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0"/>
  </p:notesMasterIdLst>
  <p:sldIdLst>
    <p:sldId id="256" r:id="rId5"/>
    <p:sldId id="297" r:id="rId6"/>
    <p:sldId id="260" r:id="rId7"/>
    <p:sldId id="259" r:id="rId8"/>
    <p:sldId id="285" r:id="rId9"/>
    <p:sldId id="261" r:id="rId10"/>
    <p:sldId id="263" r:id="rId11"/>
    <p:sldId id="264" r:id="rId12"/>
    <p:sldId id="286" r:id="rId13"/>
    <p:sldId id="266" r:id="rId14"/>
    <p:sldId id="267" r:id="rId15"/>
    <p:sldId id="268" r:id="rId16"/>
    <p:sldId id="269" r:id="rId17"/>
    <p:sldId id="270" r:id="rId18"/>
    <p:sldId id="293" r:id="rId19"/>
    <p:sldId id="290" r:id="rId20"/>
    <p:sldId id="291" r:id="rId21"/>
    <p:sldId id="292" r:id="rId22"/>
    <p:sldId id="294" r:id="rId23"/>
    <p:sldId id="295" r:id="rId24"/>
    <p:sldId id="296" r:id="rId25"/>
    <p:sldId id="275" r:id="rId26"/>
    <p:sldId id="274" r:id="rId27"/>
    <p:sldId id="271" r:id="rId28"/>
    <p:sldId id="277" r:id="rId29"/>
    <p:sldId id="278" r:id="rId30"/>
    <p:sldId id="279" r:id="rId31"/>
    <p:sldId id="280" r:id="rId32"/>
    <p:sldId id="281" r:id="rId33"/>
    <p:sldId id="282" r:id="rId34"/>
    <p:sldId id="284" r:id="rId35"/>
    <p:sldId id="262" r:id="rId36"/>
    <p:sldId id="289" r:id="rId37"/>
    <p:sldId id="283" r:id="rId38"/>
    <p:sldId id="288" r:id="rId39"/>
  </p:sldIdLst>
  <p:sldSz cx="9144000" cy="6858000" type="screen4x3"/>
  <p:notesSz cx="6858000" cy="9144000"/>
  <p:custShowLst>
    <p:custShow name="Социально-трудовая" id="0">
      <p:sldLst/>
    </p:custShow>
    <p:custShow name="Личностная" id="1">
      <p:sldLst/>
    </p:custShow>
    <p:custShow name="Эмоциональная" id="2">
      <p:sldLst>
        <p:sld r:id="rId10"/>
      </p:sldLst>
    </p:custShow>
    <p:custShow name="Коммуникативная" id="3">
      <p:sldLst>
        <p:sld r:id="rId36"/>
      </p:sldLst>
    </p:custShow>
    <p:custShow name="Общекультурная" id="4">
      <p:sldLst>
        <p:sld r:id="rId12"/>
      </p:sldLst>
    </p:custShow>
    <p:custShow name="Интеллектуальная" id="5">
      <p:sldLst/>
    </p:custShow>
    <p:custShow name="Проектно-деятельностная" id="6">
      <p:sldLst>
        <p:sld r:id="rId14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1E573E5-FC8F-409E-97E6-D4E528E8C310}">
          <p14:sldIdLst>
            <p14:sldId id="256"/>
            <p14:sldId id="297"/>
            <p14:sldId id="260"/>
            <p14:sldId id="259"/>
          </p14:sldIdLst>
        </p14:section>
        <p14:section name="Личностные компетенции" id="{B3C7C136-2EDF-4A3B-867C-E6F17F008E1D}">
          <p14:sldIdLst>
            <p14:sldId id="285"/>
            <p14:sldId id="261"/>
            <p14:sldId id="263"/>
            <p14:sldId id="264"/>
          </p14:sldIdLst>
        </p14:section>
        <p14:section name="Регулятивные компетенции" id="{09345893-4BFE-43AC-8B85-5C7F65B455BF}">
          <p14:sldIdLst>
            <p14:sldId id="286"/>
            <p14:sldId id="266"/>
            <p14:sldId id="267"/>
            <p14:sldId id="268"/>
            <p14:sldId id="269"/>
            <p14:sldId id="270"/>
          </p14:sldIdLst>
        </p14:section>
        <p14:section name="Общеучебные компетенции" id="{CF6D25C6-FC00-4C9C-90F9-33971ED63C87}">
          <p14:sldIdLst>
            <p14:sldId id="293"/>
          </p14:sldIdLst>
        </p14:section>
        <p14:section name="Коммуникативный блок" id="{BED36525-19A6-46F8-96CF-DD9ABF2472EB}">
          <p14:sldIdLst>
            <p14:sldId id="290"/>
            <p14:sldId id="291"/>
          </p14:sldIdLst>
        </p14:section>
        <p14:section name="Общеучебный блок" id="{8CF4590F-9C31-4C9D-9ED7-299465645915}">
          <p14:sldIdLst>
            <p14:sldId id="292"/>
            <p14:sldId id="294"/>
            <p14:sldId id="295"/>
            <p14:sldId id="296"/>
            <p14:sldId id="275"/>
            <p14:sldId id="274"/>
            <p14:sldId id="271"/>
            <p14:sldId id="277"/>
            <p14:sldId id="278"/>
            <p14:sldId id="279"/>
            <p14:sldId id="280"/>
            <p14:sldId id="281"/>
            <p14:sldId id="282"/>
          </p14:sldIdLst>
        </p14:section>
        <p14:section name="Общеучебные действия" id="{482A2CA0-8152-4045-8E55-D6895EE37413}">
          <p14:sldIdLst>
            <p14:sldId id="284"/>
            <p14:sldId id="262"/>
            <p14:sldId id="289"/>
            <p14:sldId id="283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83" autoAdjust="0"/>
    <p:restoredTop sz="94660"/>
  </p:normalViewPr>
  <p:slideViewPr>
    <p:cSldViewPr>
      <p:cViewPr varScale="1">
        <p:scale>
          <a:sx n="60" d="100"/>
          <a:sy n="60" d="100"/>
        </p:scale>
        <p:origin x="-5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23D7B-E2BC-491A-9E77-A1F14027478B}" type="datetimeFigureOut">
              <a:rPr lang="ru-RU" smtClean="0"/>
              <a:t>28.06.2011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87D20-CB69-40A6-A67E-03598238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71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27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96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96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96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96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96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99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37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633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07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9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69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96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96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96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96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77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77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77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77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77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7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479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77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992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772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142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272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2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77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60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96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96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96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7D20-CB69-40A6-A67E-035982380AC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9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6C95-1AC8-45BA-9CAA-B6DB8FE671E8}" type="datetime1">
              <a:rPr lang="ru-RU" smtClean="0"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292-4DE2-48D9-A624-7DD9C31F2DB7}" type="datetime1">
              <a:rPr lang="ru-RU" smtClean="0"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94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1689-C776-4A8E-BF80-5B34A07706B5}" type="datetime1">
              <a:rPr lang="ru-RU" smtClean="0"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9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665B2CB-24E8-4B0E-B833-8BC64B15EECE}" type="datetime1">
              <a:rPr lang="ru-RU" smtClean="0"/>
              <a:t>29.06.2011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72283E1-E24E-46E4-A648-3C57F3E9E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2B30-BCA0-4404-9D0E-8274542AC950}" type="datetime1">
              <a:rPr lang="ru-RU" smtClean="0"/>
              <a:t>29.06.2011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0CBA-3400-4B43-B6E9-3DA8CDFB6F2F}" type="datetime1">
              <a:rPr lang="ru-RU" smtClean="0"/>
              <a:t>29.06.2011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B4F-5685-44E7-BCF7-379D63304634}" type="datetime1">
              <a:rPr lang="ru-RU" smtClean="0"/>
              <a:t>29.06.2011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022C-4214-465D-AB86-26383166015E}" type="datetime1">
              <a:rPr lang="ru-RU" smtClean="0"/>
              <a:t>29.06.2011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8D03-9ED2-4326-B154-A3A3703ACFA7}" type="datetime1">
              <a:rPr lang="ru-RU" smtClean="0"/>
              <a:t>29.06.2011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08C6-8ADD-4946-B3E6-91DEF557C191}" type="datetime1">
              <a:rPr lang="ru-RU" smtClean="0"/>
              <a:t>29.06.2011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2C92B66-188B-4DC9-AD2D-3F2BCD33C72B}" type="datetime1">
              <a:rPr lang="ru-RU" smtClean="0"/>
              <a:t>29.06.2011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72283E1-E24E-46E4-A648-3C57F3E9E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7B57-CFEF-4127-A41E-56E0086D500B}" type="datetime1">
              <a:rPr lang="ru-RU" smtClean="0"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6448251"/>
            <a:ext cx="514400" cy="365125"/>
          </a:xfrm>
        </p:spPr>
        <p:txBody>
          <a:bodyPr/>
          <a:lstStyle>
            <a:lvl1pPr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72283E1-E24E-46E4-A648-3C57F3E9EE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51520" y="260648"/>
            <a:ext cx="8712968" cy="640871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2" action="ppaction://hlinksldjump"/>
          </p:cNvPr>
          <p:cNvSpPr/>
          <p:nvPr userDrawn="1"/>
        </p:nvSpPr>
        <p:spPr>
          <a:xfrm>
            <a:off x="8748464" y="6381328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5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3CC4FCC-3640-4111-BE4B-10EC04618D61}" type="datetime1">
              <a:rPr lang="ru-RU" smtClean="0"/>
              <a:t>29.06.2011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72283E1-E24E-46E4-A648-3C57F3E9E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B678-1F28-478D-BE44-10AB0320DA02}" type="datetime1">
              <a:rPr lang="ru-RU" smtClean="0"/>
              <a:t>29.06.2011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4912-653E-4C50-AE84-9DC1D91F8706}" type="datetime1">
              <a:rPr lang="ru-RU" smtClean="0"/>
              <a:t>29.06.2011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6239968-48A5-42FF-A08F-F5992EE26460}" type="datetime1">
              <a:rPr lang="ru-RU" smtClean="0">
                <a:solidFill>
                  <a:srgbClr val="465E9C"/>
                </a:solidFill>
              </a:rPr>
              <a:t>29.06.2011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72283E1-E24E-46E4-A648-3C57F3E9EE6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D8EE-3D77-4B62-9A7E-0B42978AA529}" type="datetime1">
              <a:rPr lang="ru-RU" smtClean="0">
                <a:solidFill>
                  <a:srgbClr val="465E9C"/>
                </a:solidFill>
              </a:rPr>
              <a:t>29.06.2011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420F-13C9-4DA6-A02F-147014A7B547}" type="datetime1">
              <a:rPr lang="ru-RU" smtClean="0">
                <a:solidFill>
                  <a:srgbClr val="465E9C"/>
                </a:solidFill>
              </a:rPr>
              <a:t>29.06.2011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0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167E-90B8-4A8D-A5AC-F6F282980E4A}" type="datetime1">
              <a:rPr lang="ru-RU" smtClean="0">
                <a:solidFill>
                  <a:srgbClr val="465E9C"/>
                </a:solidFill>
              </a:rPr>
              <a:t>29.06.2011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01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E081-5B7D-4A9A-93A6-9CC6B3C97866}" type="datetime1">
              <a:rPr lang="ru-RU" smtClean="0">
                <a:solidFill>
                  <a:srgbClr val="465E9C"/>
                </a:solidFill>
              </a:rPr>
              <a:t>29.06.2011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1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F2C-87A2-4D5F-A2FE-BF4551DAC3D1}" type="datetime1">
              <a:rPr lang="ru-RU" smtClean="0">
                <a:solidFill>
                  <a:srgbClr val="465E9C"/>
                </a:solidFill>
              </a:rPr>
              <a:t>29.06.2011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7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13EB-6550-436B-8B6A-3510F73AEC1E}" type="datetime1">
              <a:rPr lang="ru-RU" smtClean="0">
                <a:solidFill>
                  <a:srgbClr val="465E9C"/>
                </a:solidFill>
              </a:rPr>
              <a:t>29.06.2011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0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3F91-5C0F-4B8C-A875-A44E0946AD50}" type="datetime1">
              <a:rPr lang="ru-RU" smtClean="0"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8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ED0A51F-2762-44F6-AA28-E1BD369AF795}" type="datetime1">
              <a:rPr lang="ru-RU" smtClean="0">
                <a:solidFill>
                  <a:srgbClr val="465E9C"/>
                </a:solidFill>
              </a:rPr>
              <a:t>29.06.2011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72283E1-E24E-46E4-A648-3C57F3E9EE6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0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3FB8CAB-5B2A-4326-9410-1139875CCC11}" type="datetime1">
              <a:rPr lang="ru-RU" smtClean="0">
                <a:solidFill>
                  <a:srgbClr val="465E9C"/>
                </a:solidFill>
              </a:rPr>
              <a:t>29.06.2011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72283E1-E24E-46E4-A648-3C57F3E9EE6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9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45ED-E475-4A45-A2F6-05E418B559C6}" type="datetime1">
              <a:rPr lang="ru-RU" smtClean="0">
                <a:solidFill>
                  <a:srgbClr val="465E9C"/>
                </a:solidFill>
              </a:rPr>
              <a:t>29.06.2011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3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B886-91AE-4645-9564-45488C51303B}" type="datetime1">
              <a:rPr lang="ru-RU" smtClean="0">
                <a:solidFill>
                  <a:srgbClr val="465E9C"/>
                </a:solidFill>
              </a:rPr>
              <a:t>29.06.2011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C674-239E-4E3B-9650-2BFD2BDBD4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2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E803-463B-4426-A2B0-1064A885F6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51520" y="260648"/>
            <a:ext cx="8712968" cy="640871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9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341A-A86C-4434-9411-D0C001D293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CF3E-332C-4B09-9737-914781528E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9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6C2D-1176-4397-8261-B422ACBE80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2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5D62-A594-4D42-8AC1-FBA089068A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9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A6F4-2CFA-41C5-A92C-3645123F7494}" type="datetime1">
              <a:rPr lang="ru-RU" smtClean="0"/>
              <a:t>29.06.2011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47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45-9C4F-4765-B9C7-03A30D865E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3D46-8040-48E4-9FAA-832B23C541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2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D462-B260-40DD-B1D7-1E80BE7C80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012A-0E35-4589-BA44-94DE513D0F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6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EC29-6BC0-4E46-88CB-24D256BF2C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4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F71C-3EA6-49D8-A5A6-ABD85686F976}" type="datetime1">
              <a:rPr lang="ru-RU" smtClean="0"/>
              <a:t>29.06.2011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7B93-66AD-4623-BC0C-E66786F3D1D3}" type="datetime1">
              <a:rPr lang="ru-RU" smtClean="0"/>
              <a:t>29.06.2011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17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84A4-8303-4928-A851-74BEDF7FD21E}" type="datetime1">
              <a:rPr lang="ru-RU" smtClean="0"/>
              <a:t>29.06.2011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7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13D3-C483-4A3E-A0F1-9B7F567DFDC4}" type="datetime1">
              <a:rPr lang="ru-RU" smtClean="0"/>
              <a:t>29.06.2011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69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462C-AB34-4A62-8A44-7884738709E7}" type="datetime1">
              <a:rPr lang="ru-RU" smtClean="0"/>
              <a:t>29.06.2011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3BDD8-62C9-49B4-8A33-656C33BD3A54}" type="datetime1">
              <a:rPr lang="ru-RU" smtClean="0"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283E1-E24E-46E4-A648-3C57F3E9E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54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36F60F1-A6B2-4F01-8C6B-D5B9319D1165}" type="datetime1">
              <a:rPr lang="ru-RU" smtClean="0"/>
              <a:t>29.06.2011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2283E1-E24E-46E4-A648-3C57F3E9EE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1E11414-7CA2-4353-8FB5-431B01BC8B0F}" type="datetime1">
              <a:rPr lang="ru-RU" smtClean="0">
                <a:solidFill>
                  <a:srgbClr val="465E9C"/>
                </a:solidFill>
              </a:rPr>
              <a:t>29.06.2011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2283E1-E24E-46E4-A648-3C57F3E9EE6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7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A1285-5CBF-4F9A-AA22-1583CBFFEB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29.06.2011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283E1-E24E-46E4-A648-3C57F3E9EE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z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z.ru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yastrebov@lbz.ru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z.ru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yastrebov@lbz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Инновационный УМК по </a:t>
            </a:r>
            <a:r>
              <a:rPr lang="ru-RU" dirty="0" smtClean="0"/>
              <a:t>физике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Издательство</a:t>
            </a:r>
            <a:br>
              <a:rPr lang="ru-RU" dirty="0" smtClean="0"/>
            </a:br>
            <a:r>
              <a:rPr lang="ru-RU" dirty="0" smtClean="0"/>
              <a:t>«Бином. Лаборатория знаний»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486916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hlinkClick r:id="rId3"/>
              </a:rPr>
              <a:t>http://www.LBZ.ru</a:t>
            </a:r>
            <a:r>
              <a:rPr lang="en-US" sz="3200" b="1" smtClean="0"/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450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Регулятивные компетенции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Ц</a:t>
            </a:r>
            <a:r>
              <a:rPr lang="ru-RU" b="1" dirty="0" smtClean="0"/>
              <a:t>елеполагание как постановка учебной задачи</a:t>
            </a:r>
            <a:r>
              <a:rPr lang="ru-RU" dirty="0" smtClean="0"/>
              <a:t> </a:t>
            </a:r>
          </a:p>
          <a:p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основе соотнесения того, что уже известно и усвоено учащимся, и того, что еще неизвестно</a:t>
            </a:r>
            <a:r>
              <a:rPr lang="ru-RU" dirty="0" smtClean="0"/>
              <a:t>;</a:t>
            </a:r>
          </a:p>
          <a:p>
            <a:r>
              <a:rPr lang="ru-RU" dirty="0" smtClean="0"/>
              <a:t>Анализ и синтез. Целеполагание.</a:t>
            </a:r>
          </a:p>
          <a:p>
            <a:r>
              <a:rPr lang="ru-RU" dirty="0" smtClean="0"/>
              <a:t>Планирование</a:t>
            </a:r>
            <a:r>
              <a:rPr lang="ru-RU" dirty="0"/>
              <a:t>, контроль, </a:t>
            </a:r>
            <a:r>
              <a:rPr lang="ru-RU" dirty="0" smtClean="0"/>
              <a:t>коррекция.</a:t>
            </a:r>
          </a:p>
          <a:p>
            <a:r>
              <a:rPr lang="ru-RU" dirty="0" smtClean="0"/>
              <a:t>Способность </a:t>
            </a:r>
            <a:r>
              <a:rPr lang="ru-RU" dirty="0"/>
              <a:t>к волевому усилию – к выбору в ситуации мотивационного конфликта, к преодолению препятствий.</a:t>
            </a:r>
          </a:p>
        </p:txBody>
      </p:sp>
      <p:sp>
        <p:nvSpPr>
          <p:cNvPr id="4" name="Примеры-1"/>
          <p:cNvSpPr/>
          <p:nvPr/>
        </p:nvSpPr>
        <p:spPr>
          <a:xfrm>
            <a:off x="827584" y="2060848"/>
            <a:ext cx="7776864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Цель </a:t>
            </a:r>
            <a:r>
              <a:rPr lang="ru-RU" sz="2400" b="1" dirty="0" smtClean="0">
                <a:solidFill>
                  <a:srgbClr val="FFFF00"/>
                </a:solidFill>
                <a:latin typeface="Arial"/>
                <a:cs typeface="Arial"/>
              </a:rPr>
              <a:t>―</a:t>
            </a:r>
            <a:r>
              <a:rPr lang="ru-RU" sz="2400" b="1" dirty="0" smtClean="0">
                <a:solidFill>
                  <a:srgbClr val="FFFF00"/>
                </a:solidFill>
              </a:rPr>
              <a:t> предвосхищение </a:t>
            </a:r>
            <a:r>
              <a:rPr lang="ru-RU" sz="2400" b="1" dirty="0">
                <a:solidFill>
                  <a:srgbClr val="FFFF00"/>
                </a:solidFill>
              </a:rPr>
              <a:t>ожидаемого результата</a:t>
            </a:r>
            <a:r>
              <a:rPr lang="ru-RU" sz="2400" dirty="0"/>
              <a:t>.</a:t>
            </a:r>
          </a:p>
          <a:p>
            <a:r>
              <a:rPr lang="ru-RU" sz="2400" dirty="0"/>
              <a:t>Прямое отношение к мотивации и актуализации знаний. Индуктивный подход в изложении </a:t>
            </a:r>
            <a:r>
              <a:rPr lang="ru-RU" sz="2400" dirty="0" smtClean="0"/>
              <a:t>материала</a:t>
            </a:r>
            <a:r>
              <a:rPr lang="ru-RU" sz="2400" dirty="0"/>
              <a:t> </a:t>
            </a:r>
            <a:r>
              <a:rPr lang="ru-RU" sz="2400" dirty="0" smtClean="0">
                <a:latin typeface="Arial"/>
                <a:cs typeface="Arial"/>
              </a:rPr>
              <a:t>—</a:t>
            </a:r>
            <a:r>
              <a:rPr lang="ru-RU" sz="2400" dirty="0" smtClean="0"/>
              <a:t> поиск </a:t>
            </a:r>
            <a:r>
              <a:rPr lang="ru-RU" sz="2400" dirty="0"/>
              <a:t>Дедуктивный подход в изложении материала </a:t>
            </a:r>
            <a:r>
              <a:rPr lang="ru-RU" sz="2400" dirty="0" smtClean="0">
                <a:latin typeface="Arial"/>
                <a:cs typeface="Arial"/>
              </a:rPr>
              <a:t>―</a:t>
            </a:r>
            <a:r>
              <a:rPr lang="ru-RU" sz="2400" dirty="0" smtClean="0"/>
              <a:t> </a:t>
            </a:r>
            <a:r>
              <a:rPr lang="ru-RU" sz="2400" dirty="0"/>
              <a:t>разные целеполагания. </a:t>
            </a:r>
            <a:endParaRPr lang="ru-RU" sz="2400" dirty="0" smtClean="0"/>
          </a:p>
        </p:txBody>
      </p:sp>
      <p:sp>
        <p:nvSpPr>
          <p:cNvPr id="5" name="Примеры-2"/>
          <p:cNvSpPr/>
          <p:nvPr/>
        </p:nvSpPr>
        <p:spPr>
          <a:xfrm>
            <a:off x="827584" y="2060848"/>
            <a:ext cx="7776864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Выдвижение гипотез, как результат предварительно проведенного анализа (индуктивный подход).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Научное любопытство («а что будет, если…»)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Подчеркивание поставленных научных задач.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Трагедии ученых, которые преследуя цель НЕ УВИДЕЛИ результата «на нобелевскую премию».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Успехи ученых, которые УВИДЕЛИ другую цель (Черенков, Тамм, но это не 9-й класс)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Метод проектов.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10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55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Регулятивные компетенции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Планирование</a:t>
            </a:r>
          </a:p>
          <a:p>
            <a:r>
              <a:rPr lang="ru-RU" dirty="0" smtClean="0"/>
              <a:t>определение </a:t>
            </a:r>
            <a:r>
              <a:rPr lang="ru-RU" dirty="0"/>
              <a:t>последовательности промежуточных целей с учетом конечного результата, </a:t>
            </a:r>
            <a:endParaRPr lang="ru-RU" dirty="0" smtClean="0"/>
          </a:p>
          <a:p>
            <a:r>
              <a:rPr lang="ru-RU" dirty="0" smtClean="0"/>
              <a:t>составление </a:t>
            </a:r>
            <a:r>
              <a:rPr lang="ru-RU" dirty="0"/>
              <a:t>плана и последовательности действий;</a:t>
            </a:r>
          </a:p>
        </p:txBody>
      </p:sp>
      <p:sp>
        <p:nvSpPr>
          <p:cNvPr id="4" name="Примеры-1"/>
          <p:cNvSpPr/>
          <p:nvPr/>
        </p:nvSpPr>
        <p:spPr>
          <a:xfrm>
            <a:off x="827584" y="2060848"/>
            <a:ext cx="7776864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Планирование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Планировать </a:t>
            </a:r>
            <a:r>
              <a:rPr lang="ru-RU" sz="2400" dirty="0"/>
              <a:t>этапы </a:t>
            </a:r>
            <a:r>
              <a:rPr lang="ru-RU" sz="2400" dirty="0" smtClean="0"/>
              <a:t>(шаги) решения </a:t>
            </a:r>
            <a:r>
              <a:rPr lang="ru-RU" sz="2400" dirty="0"/>
              <a:t>задач.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Деятельностный </a:t>
            </a:r>
            <a:r>
              <a:rPr lang="ru-RU" sz="2400" dirty="0"/>
              <a:t>подход.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Следовать </a:t>
            </a:r>
            <a:r>
              <a:rPr lang="ru-RU" sz="2400" dirty="0"/>
              <a:t>плану.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Использовать в методе проектов</a:t>
            </a:r>
            <a:r>
              <a:rPr lang="ru-RU" sz="2400" dirty="0" smtClean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Демонстрационные эксперименты.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Лабораторные работы – объяснение последовательности и смысла действий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11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939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Регулятивные компетенции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Контроль</a:t>
            </a:r>
          </a:p>
          <a:p>
            <a:r>
              <a:rPr lang="ru-RU" dirty="0" smtClean="0"/>
              <a:t>форма </a:t>
            </a:r>
            <a:r>
              <a:rPr lang="ru-RU" dirty="0"/>
              <a:t>сличения </a:t>
            </a:r>
            <a:r>
              <a:rPr lang="ru-RU" dirty="0" smtClean="0"/>
              <a:t>результата деятельности с </a:t>
            </a:r>
            <a:r>
              <a:rPr lang="ru-RU" dirty="0"/>
              <a:t>заданным эталоном с целью обнаружения отклонений и отличий от эталона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Проверка соответствия запланированного способа действий и реализованного.</a:t>
            </a:r>
          </a:p>
        </p:txBody>
      </p:sp>
      <p:sp>
        <p:nvSpPr>
          <p:cNvPr id="4" name="Примеры-1"/>
          <p:cNvSpPr/>
          <p:nvPr/>
        </p:nvSpPr>
        <p:spPr>
          <a:xfrm>
            <a:off x="827584" y="2060848"/>
            <a:ext cx="7776864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Анализ полученного результата</a:t>
            </a:r>
          </a:p>
          <a:p>
            <a:r>
              <a:rPr lang="ru-RU" sz="2400" dirty="0"/>
              <a:t>Для контроля путем сличения результата с заданным эталоном – </a:t>
            </a:r>
            <a:r>
              <a:rPr lang="ru-RU" sz="2400" dirty="0" smtClean="0"/>
              <a:t>можно использовать высказывание относительно </a:t>
            </a:r>
            <a:r>
              <a:rPr lang="ru-RU" sz="2400" dirty="0"/>
              <a:t>рассмотрения предельных случаев. Например, тело брошено под углом к горизонту. В полученном уравнении движения варьируем угол – находим зависимость высоты подъема, сообразуется ли она со здравым смыслом. Варьируем скорость. При какой-то скорости место падения тела лежит вне расстояния, равного радиусу Земли. Наши действия?</a:t>
            </a:r>
          </a:p>
        </p:txBody>
      </p:sp>
      <p:sp>
        <p:nvSpPr>
          <p:cNvPr id="5" name="Примеры-2"/>
          <p:cNvSpPr/>
          <p:nvPr/>
        </p:nvSpPr>
        <p:spPr>
          <a:xfrm>
            <a:off x="827584" y="2060848"/>
            <a:ext cx="7776864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Увязка прогнозирования с последующей </a:t>
            </a:r>
            <a:r>
              <a:rPr lang="ru-RU" sz="2400" b="1" dirty="0">
                <a:solidFill>
                  <a:srgbClr val="FFFF00"/>
                </a:solidFill>
              </a:rPr>
              <a:t>рефлексией</a:t>
            </a:r>
            <a:r>
              <a:rPr lang="ru-RU" sz="2400" dirty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Важно, </a:t>
            </a:r>
            <a:r>
              <a:rPr lang="ru-RU" sz="2400" dirty="0"/>
              <a:t>на каком этапе решения задачи (исследования, реализации проекта и т.д.) это делается.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Использовать  метод проектов. Рекомендовать в конце глав те или иные проекты.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Предлагать </a:t>
            </a:r>
            <a:r>
              <a:rPr lang="ru-RU" sz="2400" dirty="0"/>
              <a:t>метод проектов, как эффективный способ изучения физики и выработки самостоятельного мышления. 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том числе – рефлексия способа достижения результата.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12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006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Регулятивные компетенции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Коррекция, оценка и рефлексия</a:t>
            </a:r>
          </a:p>
          <a:p>
            <a:r>
              <a:rPr lang="ru-RU" dirty="0" smtClean="0"/>
              <a:t>внесение </a:t>
            </a:r>
            <a:r>
              <a:rPr lang="ru-RU" dirty="0"/>
              <a:t>необходимых дополнений и корректив в план и способ действия в случае расхождения эталона, реального действия и его продукта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выделение </a:t>
            </a:r>
            <a:r>
              <a:rPr lang="ru-RU" dirty="0"/>
              <a:t>и осознание </a:t>
            </a:r>
            <a:r>
              <a:rPr lang="ru-RU" dirty="0" smtClean="0"/>
              <a:t>того</a:t>
            </a:r>
            <a:r>
              <a:rPr lang="ru-RU" dirty="0"/>
              <a:t>, что уже усвоено и что еще подлежит усвоению, осознание качества и уровня усвоения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Оценка правильности и</a:t>
            </a:r>
            <a:r>
              <a:rPr lang="en-US" smtClean="0"/>
              <a:t>/</a:t>
            </a:r>
            <a:r>
              <a:rPr lang="ru-RU" dirty="0" smtClean="0"/>
              <a:t>или ошибочности своих действий. Выводы на будущее.</a:t>
            </a:r>
          </a:p>
        </p:txBody>
      </p:sp>
      <p:sp>
        <p:nvSpPr>
          <p:cNvPr id="4" name="Примеры-1"/>
          <p:cNvSpPr/>
          <p:nvPr/>
        </p:nvSpPr>
        <p:spPr>
          <a:xfrm>
            <a:off x="827584" y="2060848"/>
            <a:ext cx="7776864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Коррекция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Научиться переформулировать модель для решения задачи. Тот же пример, как в предыдущем случае.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Надо </a:t>
            </a:r>
            <a:r>
              <a:rPr lang="ru-RU" sz="2400" dirty="0"/>
              <a:t>внести коррективы в план решения задачи,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Д</a:t>
            </a:r>
            <a:r>
              <a:rPr lang="ru-RU" sz="2400" dirty="0" smtClean="0"/>
              <a:t>аже </a:t>
            </a:r>
            <a:r>
              <a:rPr lang="ru-RU" sz="2400" dirty="0"/>
              <a:t>поставить другую модель для решения задачи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Оценка и осознание модельного подхода к решению задачи</a:t>
            </a:r>
            <a:endParaRPr lang="ru-RU" sz="2400" dirty="0"/>
          </a:p>
        </p:txBody>
      </p:sp>
      <p:sp>
        <p:nvSpPr>
          <p:cNvPr id="5" name="Примеры-2"/>
          <p:cNvSpPr/>
          <p:nvPr/>
        </p:nvSpPr>
        <p:spPr>
          <a:xfrm>
            <a:off x="827584" y="2060848"/>
            <a:ext cx="7776864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Рефлексия как один из способов самообучения</a:t>
            </a: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Рефлексия </a:t>
            </a:r>
            <a:r>
              <a:rPr lang="ru-RU" sz="2400" dirty="0"/>
              <a:t>способа достижения </a:t>
            </a:r>
            <a:r>
              <a:rPr lang="ru-RU" sz="2400" dirty="0" smtClean="0"/>
              <a:t>результата, в том числе </a:t>
            </a:r>
            <a:r>
              <a:rPr lang="ru-RU" sz="2400" dirty="0" smtClean="0">
                <a:latin typeface="Arial"/>
                <a:cs typeface="Arial"/>
              </a:rPr>
              <a:t>— </a:t>
            </a:r>
            <a:r>
              <a:rPr lang="ru-RU" sz="2400" dirty="0" smtClean="0"/>
              <a:t>на основе соответствия принятой модели условиям задачи.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Рефлексивный блок </a:t>
            </a:r>
            <a:r>
              <a:rPr lang="ru-RU" sz="2400" dirty="0" smtClean="0"/>
              <a:t>непосредственно в </a:t>
            </a:r>
            <a:r>
              <a:rPr lang="ru-RU" sz="2400" dirty="0"/>
              <a:t>параграфах учебника </a:t>
            </a:r>
            <a:r>
              <a:rPr lang="ru-RU" sz="2400" dirty="0" smtClean="0"/>
              <a:t>или практикума в связи с текстом учебника..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13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901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Регулятивные компетенции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С</a:t>
            </a:r>
            <a:r>
              <a:rPr lang="ru-RU" b="1" dirty="0" smtClean="0"/>
              <a:t>пособность к волевому усилию</a:t>
            </a:r>
          </a:p>
          <a:p>
            <a:r>
              <a:rPr lang="ru-RU" dirty="0" smtClean="0"/>
              <a:t>Осознание мотивационного конфликта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Волевое преодоление конфликта.</a:t>
            </a:r>
          </a:p>
          <a:p>
            <a:r>
              <a:rPr lang="ru-RU" dirty="0" smtClean="0"/>
              <a:t>Волевое преодоление инерции мышления</a:t>
            </a:r>
          </a:p>
          <a:p>
            <a:r>
              <a:rPr lang="ru-RU" dirty="0"/>
              <a:t>М</a:t>
            </a:r>
            <a:r>
              <a:rPr lang="ru-RU" dirty="0" smtClean="0"/>
              <a:t>отивация </a:t>
            </a:r>
            <a:r>
              <a:rPr lang="ru-RU" dirty="0"/>
              <a:t>к преодолению препятствий.</a:t>
            </a:r>
            <a:endParaRPr lang="ru-RU" dirty="0" smtClean="0"/>
          </a:p>
        </p:txBody>
      </p:sp>
      <p:sp>
        <p:nvSpPr>
          <p:cNvPr id="4" name="Примеры-1"/>
          <p:cNvSpPr/>
          <p:nvPr/>
        </p:nvSpPr>
        <p:spPr>
          <a:xfrm>
            <a:off x="827584" y="2060848"/>
            <a:ext cx="7776864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Волевое усилие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Осознание мотивационных конфликтов (учитель)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Постановка в УМК парадоксальных </a:t>
            </a:r>
            <a:r>
              <a:rPr lang="ru-RU" sz="2400" dirty="0"/>
              <a:t>задач,  которые для </a:t>
            </a:r>
            <a:r>
              <a:rPr lang="ru-RU" sz="2400" dirty="0" smtClean="0"/>
              <a:t>решения </a:t>
            </a:r>
            <a:r>
              <a:rPr lang="ru-RU" sz="2400" dirty="0"/>
              <a:t>требуют преодоления инерции мышления.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Способы такого преодоления с помощью деятельностного подхода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Качественные задачи</a:t>
            </a:r>
            <a:endParaRPr lang="ru-RU" sz="2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Познавательный блок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Общеучебные</a:t>
            </a:r>
            <a:r>
              <a:rPr lang="ru-RU" dirty="0" smtClean="0"/>
              <a:t> действия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49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Коммуникативный блок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3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Универсально-логический блок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42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Общеучебный</a:t>
            </a:r>
            <a:r>
              <a:rPr lang="ru-RU" dirty="0" smtClean="0"/>
              <a:t> блок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Тут слишком много –для короткого доклада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23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Общеучебные</a:t>
            </a:r>
            <a:r>
              <a:rPr lang="ru-RU" b="1" dirty="0" smtClean="0"/>
              <a:t> </a:t>
            </a:r>
            <a:r>
              <a:rPr lang="ru-RU" b="1" dirty="0" smtClean="0"/>
              <a:t>компетенции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самостоятельное выделение</a:t>
            </a:r>
          </a:p>
          <a:p>
            <a:r>
              <a:rPr lang="ru-RU" dirty="0" smtClean="0"/>
              <a:t>и формулирование </a:t>
            </a:r>
            <a:r>
              <a:rPr lang="ru-RU" dirty="0"/>
              <a:t>познавательной цели</a:t>
            </a:r>
            <a:r>
              <a:rPr lang="ru-RU" dirty="0" smtClean="0"/>
              <a:t>; </a:t>
            </a:r>
          </a:p>
          <a:p>
            <a:endParaRPr lang="ru-RU" dirty="0"/>
          </a:p>
        </p:txBody>
      </p:sp>
      <p:sp>
        <p:nvSpPr>
          <p:cNvPr id="4" name="Примеры-1"/>
          <p:cNvSpPr/>
          <p:nvPr/>
        </p:nvSpPr>
        <p:spPr>
          <a:xfrm>
            <a:off x="827584" y="1772816"/>
            <a:ext cx="7776864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FF00"/>
                </a:solidFill>
              </a:rPr>
              <a:t>Постановка </a:t>
            </a:r>
            <a:r>
              <a:rPr lang="ru-RU" sz="2400" b="1" dirty="0" smtClean="0">
                <a:solidFill>
                  <a:srgbClr val="FFFF00"/>
                </a:solidFill>
              </a:rPr>
              <a:t>вопросов </a:t>
            </a:r>
            <a:r>
              <a:rPr lang="ru-RU" sz="2400" b="1" dirty="0">
                <a:solidFill>
                  <a:srgbClr val="FFFF00"/>
                </a:solidFill>
              </a:rPr>
              <a:t>в форме неявно описанных задач. </a:t>
            </a:r>
            <a:r>
              <a:rPr lang="ru-RU" sz="2400" dirty="0">
                <a:solidFill>
                  <a:prstClr val="white"/>
                </a:solidFill>
              </a:rPr>
              <a:t>Например, </a:t>
            </a:r>
            <a:endParaRPr lang="en-US" sz="2400" smtClean="0">
              <a:solidFill>
                <a:prstClr val="white"/>
              </a:solidFill>
            </a:endParaRPr>
          </a:p>
          <a:p>
            <a:r>
              <a:rPr lang="ru-RU" sz="2400" dirty="0" smtClean="0">
                <a:solidFill>
                  <a:prstClr val="white"/>
                </a:solidFill>
              </a:rPr>
              <a:t>Учитель:  </a:t>
            </a:r>
            <a:r>
              <a:rPr lang="ru-RU" sz="2400" dirty="0">
                <a:solidFill>
                  <a:prstClr val="white"/>
                </a:solidFill>
              </a:rPr>
              <a:t>«опишите движение точки». </a:t>
            </a:r>
            <a:endParaRPr lang="ru-RU" sz="2400" dirty="0" smtClean="0">
              <a:solidFill>
                <a:prstClr val="white"/>
              </a:solidFill>
            </a:endParaRPr>
          </a:p>
          <a:p>
            <a:r>
              <a:rPr lang="ru-RU" sz="2400" dirty="0" smtClean="0">
                <a:solidFill>
                  <a:prstClr val="white"/>
                </a:solidFill>
              </a:rPr>
              <a:t>Ученик</a:t>
            </a:r>
            <a:r>
              <a:rPr lang="ru-RU" sz="2400" dirty="0">
                <a:solidFill>
                  <a:prstClr val="white"/>
                </a:solidFill>
              </a:rPr>
              <a:t>: «что я хочу узнать, какие формулы применить», чтобы выполнить задание?</a:t>
            </a:r>
          </a:p>
          <a:p>
            <a:r>
              <a:rPr lang="ru-RU" sz="2400" dirty="0">
                <a:solidFill>
                  <a:prstClr val="white"/>
                </a:solidFill>
              </a:rPr>
              <a:t>Это подобно задачам </a:t>
            </a:r>
            <a:r>
              <a:rPr lang="en-US" sz="2400">
                <a:solidFill>
                  <a:prstClr val="white"/>
                </a:solidFill>
              </a:rPr>
              <a:t>PISA</a:t>
            </a:r>
            <a:r>
              <a:rPr lang="ru-RU" sz="2400" dirty="0">
                <a:solidFill>
                  <a:prstClr val="white"/>
                </a:solidFill>
              </a:rPr>
              <a:t>.</a:t>
            </a:r>
          </a:p>
          <a:p>
            <a:r>
              <a:rPr lang="ru-RU" sz="2400" dirty="0">
                <a:solidFill>
                  <a:prstClr val="white"/>
                </a:solidFill>
              </a:rPr>
              <a:t>«Проведите исследование движения» </a:t>
            </a:r>
            <a:r>
              <a:rPr lang="en-US" sz="2400" smtClean="0">
                <a:solidFill>
                  <a:prstClr val="white"/>
                </a:solidFill>
                <a:latin typeface="Arial"/>
                <a:cs typeface="Arial"/>
              </a:rPr>
              <a:t>— </a:t>
            </a:r>
            <a:r>
              <a:rPr lang="ru-RU" sz="2400" dirty="0" smtClean="0">
                <a:solidFill>
                  <a:prstClr val="white"/>
                </a:solidFill>
              </a:rPr>
              <a:t>что </a:t>
            </a:r>
            <a:r>
              <a:rPr lang="ru-RU" sz="2400" dirty="0">
                <a:solidFill>
                  <a:prstClr val="white"/>
                </a:solidFill>
              </a:rPr>
              <a:t>же нужно получить?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8748464" y="6381328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3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Построение УМК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68512" y="1268760"/>
            <a:ext cx="1152128" cy="4824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6600" dirty="0" smtClean="0"/>
              <a:t>Учебник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067843"/>
            <a:ext cx="360040" cy="360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6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1629200"/>
            <a:ext cx="360040" cy="360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6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2997352"/>
            <a:ext cx="360040" cy="360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6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2067843"/>
            <a:ext cx="360040" cy="360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6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1629200"/>
            <a:ext cx="360040" cy="360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6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2997352"/>
            <a:ext cx="360040" cy="360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66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2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Общеучебные</a:t>
            </a:r>
            <a:r>
              <a:rPr lang="ru-RU" b="1" dirty="0"/>
              <a:t> действия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Поиск</a:t>
            </a:r>
          </a:p>
          <a:p>
            <a:r>
              <a:rPr lang="ru-RU" dirty="0"/>
              <a:t>поиск и выделение необходимой информации; </a:t>
            </a:r>
            <a:endParaRPr lang="ru-RU" dirty="0" smtClean="0"/>
          </a:p>
          <a:p>
            <a:r>
              <a:rPr lang="ru-RU" dirty="0"/>
              <a:t>применение методов информационного поиска, в том числе с помощью компьютерных средств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умение структурировать знания; </a:t>
            </a:r>
            <a:endParaRPr lang="ru-RU" dirty="0" smtClean="0"/>
          </a:p>
        </p:txBody>
      </p:sp>
      <p:sp>
        <p:nvSpPr>
          <p:cNvPr id="4" name="Примеры-1"/>
          <p:cNvSpPr/>
          <p:nvPr/>
        </p:nvSpPr>
        <p:spPr>
          <a:xfrm>
            <a:off x="827584" y="2060848"/>
            <a:ext cx="7776864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Задачи с неполными численными данными. </a:t>
            </a:r>
          </a:p>
          <a:p>
            <a:r>
              <a:rPr lang="ru-RU" sz="2400" dirty="0" smtClean="0">
                <a:solidFill>
                  <a:prstClr val="white"/>
                </a:solidFill>
              </a:rPr>
              <a:t>Надо </a:t>
            </a:r>
            <a:r>
              <a:rPr lang="ru-RU" sz="2400" dirty="0">
                <a:solidFill>
                  <a:prstClr val="white"/>
                </a:solidFill>
              </a:rPr>
              <a:t>определить – чего не хватает,  и найти в справочниках.</a:t>
            </a:r>
          </a:p>
          <a:p>
            <a:r>
              <a:rPr lang="ru-RU" sz="2400" dirty="0">
                <a:solidFill>
                  <a:prstClr val="white"/>
                </a:solidFill>
              </a:rPr>
              <a:t>Этому надо учить, обязательно формируя ПОНИМАНИЕ </a:t>
            </a:r>
            <a:r>
              <a:rPr lang="ru-RU" sz="2400" dirty="0" smtClean="0">
                <a:solidFill>
                  <a:prstClr val="white"/>
                </a:solidFill>
              </a:rPr>
              <a:t>АЛГОРИТМА </a:t>
            </a:r>
            <a:r>
              <a:rPr lang="ru-RU" sz="2400" dirty="0">
                <a:solidFill>
                  <a:prstClr val="white"/>
                </a:solidFill>
              </a:rPr>
              <a:t>такого </a:t>
            </a:r>
            <a:r>
              <a:rPr lang="ru-RU" sz="2400" dirty="0" smtClean="0">
                <a:solidFill>
                  <a:prstClr val="white"/>
                </a:solidFill>
              </a:rPr>
              <a:t>определения данных и их </a:t>
            </a:r>
            <a:r>
              <a:rPr lang="ru-RU" sz="2400" dirty="0">
                <a:solidFill>
                  <a:prstClr val="white"/>
                </a:solidFill>
              </a:rPr>
              <a:t>поиска</a:t>
            </a:r>
            <a:r>
              <a:rPr lang="ru-RU" sz="2400" dirty="0" smtClean="0">
                <a:solidFill>
                  <a:prstClr val="white"/>
                </a:solidFill>
              </a:rPr>
              <a:t>.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5" name="Примеры-2"/>
          <p:cNvSpPr/>
          <p:nvPr/>
        </p:nvSpPr>
        <p:spPr>
          <a:xfrm>
            <a:off x="827584" y="2060848"/>
            <a:ext cx="7776864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Информационный поиск.</a:t>
            </a:r>
          </a:p>
          <a:p>
            <a:r>
              <a:rPr lang="ru-RU" sz="2400" dirty="0" smtClean="0">
                <a:solidFill>
                  <a:prstClr val="white"/>
                </a:solidFill>
              </a:rPr>
              <a:t>В </a:t>
            </a:r>
            <a:r>
              <a:rPr lang="ru-RU" sz="2400" dirty="0">
                <a:solidFill>
                  <a:prstClr val="white"/>
                </a:solidFill>
              </a:rPr>
              <a:t>методе проектов, при написании рефератов, докладов, в любой самостоятельной работе. </a:t>
            </a:r>
          </a:p>
          <a:p>
            <a:r>
              <a:rPr lang="ru-RU" sz="2400" dirty="0" smtClean="0">
                <a:solidFill>
                  <a:prstClr val="white"/>
                </a:solidFill>
              </a:rPr>
              <a:t>Заложить </a:t>
            </a:r>
            <a:r>
              <a:rPr lang="ru-RU" sz="2400" dirty="0">
                <a:solidFill>
                  <a:prstClr val="white"/>
                </a:solidFill>
              </a:rPr>
              <a:t>в </a:t>
            </a:r>
            <a:r>
              <a:rPr lang="ru-RU" sz="2400" dirty="0" smtClean="0">
                <a:solidFill>
                  <a:prstClr val="white"/>
                </a:solidFill>
              </a:rPr>
              <a:t>УМК рекомендации </a:t>
            </a:r>
            <a:r>
              <a:rPr lang="ru-RU" sz="2400" dirty="0">
                <a:solidFill>
                  <a:prstClr val="white"/>
                </a:solidFill>
              </a:rPr>
              <a:t>по такому созданию и поиску информации.</a:t>
            </a:r>
          </a:p>
          <a:p>
            <a:r>
              <a:rPr lang="ru-RU" sz="2400" dirty="0">
                <a:solidFill>
                  <a:prstClr val="white"/>
                </a:solidFill>
              </a:rPr>
              <a:t>Включить в УМК пособие по информационному поиску по предмету, с примерами, с сопоставлением информации из разных источников. Примеры работы с </a:t>
            </a:r>
            <a:r>
              <a:rPr lang="ru-RU" sz="2400" dirty="0" err="1">
                <a:solidFill>
                  <a:prstClr val="white"/>
                </a:solidFill>
              </a:rPr>
              <a:t>ЦОРами</a:t>
            </a:r>
            <a:r>
              <a:rPr lang="ru-RU" sz="2400" dirty="0">
                <a:solidFill>
                  <a:prstClr val="white"/>
                </a:solidFill>
              </a:rPr>
              <a:t>. </a:t>
            </a:r>
            <a:endParaRPr lang="ru-RU" sz="2400" dirty="0" smtClean="0">
              <a:solidFill>
                <a:prstClr val="white"/>
              </a:solidFill>
            </a:endParaRPr>
          </a:p>
          <a:p>
            <a:r>
              <a:rPr lang="ru-RU" sz="2400" dirty="0" smtClean="0">
                <a:solidFill>
                  <a:prstClr val="white"/>
                </a:solidFill>
              </a:rPr>
              <a:t>Как «не </a:t>
            </a:r>
            <a:r>
              <a:rPr lang="ru-RU" sz="2400" dirty="0">
                <a:solidFill>
                  <a:prstClr val="white"/>
                </a:solidFill>
              </a:rPr>
              <a:t>утонуть в </a:t>
            </a:r>
            <a:r>
              <a:rPr lang="ru-RU" sz="2400" dirty="0" smtClean="0">
                <a:solidFill>
                  <a:prstClr val="white"/>
                </a:solidFill>
              </a:rPr>
              <a:t>информации» </a:t>
            </a:r>
            <a:r>
              <a:rPr lang="ru-RU" sz="2400" dirty="0">
                <a:solidFill>
                  <a:prstClr val="white"/>
                </a:solidFill>
              </a:rPr>
              <a:t>– в конечном счете проблема релевантности.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8748464" y="6381328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29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Знаково-символические </a:t>
            </a:r>
            <a:r>
              <a:rPr lang="ru-RU" b="1" dirty="0"/>
              <a:t>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М</a:t>
            </a:r>
            <a:r>
              <a:rPr lang="ru-RU" b="1" dirty="0" smtClean="0"/>
              <a:t>оделирование</a:t>
            </a:r>
            <a:r>
              <a:rPr lang="ru-RU" dirty="0" smtClean="0"/>
              <a:t> </a:t>
            </a:r>
            <a:r>
              <a:rPr lang="ru-RU" dirty="0"/>
              <a:t>(преобразование объекта из чувственной формы в модель, где выделены существенные характеристики объекта </a:t>
            </a:r>
            <a:endParaRPr lang="ru-RU" dirty="0" smtClean="0"/>
          </a:p>
          <a:p>
            <a:r>
              <a:rPr lang="ru-RU" dirty="0" smtClean="0"/>
              <a:t>Знаково-символические </a:t>
            </a:r>
            <a:r>
              <a:rPr lang="ru-RU" dirty="0"/>
              <a:t>действия выполняют функции</a:t>
            </a:r>
          </a:p>
          <a:p>
            <a:pPr lvl="1"/>
            <a:r>
              <a:rPr lang="ru-RU" dirty="0" smtClean="0"/>
              <a:t>отображения </a:t>
            </a:r>
            <a:r>
              <a:rPr lang="ru-RU" dirty="0"/>
              <a:t>учебного материала; </a:t>
            </a:r>
          </a:p>
          <a:p>
            <a:pPr lvl="1"/>
            <a:r>
              <a:rPr lang="ru-RU" dirty="0" smtClean="0"/>
              <a:t>выделения </a:t>
            </a:r>
            <a:r>
              <a:rPr lang="ru-RU" dirty="0"/>
              <a:t>существенного; </a:t>
            </a:r>
          </a:p>
          <a:p>
            <a:pPr lvl="1"/>
            <a:r>
              <a:rPr lang="ru-RU" dirty="0" smtClean="0"/>
              <a:t>отрыва </a:t>
            </a:r>
            <a:r>
              <a:rPr lang="ru-RU" dirty="0"/>
              <a:t>от конкретных ситуативных значений;</a:t>
            </a:r>
          </a:p>
          <a:p>
            <a:pPr lvl="1"/>
            <a:r>
              <a:rPr lang="ru-RU" dirty="0" smtClean="0"/>
              <a:t>формирования </a:t>
            </a:r>
            <a:r>
              <a:rPr lang="ru-RU" dirty="0"/>
              <a:t>обобщенных знаний. </a:t>
            </a:r>
          </a:p>
          <a:p>
            <a:r>
              <a:rPr lang="ru-RU" dirty="0"/>
              <a:t>Виды знаково-символических действий:</a:t>
            </a:r>
          </a:p>
          <a:p>
            <a:pPr lvl="1"/>
            <a:r>
              <a:rPr lang="ru-RU" dirty="0"/>
              <a:t>Замещение</a:t>
            </a:r>
          </a:p>
          <a:p>
            <a:pPr lvl="1"/>
            <a:r>
              <a:rPr lang="ru-RU" dirty="0"/>
              <a:t>Кодирование</a:t>
            </a:r>
            <a:r>
              <a:rPr lang="en-US"/>
              <a:t>/</a:t>
            </a:r>
            <a:r>
              <a:rPr lang="ru-RU" dirty="0"/>
              <a:t>декодирование</a:t>
            </a:r>
          </a:p>
          <a:p>
            <a:pPr lvl="1"/>
            <a:r>
              <a:rPr lang="ru-RU" dirty="0"/>
              <a:t>Моделирование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имеры-1"/>
          <p:cNvSpPr/>
          <p:nvPr/>
        </p:nvSpPr>
        <p:spPr>
          <a:xfrm>
            <a:off x="827584" y="2060848"/>
            <a:ext cx="7776864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FF00"/>
                </a:solidFill>
              </a:rPr>
              <a:t>Любое решение задач в общем виде.</a:t>
            </a:r>
          </a:p>
          <a:p>
            <a:r>
              <a:rPr lang="ru-RU" sz="2400" dirty="0">
                <a:solidFill>
                  <a:prstClr val="white"/>
                </a:solidFill>
              </a:rPr>
              <a:t>Те же самые требования к объяснению алгоритма действий по моделированию.</a:t>
            </a:r>
          </a:p>
          <a:p>
            <a:r>
              <a:rPr lang="ru-RU" sz="2400" dirty="0">
                <a:solidFill>
                  <a:prstClr val="white"/>
                </a:solidFill>
              </a:rPr>
              <a:t>Понимание того, что в жизни – независимо от сферы деятельности – </a:t>
            </a:r>
            <a:r>
              <a:rPr lang="ru-RU" sz="2400" dirty="0" smtClean="0">
                <a:solidFill>
                  <a:prstClr val="white"/>
                </a:solidFill>
              </a:rPr>
              <a:t>ученик всегда имеет </a:t>
            </a:r>
            <a:r>
              <a:rPr lang="ru-RU" sz="2400" dirty="0">
                <a:solidFill>
                  <a:prstClr val="white"/>
                </a:solidFill>
              </a:rPr>
              <a:t>дело с моделями</a:t>
            </a:r>
            <a:r>
              <a:rPr lang="ru-RU" sz="2400" dirty="0" smtClean="0">
                <a:solidFill>
                  <a:prstClr val="white"/>
                </a:solidFill>
              </a:rPr>
              <a:t>.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5" name="Примеры-2"/>
          <p:cNvSpPr/>
          <p:nvPr/>
        </p:nvSpPr>
        <p:spPr>
          <a:xfrm>
            <a:off x="827584" y="1916832"/>
            <a:ext cx="7776864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prstClr val="white"/>
                </a:solidFill>
              </a:rPr>
              <a:t>Например, в </a:t>
            </a:r>
            <a:r>
              <a:rPr lang="ru-RU" sz="2400" dirty="0">
                <a:solidFill>
                  <a:prstClr val="white"/>
                </a:solidFill>
              </a:rPr>
              <a:t>человеческом общении мы моделируем другого человека, например, так: «попроси Иванова, он не откажет» - суждение вынесено на основании модели поведения Иванова.</a:t>
            </a:r>
          </a:p>
          <a:p>
            <a:r>
              <a:rPr lang="ru-RU" sz="2400" dirty="0" smtClean="0">
                <a:solidFill>
                  <a:prstClr val="white"/>
                </a:solidFill>
              </a:rPr>
              <a:t>«Он </a:t>
            </a:r>
            <a:r>
              <a:rPr lang="ru-RU" sz="2400" dirty="0">
                <a:solidFill>
                  <a:prstClr val="white"/>
                </a:solidFill>
              </a:rPr>
              <a:t>сделал так-то? Это на него не похоже» - тоже на основании модели. </a:t>
            </a:r>
            <a:endParaRPr lang="ru-RU" sz="2400" dirty="0" smtClean="0">
              <a:solidFill>
                <a:prstClr val="white"/>
              </a:solidFill>
            </a:endParaRPr>
          </a:p>
          <a:p>
            <a:r>
              <a:rPr lang="ru-RU" sz="2400" dirty="0" smtClean="0">
                <a:solidFill>
                  <a:prstClr val="white"/>
                </a:solidFill>
              </a:rPr>
              <a:t>В </a:t>
            </a:r>
            <a:r>
              <a:rPr lang="ru-RU" sz="2400" dirty="0">
                <a:solidFill>
                  <a:prstClr val="white"/>
                </a:solidFill>
              </a:rPr>
              <a:t>физике </a:t>
            </a:r>
            <a:r>
              <a:rPr lang="ru-RU" sz="2400" dirty="0" smtClean="0">
                <a:solidFill>
                  <a:prstClr val="white"/>
                </a:solidFill>
              </a:rPr>
              <a:t>этот подход </a:t>
            </a:r>
            <a:r>
              <a:rPr lang="ru-RU" sz="2400" dirty="0">
                <a:solidFill>
                  <a:prstClr val="white"/>
                </a:solidFill>
              </a:rPr>
              <a:t>(преобразование объекта из чувственной формы в модель, где выделены существенные характеристики объекта  и  преобразование модели с целью выявления общих </a:t>
            </a:r>
            <a:r>
              <a:rPr lang="ru-RU" sz="2400" dirty="0" smtClean="0">
                <a:solidFill>
                  <a:prstClr val="white"/>
                </a:solidFill>
              </a:rPr>
              <a:t>законов) часто </a:t>
            </a:r>
            <a:r>
              <a:rPr lang="ru-RU" sz="2400" dirty="0">
                <a:solidFill>
                  <a:prstClr val="white"/>
                </a:solidFill>
              </a:rPr>
              <a:t>встречается и </a:t>
            </a:r>
            <a:r>
              <a:rPr lang="ru-RU" sz="2400" dirty="0" smtClean="0">
                <a:solidFill>
                  <a:prstClr val="white"/>
                </a:solidFill>
              </a:rPr>
              <a:t>поэтому </a:t>
            </a:r>
            <a:r>
              <a:rPr lang="ru-RU" sz="2400" dirty="0">
                <a:solidFill>
                  <a:prstClr val="white"/>
                </a:solidFill>
              </a:rPr>
              <a:t>физика, как </a:t>
            </a:r>
            <a:r>
              <a:rPr lang="ru-RU" sz="2400" dirty="0" smtClean="0">
                <a:solidFill>
                  <a:prstClr val="white"/>
                </a:solidFill>
              </a:rPr>
              <a:t>предмет, </a:t>
            </a:r>
            <a:r>
              <a:rPr lang="ru-RU" sz="2400" dirty="0">
                <a:solidFill>
                  <a:prstClr val="white"/>
                </a:solidFill>
              </a:rPr>
              <a:t>удобна для развития данного УУД</a:t>
            </a:r>
            <a:r>
              <a:rPr lang="ru-RU" sz="2400" dirty="0" smtClean="0">
                <a:solidFill>
                  <a:prstClr val="white"/>
                </a:solidFill>
              </a:rPr>
              <a:t>.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8748464" y="6381328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6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Общеучебные</a:t>
            </a:r>
            <a:r>
              <a:rPr lang="ru-RU" b="1" dirty="0"/>
              <a:t> действия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smtClean="0"/>
              <a:t>Коммуникативные </a:t>
            </a:r>
            <a:endParaRPr lang="ru-RU" b="1" dirty="0" smtClean="0"/>
          </a:p>
          <a:p>
            <a:r>
              <a:rPr lang="ru-RU" dirty="0" smtClean="0"/>
              <a:t>умение </a:t>
            </a:r>
            <a:r>
              <a:rPr lang="ru-RU" dirty="0"/>
              <a:t>осознанно и произвольно строить речевое высказывание в устной и письменной форме; </a:t>
            </a:r>
          </a:p>
        </p:txBody>
      </p:sp>
      <p:sp>
        <p:nvSpPr>
          <p:cNvPr id="4" name="Примеры-1" hidden="1"/>
          <p:cNvSpPr/>
          <p:nvPr/>
        </p:nvSpPr>
        <p:spPr>
          <a:xfrm>
            <a:off x="827584" y="2060848"/>
            <a:ext cx="7776864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Волевое усилие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Осознание мотивационных конфликтов (учитель)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Постановка в УМК парадоксальных </a:t>
            </a:r>
            <a:r>
              <a:rPr lang="ru-RU" sz="2400" dirty="0"/>
              <a:t>задач,  которые для </a:t>
            </a:r>
            <a:r>
              <a:rPr lang="ru-RU" sz="2400" dirty="0" smtClean="0"/>
              <a:t>решения </a:t>
            </a:r>
            <a:r>
              <a:rPr lang="ru-RU" sz="2400" dirty="0"/>
              <a:t>требуют преодоления инерции мышления.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Способы такого преодоления с помощью деятельностного подхода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Качественные задачи</a:t>
            </a:r>
            <a:endParaRPr lang="ru-RU" sz="2400" dirty="0"/>
          </a:p>
        </p:txBody>
      </p:sp>
      <p:sp>
        <p:nvSpPr>
          <p:cNvPr id="5" name="Примеры-2" hidden="1"/>
          <p:cNvSpPr/>
          <p:nvPr/>
        </p:nvSpPr>
        <p:spPr>
          <a:xfrm>
            <a:off x="827584" y="2060848"/>
            <a:ext cx="7776864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Рефлексия как один из способов самообучения</a:t>
            </a: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Рефлексия </a:t>
            </a:r>
            <a:r>
              <a:rPr lang="ru-RU" sz="2400" dirty="0"/>
              <a:t>способа достижения </a:t>
            </a:r>
            <a:r>
              <a:rPr lang="ru-RU" sz="2400" dirty="0" smtClean="0"/>
              <a:t>результата, в том числе </a:t>
            </a:r>
            <a:r>
              <a:rPr lang="ru-RU" sz="2400" dirty="0" smtClean="0">
                <a:latin typeface="Arial"/>
                <a:cs typeface="Arial"/>
              </a:rPr>
              <a:t>— </a:t>
            </a:r>
            <a:r>
              <a:rPr lang="ru-RU" sz="2400" dirty="0" smtClean="0"/>
              <a:t>на основе соответствия принятой модели условиям задачи.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Рефлексивный блок </a:t>
            </a:r>
            <a:r>
              <a:rPr lang="ru-RU" sz="2400" dirty="0" smtClean="0"/>
              <a:t>непосредственно в </a:t>
            </a:r>
            <a:r>
              <a:rPr lang="ru-RU" sz="2400" dirty="0"/>
              <a:t>параграфах учебника </a:t>
            </a:r>
            <a:r>
              <a:rPr lang="ru-RU" sz="2400" dirty="0" smtClean="0"/>
              <a:t>или практикума в связи с текстом учебника..</a:t>
            </a:r>
            <a:endParaRPr lang="ru-RU" sz="2400" dirty="0"/>
          </a:p>
        </p:txBody>
      </p:sp>
      <p:sp>
        <p:nvSpPr>
          <p:cNvPr id="6" name="Примеры-3" hidden="1"/>
          <p:cNvSpPr/>
          <p:nvPr/>
        </p:nvSpPr>
        <p:spPr>
          <a:xfrm>
            <a:off x="827584" y="2060848"/>
            <a:ext cx="7776864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Увязка прогнозирования с последующей </a:t>
            </a:r>
            <a:r>
              <a:rPr lang="ru-RU" sz="2400" b="1" dirty="0">
                <a:solidFill>
                  <a:srgbClr val="FFFF00"/>
                </a:solidFill>
              </a:rPr>
              <a:t>рефлексией</a:t>
            </a:r>
            <a:r>
              <a:rPr lang="ru-RU" sz="2400" dirty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Важно, </a:t>
            </a:r>
            <a:r>
              <a:rPr lang="ru-RU" sz="2400" dirty="0"/>
              <a:t>на каком этапе решения задачи (исследования, реализации проекта и т.д.) это делается.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Использовать  метод проектов. Рекомендовать в конце глав те или иные проекты.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Предлагать </a:t>
            </a:r>
            <a:r>
              <a:rPr lang="ru-RU" sz="2400" dirty="0"/>
              <a:t>метод проектов, как эффективный способ изучения физики и выработки самостоятельного мышления. 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том числе – рефлексия способа достижения результата.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993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Общеучебные</a:t>
            </a:r>
            <a:r>
              <a:rPr lang="ru-RU" b="1" dirty="0"/>
              <a:t> действия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С</a:t>
            </a:r>
            <a:r>
              <a:rPr lang="ru-RU" b="1" dirty="0" smtClean="0"/>
              <a:t>пособность к волевому усилию</a:t>
            </a:r>
          </a:p>
          <a:p>
            <a:r>
              <a:rPr lang="ru-RU" dirty="0" smtClean="0"/>
              <a:t>Осознание мотивационного конфликта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Волевое преодоление конфликта.</a:t>
            </a:r>
          </a:p>
          <a:p>
            <a:r>
              <a:rPr lang="ru-RU" dirty="0" smtClean="0"/>
              <a:t>Волевое преодоление инерции мышления</a:t>
            </a:r>
          </a:p>
          <a:p>
            <a:r>
              <a:rPr lang="ru-RU" dirty="0"/>
              <a:t>М</a:t>
            </a:r>
            <a:r>
              <a:rPr lang="ru-RU" dirty="0" smtClean="0"/>
              <a:t>отивация </a:t>
            </a:r>
            <a:r>
              <a:rPr lang="ru-RU" dirty="0"/>
              <a:t>к преодолению препятствий.</a:t>
            </a:r>
            <a:endParaRPr lang="ru-RU" dirty="0" smtClean="0"/>
          </a:p>
        </p:txBody>
      </p:sp>
      <p:sp>
        <p:nvSpPr>
          <p:cNvPr id="4" name="Примеры-1"/>
          <p:cNvSpPr/>
          <p:nvPr/>
        </p:nvSpPr>
        <p:spPr>
          <a:xfrm>
            <a:off x="827584" y="2276872"/>
            <a:ext cx="7776864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Волевое усилие</a:t>
            </a:r>
          </a:p>
          <a:p>
            <a:r>
              <a:rPr lang="ru-RU" sz="2400" dirty="0"/>
              <a:t>Постановка парадоксальных задач,  которые для своего решения требуют преодоления инерции мышления.</a:t>
            </a:r>
          </a:p>
          <a:p>
            <a:r>
              <a:rPr lang="ru-RU" sz="2400" dirty="0"/>
              <a:t>Способы такого преодоления с помощью деятельностного подхода.</a:t>
            </a:r>
            <a:endParaRPr lang="ru-RU" sz="2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3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Общеучебные</a:t>
            </a:r>
            <a:r>
              <a:rPr lang="ru-RU" b="1" dirty="0"/>
              <a:t> действия</a:t>
            </a:r>
            <a:r>
              <a:rPr lang="ru-RU" dirty="0"/>
              <a:t>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566432"/>
              </p:ext>
            </p:extLst>
          </p:nvPr>
        </p:nvGraphicFramePr>
        <p:xfrm>
          <a:off x="457200" y="1600200"/>
          <a:ext cx="8229600" cy="482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736"/>
                <a:gridCol w="46908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Компетенция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УМК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структурировать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знания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Дается описание эксперимента или жизнеописание ученого (научная биография) и предлагается выделить элементы структуры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соотнести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известными фактами истории развития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физики</a:t>
                      </a:r>
                      <a:r>
                        <a:rPr lang="en-US" sz="24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других наук.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См. также пункт по информационному поиску; вычленение существенного. Возможно, обучение построению карт интеллекта  (</a:t>
                      </a: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 Map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для структурирования знаний.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19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Общеучебные</a:t>
            </a:r>
            <a:r>
              <a:rPr lang="ru-RU" b="1" dirty="0"/>
              <a:t> действия</a:t>
            </a:r>
            <a:r>
              <a:rPr lang="ru-RU" dirty="0"/>
              <a:t>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638138"/>
              </p:ext>
            </p:extLst>
          </p:nvPr>
        </p:nvGraphicFramePr>
        <p:xfrm>
          <a:off x="457200" y="1600200"/>
          <a:ext cx="8229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736"/>
                <a:gridCol w="46908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Компетенция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УМК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осознанно и произвольно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строить речевое высказывание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устной и письменной форме.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Требование пересказа изученного материала или решения задачи, рассматриваемого как небольшое научное исследование. Структурирование высказывания. Умение сформулировать зачин, основную часть и  итог высказывания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5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Общеучебные</a:t>
            </a:r>
            <a:r>
              <a:rPr lang="ru-RU" b="1" dirty="0"/>
              <a:t> действия</a:t>
            </a:r>
            <a:r>
              <a:rPr lang="ru-RU" dirty="0"/>
              <a:t>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681399"/>
              </p:ext>
            </p:extLst>
          </p:nvPr>
        </p:nvGraphicFramePr>
        <p:xfrm>
          <a:off x="457200" y="1600200"/>
          <a:ext cx="8229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736"/>
                <a:gridCol w="46908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Компетенция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УМК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Рефлексия способов  и условий действия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контроль и оценка процесса и результатов деятельности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основании изложенного выше формировать УУД по рефлексии способов и условий действий – что было эффективным, что не было эффективным.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Личные достоинства и недостатки учащегося – знать и умело использовать</a:t>
                      </a: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исправлять.</a:t>
                      </a:r>
                      <a:endParaRPr lang="ru-RU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7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Общеучебные</a:t>
            </a:r>
            <a:r>
              <a:rPr lang="ru-RU" b="1" dirty="0"/>
              <a:t> действия</a:t>
            </a:r>
            <a:r>
              <a:rPr lang="ru-RU" dirty="0"/>
              <a:t>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973529"/>
              </p:ext>
            </p:extLst>
          </p:nvPr>
        </p:nvGraphicFramePr>
        <p:xfrm>
          <a:off x="457200" y="1600200"/>
          <a:ext cx="8229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736"/>
                <a:gridCol w="46908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Компетенция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УМК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Рефлексия способов  и условий действия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контроль и оценка процесса и результатов деятельности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основании изложенного выше формировать УУД по рефлексии способов и условий действий – 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было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эффективным, 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не было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эффективным.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Личные достоинства и недостатки учащегося – знать и умело использовать</a:t>
                      </a: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исправлять.</a:t>
                      </a:r>
                      <a:endParaRPr lang="ru-RU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9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Общеучебные</a:t>
            </a:r>
            <a:r>
              <a:rPr lang="ru-RU" b="1" dirty="0"/>
              <a:t> действия</a:t>
            </a:r>
            <a:r>
              <a:rPr lang="ru-RU" dirty="0"/>
              <a:t>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890149"/>
              </p:ext>
            </p:extLst>
          </p:nvPr>
        </p:nvGraphicFramePr>
        <p:xfrm>
          <a:off x="457200" y="1600200"/>
          <a:ext cx="8229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736"/>
                <a:gridCol w="46908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Компетенция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УМК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Смысловое чтение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как осмысление цели чтения и выбор вида чтения в зависимости от цели;</a:t>
                      </a:r>
                      <a:endParaRPr lang="ru-RU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Карты распределения материала, учить школьника создавать такие карты (наподобие карт сайта, организационных диаграмм) – чтобы сделать чтение осмысленным, укладывающим новую информацию в рамки уже имеющейся.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3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Общеучебные</a:t>
            </a:r>
            <a:r>
              <a:rPr lang="ru-RU" b="1" dirty="0"/>
              <a:t> действия</a:t>
            </a:r>
            <a:r>
              <a:rPr lang="ru-RU" dirty="0"/>
              <a:t>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20185"/>
              </p:ext>
            </p:extLst>
          </p:nvPr>
        </p:nvGraphicFramePr>
        <p:xfrm>
          <a:off x="457200" y="1600200"/>
          <a:ext cx="8229600" cy="482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736"/>
                <a:gridCol w="46908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Компетенция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УМК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основной и второстепенной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информации</a:t>
                      </a:r>
                      <a:endParaRPr lang="ru-RU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Подчеркивать отличие основной информации от второстепенной, учить выявлять это отличие.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Пример: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Опыты Резерфорда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Основная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информация – бомбардировка альфа-частицами.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Второстепенная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пленка золота.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Опыт Паскаля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барометром Торричелли.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Основная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подъем барометра на высоту.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Второстепенная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высота и название горы.</a:t>
                      </a:r>
                      <a:endParaRPr lang="ru-RU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84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Компетенции и УМК по физике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2132856"/>
            <a:ext cx="4176464" cy="216024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развивать компетенции при обучении физике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2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Общеучебные</a:t>
            </a:r>
            <a:r>
              <a:rPr lang="ru-RU" b="1" dirty="0"/>
              <a:t> действия</a:t>
            </a:r>
            <a:r>
              <a:rPr lang="ru-RU" dirty="0"/>
              <a:t>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881590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736"/>
                <a:gridCol w="46908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Компетенция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УМК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Выбор оснований и критериев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сравнения,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сериации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классификации объектов</a:t>
                      </a:r>
                      <a:endParaRPr lang="ru-RU" sz="7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Выделение основных и второстепенных признаков, построение определений на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равноположенных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характеристиках.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Давать плохо структурированные определения и просить заменить их хорошо структурированными.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Например,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 классификации различных конденсированных сред. Сформулируйте правильно.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98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Там еще много…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4" y="0"/>
            <a:ext cx="817245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9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инновационного УМК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Учебник</a:t>
            </a:r>
          </a:p>
          <a:p>
            <a:r>
              <a:rPr lang="ru-RU" dirty="0" smtClean="0"/>
              <a:t>Практикум (</a:t>
            </a:r>
            <a:r>
              <a:rPr lang="ru-RU" dirty="0" smtClean="0"/>
              <a:t>задачник)</a:t>
            </a:r>
          </a:p>
          <a:p>
            <a:r>
              <a:rPr lang="ru-RU" dirty="0" smtClean="0"/>
              <a:t>Лабораторный </a:t>
            </a:r>
            <a:r>
              <a:rPr lang="ru-RU" dirty="0" smtClean="0"/>
              <a:t>журнал (рабочая тетрадь)</a:t>
            </a:r>
          </a:p>
          <a:p>
            <a:r>
              <a:rPr lang="ru-RU" dirty="0" smtClean="0"/>
              <a:t>Электронные ресурсы</a:t>
            </a:r>
          </a:p>
          <a:p>
            <a:r>
              <a:rPr lang="ru-RU" dirty="0"/>
              <a:t>Пособие по информационному поиску и структурированию информации</a:t>
            </a:r>
          </a:p>
          <a:p>
            <a:r>
              <a:rPr lang="ru-RU" dirty="0" smtClean="0"/>
              <a:t>Практикум </a:t>
            </a:r>
            <a:r>
              <a:rPr lang="ru-RU" dirty="0"/>
              <a:t>(задания по выработке УУД)</a:t>
            </a:r>
          </a:p>
          <a:p>
            <a:r>
              <a:rPr lang="ru-RU" dirty="0" smtClean="0"/>
              <a:t>Методические </a:t>
            </a:r>
            <a:r>
              <a:rPr lang="ru-RU" dirty="0" smtClean="0"/>
              <a:t>рекомендации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42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4000" y="3212976"/>
            <a:ext cx="6336000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04000" y="4509120"/>
            <a:ext cx="6336000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04000" y="5589240"/>
            <a:ext cx="6336000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4000" y="2060848"/>
            <a:ext cx="6336000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Горизонтально-вертикальная структура УМК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772816"/>
            <a:ext cx="1152128" cy="4824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6600" dirty="0" smtClean="0"/>
              <a:t>Учебник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17948" y="1772816"/>
            <a:ext cx="360040" cy="4824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6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66012" y="1767325"/>
            <a:ext cx="360040" cy="4824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66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Инновационный УМК по </a:t>
            </a:r>
            <a:r>
              <a:rPr lang="ru-RU" dirty="0" smtClean="0"/>
              <a:t>физике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988522"/>
          </a:xfrm>
        </p:spPr>
        <p:txBody>
          <a:bodyPr/>
          <a:lstStyle/>
          <a:p>
            <a:r>
              <a:rPr lang="ru-RU" dirty="0" smtClean="0"/>
              <a:t>Издательство</a:t>
            </a:r>
            <a:br>
              <a:rPr lang="ru-RU" dirty="0" smtClean="0"/>
            </a:br>
            <a:r>
              <a:rPr lang="ru-RU" dirty="0" smtClean="0"/>
              <a:t>«Бином. Лаборатория знаний»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4592578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hlinkClick r:id="rId3"/>
              </a:rPr>
              <a:t>http://www.LBZ.ru</a:t>
            </a:r>
            <a:r>
              <a:rPr lang="en-US" sz="3200" b="1" smtClean="0"/>
              <a:t> 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522920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hlinkClick r:id="rId4"/>
              </a:rPr>
              <a:t>Ястребов Л.И. </a:t>
            </a:r>
            <a:r>
              <a:rPr lang="en-US" sz="2800" b="1" smtClean="0">
                <a:hlinkClick r:id="rId4"/>
              </a:rPr>
              <a:t>yastrebov@lbz.ru</a:t>
            </a:r>
            <a:r>
              <a:rPr lang="en-US" sz="280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9318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Приглашаем к сотрудничеству!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988522"/>
          </a:xfrm>
        </p:spPr>
        <p:txBody>
          <a:bodyPr/>
          <a:lstStyle/>
          <a:p>
            <a:r>
              <a:rPr lang="ru-RU" dirty="0" smtClean="0"/>
              <a:t>Издательство</a:t>
            </a:r>
            <a:br>
              <a:rPr lang="ru-RU" dirty="0" smtClean="0"/>
            </a:br>
            <a:r>
              <a:rPr lang="ru-RU" dirty="0" smtClean="0"/>
              <a:t>«Бином. Лаборатория знаний»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4592578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hlinkClick r:id="rId3"/>
              </a:rPr>
              <a:t>http://www.LBZ.ru</a:t>
            </a:r>
            <a:r>
              <a:rPr lang="en-US" sz="3200" b="1" smtClean="0"/>
              <a:t> 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5229200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  <a:hlinkClick r:id="rId4"/>
              </a:rPr>
              <a:t>Ястребов Л.И. </a:t>
            </a:r>
            <a:r>
              <a:rPr lang="en-US" sz="2800" b="1">
                <a:solidFill>
                  <a:prstClr val="black"/>
                </a:solidFill>
                <a:hlinkClick r:id="rId4"/>
              </a:rPr>
              <a:t>yastrebov@lbz.ru</a:t>
            </a:r>
            <a:r>
              <a:rPr lang="en-US" sz="2800">
                <a:solidFill>
                  <a:prstClr val="black"/>
                </a:solidFill>
              </a:rPr>
              <a:t> </a:t>
            </a:r>
            <a:endParaRPr lang="ru-RU" sz="2800" dirty="0">
              <a:solidFill>
                <a:prstClr val="black"/>
              </a:solidFill>
            </a:endParaRPr>
          </a:p>
          <a:p>
            <a:pPr algn="ctr"/>
            <a:r>
              <a:rPr lang="en-US" sz="280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1065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Универсальные учебные действия</a:t>
            </a:r>
            <a:endParaRPr lang="ru-RU" dirty="0"/>
          </a:p>
        </p:txBody>
      </p:sp>
      <p:sp>
        <p:nvSpPr>
          <p:cNvPr id="3" name="Список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Личностные компетенции</a:t>
            </a:r>
          </a:p>
          <a:p>
            <a:r>
              <a:rPr lang="ru-RU" b="1" dirty="0" smtClean="0"/>
              <a:t>Регулятивные компетенции</a:t>
            </a:r>
          </a:p>
          <a:p>
            <a:r>
              <a:rPr lang="ru-RU" b="1" dirty="0" smtClean="0"/>
              <a:t>Познавательные компетенции</a:t>
            </a:r>
          </a:p>
          <a:p>
            <a:r>
              <a:rPr lang="ru-RU" b="1" dirty="0"/>
              <a:t>Знаково-символические УУД</a:t>
            </a:r>
          </a:p>
          <a:p>
            <a:r>
              <a:rPr lang="ru-RU" b="1" dirty="0" smtClean="0"/>
              <a:t>Коммуникативные компетенции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91477" y="4365104"/>
            <a:ext cx="51125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http://standart.edu.ru/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99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Личностный блок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9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Личностные компетенции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 smtClean="0"/>
              <a:t>Смыслообразование</a:t>
            </a:r>
            <a:r>
              <a:rPr lang="ru-RU" dirty="0" smtClean="0"/>
              <a:t> </a:t>
            </a:r>
          </a:p>
          <a:p>
            <a:pPr marL="814388" indent="-457200"/>
            <a:r>
              <a:rPr lang="ru-RU" dirty="0"/>
              <a:t>У</a:t>
            </a:r>
            <a:r>
              <a:rPr lang="ru-RU" dirty="0" smtClean="0"/>
              <a:t>становление </a:t>
            </a:r>
            <a:r>
              <a:rPr lang="ru-RU" dirty="0"/>
              <a:t>учащимися связи между целью учебной деятельности и ее мотивом, другими словами, между результатом-продуктом учения, побуждающим деятельность, и тем, ради чего она осуществляется. </a:t>
            </a:r>
            <a:endParaRPr lang="ru-RU" dirty="0" smtClean="0"/>
          </a:p>
          <a:p>
            <a:pPr marL="814388" indent="-457200"/>
            <a:r>
              <a:rPr lang="ru-RU" dirty="0" smtClean="0"/>
              <a:t>Ученик </a:t>
            </a:r>
            <a:r>
              <a:rPr lang="ru-RU" dirty="0"/>
              <a:t>должен задаваться вопросом о том, «какое значение, смысл имеет для меня учение», и уметь находить ответ на него.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060848"/>
            <a:ext cx="7776864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ru-RU" sz="2400" dirty="0"/>
              <a:t>Мотивация </a:t>
            </a:r>
            <a:r>
              <a:rPr lang="ru-RU" sz="2400" dirty="0" smtClean="0"/>
              <a:t>обучения, актуализация </a:t>
            </a:r>
            <a:r>
              <a:rPr lang="ru-RU" sz="2400" dirty="0"/>
              <a:t>знаний в начале каждого параграфа или главы. </a:t>
            </a:r>
            <a:endParaRPr lang="ru-RU" sz="2400" dirty="0" smtClean="0"/>
          </a:p>
          <a:p>
            <a:pPr>
              <a:spcBef>
                <a:spcPts val="1200"/>
              </a:spcBef>
            </a:pPr>
            <a:r>
              <a:rPr lang="ru-RU" sz="2400" dirty="0" smtClean="0"/>
              <a:t>Контрольные вопросы </a:t>
            </a:r>
            <a:r>
              <a:rPr lang="ru-RU" sz="2400" dirty="0"/>
              <a:t>в конце параграфа или главы «зачем мы изучали этот раздел, какое это имеет значение и смысл в контексте </a:t>
            </a:r>
            <a:r>
              <a:rPr lang="ru-RU" sz="2400" dirty="0" smtClean="0"/>
              <a:t>учебной </a:t>
            </a:r>
            <a:r>
              <a:rPr lang="ru-RU" sz="2400" dirty="0"/>
              <a:t>и научной деятельности.</a:t>
            </a:r>
          </a:p>
          <a:p>
            <a:pPr>
              <a:spcBef>
                <a:spcPts val="1200"/>
              </a:spcBef>
            </a:pPr>
            <a:r>
              <a:rPr lang="ru-RU" sz="2400" dirty="0"/>
              <a:t>Показать, что научный подход </a:t>
            </a:r>
            <a:r>
              <a:rPr lang="ru-RU" sz="2400" dirty="0" smtClean="0"/>
              <a:t>физики способен </a:t>
            </a:r>
            <a:r>
              <a:rPr lang="ru-RU" sz="2400" dirty="0"/>
              <a:t>стимулировать такое действие.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Поэлементное формирование научной картины мира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6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191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Личностные компетенции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Нравственно-этические компетенции</a:t>
            </a:r>
          </a:p>
          <a:p>
            <a:r>
              <a:rPr lang="ru-RU" dirty="0" smtClean="0"/>
              <a:t>Выделение </a:t>
            </a:r>
            <a:r>
              <a:rPr lang="ru-RU" dirty="0"/>
              <a:t>морально-этического содержания событий и </a:t>
            </a:r>
            <a:r>
              <a:rPr lang="ru-RU" dirty="0" smtClean="0"/>
              <a:t>действий.</a:t>
            </a:r>
          </a:p>
          <a:p>
            <a:r>
              <a:rPr lang="ru-RU" dirty="0" smtClean="0"/>
              <a:t>Оценивание событий и действий с точки зрения моральных норм.</a:t>
            </a:r>
          </a:p>
          <a:p>
            <a:r>
              <a:rPr lang="ru-RU" dirty="0" smtClean="0"/>
              <a:t>Оценивание</a:t>
            </a:r>
            <a:r>
              <a:rPr lang="ru-RU" b="1" dirty="0" smtClean="0"/>
              <a:t> </a:t>
            </a:r>
            <a:r>
              <a:rPr lang="ru-RU" dirty="0" smtClean="0"/>
              <a:t>усваиваемого содержания на основе социальных и личностных ценностей.</a:t>
            </a:r>
          </a:p>
          <a:p>
            <a:r>
              <a:rPr lang="ru-RU" dirty="0" smtClean="0"/>
              <a:t>Построение </a:t>
            </a:r>
            <a:r>
              <a:rPr lang="ru-RU" dirty="0"/>
              <a:t>системы нравственных ценностей как основания морального выбора</a:t>
            </a:r>
          </a:p>
          <a:p>
            <a:r>
              <a:rPr lang="ru-RU" dirty="0" smtClean="0"/>
              <a:t>Ориентировка </a:t>
            </a:r>
            <a:r>
              <a:rPr lang="ru-RU" dirty="0"/>
              <a:t>в моральной дилемме и осуществление личностного морального </a:t>
            </a:r>
            <a:r>
              <a:rPr lang="ru-RU" dirty="0" smtClean="0"/>
              <a:t>выбора.</a:t>
            </a:r>
            <a:endParaRPr lang="ru-RU" dirty="0"/>
          </a:p>
        </p:txBody>
      </p:sp>
      <p:sp>
        <p:nvSpPr>
          <p:cNvPr id="4" name="Примеры-1"/>
          <p:cNvSpPr/>
          <p:nvPr/>
        </p:nvSpPr>
        <p:spPr>
          <a:xfrm>
            <a:off x="827584" y="2060848"/>
            <a:ext cx="7776864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FFFF00"/>
                </a:solidFill>
              </a:rPr>
              <a:t>Примеры, когда ученый рискнул </a:t>
            </a:r>
            <a:r>
              <a:rPr lang="ru-RU" sz="2800" dirty="0" smtClean="0">
                <a:solidFill>
                  <a:srgbClr val="FFFF00"/>
                </a:solidFill>
              </a:rPr>
              <a:t>ради </a:t>
            </a:r>
            <a:r>
              <a:rPr lang="ru-RU" sz="2800" dirty="0">
                <a:solidFill>
                  <a:srgbClr val="FFFF00"/>
                </a:solidFill>
              </a:rPr>
              <a:t>научной честности.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Подвиг Джордано Бруно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Открытие </a:t>
            </a:r>
            <a:r>
              <a:rPr lang="ru-RU" sz="2400" dirty="0"/>
              <a:t>атмосферного давления – надо было иметь незаурядную смелость пойти против Аристотеля (природа не терпит пустоты)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Подвиг </a:t>
            </a:r>
            <a:r>
              <a:rPr lang="ru-RU" sz="2400" dirty="0"/>
              <a:t>Ньютона со 2-м законом – опять-таки против Аристотеля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римеры-2"/>
          <p:cNvSpPr/>
          <p:nvPr/>
        </p:nvSpPr>
        <p:spPr>
          <a:xfrm>
            <a:off x="827584" y="2060848"/>
            <a:ext cx="7776864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FFFF00"/>
                </a:solidFill>
              </a:rPr>
              <a:t>Примеры, когда ученый рискнул </a:t>
            </a:r>
            <a:r>
              <a:rPr lang="ru-RU" sz="2800" dirty="0" smtClean="0">
                <a:solidFill>
                  <a:srgbClr val="FFFF00"/>
                </a:solidFill>
              </a:rPr>
              <a:t>ради </a:t>
            </a:r>
            <a:r>
              <a:rPr lang="ru-RU" sz="2800" dirty="0">
                <a:solidFill>
                  <a:srgbClr val="FFFF00"/>
                </a:solidFill>
              </a:rPr>
              <a:t>научной честности.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Модель атома Резерфорда. Признать невероятное – наличие ядра, выдвинуть гипотезу орбит, которых по классической физике не могло быть.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Общая теория относительности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Гипотеза Планка о квантах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Корпускулярно-волновой дуализм де Бройля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7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15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Личностные компетенции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Самопознание и самоопределение:</a:t>
            </a:r>
            <a:endParaRPr lang="ru-RU" dirty="0" smtClean="0"/>
          </a:p>
          <a:p>
            <a:r>
              <a:rPr lang="ru-RU" dirty="0" smtClean="0"/>
              <a:t>Построение образа Я (Я-концепции), включая </a:t>
            </a:r>
            <a:r>
              <a:rPr lang="ru-RU" dirty="0" err="1" smtClean="0"/>
              <a:t>самоотношение</a:t>
            </a:r>
            <a:r>
              <a:rPr lang="ru-RU" dirty="0" smtClean="0"/>
              <a:t> и самооценку.</a:t>
            </a:r>
          </a:p>
          <a:p>
            <a:r>
              <a:rPr lang="ru-RU" dirty="0" smtClean="0"/>
              <a:t>Формирование идентичности личности.</a:t>
            </a:r>
          </a:p>
          <a:p>
            <a:r>
              <a:rPr lang="ru-RU" dirty="0" smtClean="0"/>
              <a:t>Личностное, профессиональное, жизненное самоопределение и построение жизненных планов во временной перспективе.</a:t>
            </a:r>
            <a:endParaRPr lang="ru-RU" dirty="0"/>
          </a:p>
        </p:txBody>
      </p:sp>
      <p:sp>
        <p:nvSpPr>
          <p:cNvPr id="4" name="Примеры-1"/>
          <p:cNvSpPr/>
          <p:nvPr/>
        </p:nvSpPr>
        <p:spPr>
          <a:xfrm>
            <a:off x="827584" y="2060848"/>
            <a:ext cx="7776864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FFFF00"/>
                </a:solidFill>
              </a:rPr>
              <a:t>Биографии ученых</a:t>
            </a:r>
            <a:endParaRPr lang="ru-RU" sz="2800" dirty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Биографии ученых, их верность выбранному </a:t>
            </a:r>
            <a:r>
              <a:rPr lang="ru-RU" sz="2400" dirty="0" smtClean="0"/>
              <a:t>пути.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Масштабы </a:t>
            </a:r>
            <a:r>
              <a:rPr lang="ru-RU" sz="2400" dirty="0"/>
              <a:t>личностей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Наука – это драма. Драма идей</a:t>
            </a: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Создание научных школ вокруг крупных личностей.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Известный случай с Бором </a:t>
            </a:r>
            <a:r>
              <a:rPr lang="ru-RU" sz="2400" dirty="0" smtClean="0"/>
              <a:t>и Ландау. «Я никогда не стеснялся говорить  своим ученикам, что…»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83E1-E24E-46E4-A648-3C57F3E9EE67}" type="slidenum">
              <a:rPr lang="ru-RU" smtClean="0"/>
              <a:t>8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73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Регулятивный блок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2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2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3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4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29.7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1968</Words>
  <Application>Microsoft Office PowerPoint</Application>
  <PresentationFormat>Экран (4:3)</PresentationFormat>
  <Paragraphs>304</Paragraphs>
  <Slides>35</Slides>
  <Notes>35</Notes>
  <HiddenSlides>1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35</vt:i4>
      </vt:variant>
      <vt:variant>
        <vt:lpstr>Произвольные показы</vt:lpstr>
      </vt:variant>
      <vt:variant>
        <vt:i4>7</vt:i4>
      </vt:variant>
    </vt:vector>
  </HeadingPairs>
  <TitlesOfParts>
    <vt:vector size="46" baseType="lpstr">
      <vt:lpstr>Тема Office</vt:lpstr>
      <vt:lpstr>Кнопка</vt:lpstr>
      <vt:lpstr>1_Кнопка</vt:lpstr>
      <vt:lpstr>1_Тема Office</vt:lpstr>
      <vt:lpstr>Инновационный УМК по физике</vt:lpstr>
      <vt:lpstr>Построение УМК</vt:lpstr>
      <vt:lpstr>Компетенции и УМК по физике </vt:lpstr>
      <vt:lpstr>Универсальные учебные действия</vt:lpstr>
      <vt:lpstr>Личностный блок</vt:lpstr>
      <vt:lpstr>Личностные компетенции</vt:lpstr>
      <vt:lpstr>Личностные компетенции</vt:lpstr>
      <vt:lpstr>Личностные компетенции</vt:lpstr>
      <vt:lpstr>Регулятивный блок</vt:lpstr>
      <vt:lpstr>Регулятивные компетенции</vt:lpstr>
      <vt:lpstr>Регулятивные компетенции</vt:lpstr>
      <vt:lpstr>Регулятивные компетенции</vt:lpstr>
      <vt:lpstr>Регулятивные компетенции</vt:lpstr>
      <vt:lpstr>Регулятивные компетенции</vt:lpstr>
      <vt:lpstr>Познавательный блок</vt:lpstr>
      <vt:lpstr>Коммуникативный блок</vt:lpstr>
      <vt:lpstr>Универсально-логический блок</vt:lpstr>
      <vt:lpstr>Общеучебный блок</vt:lpstr>
      <vt:lpstr>Общеучебные компетенции</vt:lpstr>
      <vt:lpstr>  Общеучебные действия:</vt:lpstr>
      <vt:lpstr>Знаково-символические действия</vt:lpstr>
      <vt:lpstr>  Общеучебные действия:</vt:lpstr>
      <vt:lpstr>  Общеучебные действия:</vt:lpstr>
      <vt:lpstr>Общеучебные действия:</vt:lpstr>
      <vt:lpstr>Общеучебные действия:</vt:lpstr>
      <vt:lpstr>Общеучебные действия:</vt:lpstr>
      <vt:lpstr>Общеучебные действия:</vt:lpstr>
      <vt:lpstr>Общеучебные действия:</vt:lpstr>
      <vt:lpstr>Общеучебные действия:</vt:lpstr>
      <vt:lpstr>Общеучебные действия:</vt:lpstr>
      <vt:lpstr>Там еще много…</vt:lpstr>
      <vt:lpstr>Структура инновационного УМК</vt:lpstr>
      <vt:lpstr>Горизонтально-вертикальная структура УМК</vt:lpstr>
      <vt:lpstr>Инновационный УМК по физике</vt:lpstr>
      <vt:lpstr>Приглашаем к сотрудничеству!</vt:lpstr>
      <vt:lpstr>Социально-трудовая</vt:lpstr>
      <vt:lpstr>Личностная</vt:lpstr>
      <vt:lpstr>Эмоциональная</vt:lpstr>
      <vt:lpstr>Коммуникативная</vt:lpstr>
      <vt:lpstr>Общекультурная</vt:lpstr>
      <vt:lpstr>Интеллектуальная</vt:lpstr>
      <vt:lpstr>Проектно-деятельностная</vt:lpstr>
    </vt:vector>
  </TitlesOfParts>
  <Company>Иван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</dc:creator>
  <cp:lastModifiedBy>Леонид</cp:lastModifiedBy>
  <cp:revision>69</cp:revision>
  <dcterms:created xsi:type="dcterms:W3CDTF">2011-06-25T07:45:12Z</dcterms:created>
  <dcterms:modified xsi:type="dcterms:W3CDTF">2011-06-29T02:12:01Z</dcterms:modified>
</cp:coreProperties>
</file>