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ms-office.legacyDiagramTex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legacyDocTextInfo.bin" ContentType="application/vnd.ms-office.legacyDocTextInfo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77" r:id="rId8"/>
    <p:sldId id="281" r:id="rId9"/>
    <p:sldId id="274" r:id="rId10"/>
    <p:sldId id="278" r:id="rId11"/>
    <p:sldId id="275" r:id="rId12"/>
    <p:sldId id="284" r:id="rId13"/>
    <p:sldId id="279" r:id="rId14"/>
    <p:sldId id="276" r:id="rId15"/>
    <p:sldId id="280" r:id="rId16"/>
    <p:sldId id="283" r:id="rId17"/>
    <p:sldId id="285" r:id="rId18"/>
    <p:sldId id="286" r:id="rId19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33CCFF"/>
    <a:srgbClr val="00CC00"/>
    <a:srgbClr val="FFFFFF"/>
    <a:srgbClr val="FF00FF"/>
    <a:srgbClr val="FFCCFF"/>
    <a:srgbClr val="FF0000"/>
    <a:srgbClr val="99CC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85385" autoAdjust="0"/>
  </p:normalViewPr>
  <p:slideViewPr>
    <p:cSldViewPr snapToGrid="0">
      <p:cViewPr>
        <p:scale>
          <a:sx n="66" d="100"/>
          <a:sy n="66" d="100"/>
        </p:scale>
        <p:origin x="-78" y="-2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06/relationships/legacyDocTextInfo" Target="legacyDocTextInfo.bin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3" Type="http://schemas.microsoft.com/office/2006/relationships/legacyDiagramText" Target="legacyDiagramText3.bin"/><Relationship Id="rId2" Type="http://schemas.microsoft.com/office/2006/relationships/legacyDiagramText" Target="legacyDiagramText2.bin"/><Relationship Id="rId1" Type="http://schemas.microsoft.com/office/2006/relationships/legacyDiagramText" Target="legacyDiagramText1.bin"/><Relationship Id="rId6" Type="http://schemas.microsoft.com/office/2006/relationships/legacyDiagramText" Target="legacyDiagramText6.bin"/><Relationship Id="rId5" Type="http://schemas.microsoft.com/office/2006/relationships/legacyDiagramText" Target="legacyDiagramText5.bin"/><Relationship Id="rId4" Type="http://schemas.microsoft.com/office/2006/relationships/legacyDiagramText" Target="legacyDiagramText4.bin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6B2DA73-6C97-4041-B239-11EF6D3BB73D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936415-DB57-4705-B01D-D5D7CAF4779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A7D3AB3-9A9C-4297-90DE-C5CB823E057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Заголовок, схема или организационная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SmartArt 2"/>
          <p:cNvSpPr>
            <a:spLocks noGrp="1"/>
          </p:cNvSpPr>
          <p:nvPr>
            <p:ph type="dgm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EC94680C-5BF0-4EC8-8028-F4FC3E42C1BF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5FD7C3B1-DD05-474D-909F-8E676748A60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22E20B5-48C4-4C35-8C3A-8DBA71278CEE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112A62-7C05-4D3F-9AD7-4BDDAFB2276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578E197-4D66-457D-8589-EAEDB88BC75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F9065B2-AE1F-4D3F-9765-8D0BBB2A635E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3752DA7-0EAB-46E7-A7D6-690047E87E3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22C003-E1D7-4B7C-8D30-D1A1EF2D010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992400F-A18A-494D-A3F7-F337E1EA109E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EAFBB3C-B7E6-444F-91BB-EEA80CC6255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3333FF"/>
            </a:gs>
            <a:gs pos="100000">
              <a:srgbClr val="FFCC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5AA3C7F-67F1-4722-A434-AA2D3A4D67AB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ru-RU" sz="4800" b="1">
                <a:solidFill>
                  <a:srgbClr val="FFFFFF"/>
                </a:solidFill>
              </a:rPr>
              <a:t>Конкуренция и монополия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813933"/>
          </a:xfrm>
        </p:spPr>
        <p:txBody>
          <a:bodyPr>
            <a:normAutofit fontScale="90000"/>
          </a:bodyPr>
          <a:lstStyle/>
          <a:p>
            <a:r>
              <a:rPr lang="ru-RU" sz="4000" b="1" dirty="0">
                <a:solidFill>
                  <a:srgbClr val="FFFFFF"/>
                </a:solidFill>
              </a:rPr>
              <a:t>Монополистическая конкуренция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600201"/>
            <a:ext cx="8785225" cy="2275113"/>
          </a:xfrm>
          <a:noFill/>
          <a:ln/>
        </p:spPr>
        <p:txBody>
          <a:bodyPr>
            <a:normAutofit fontScale="70000" lnSpcReduction="20000"/>
          </a:bodyPr>
          <a:lstStyle/>
          <a:p>
            <a:pPr>
              <a:lnSpc>
                <a:spcPct val="80000"/>
              </a:lnSpc>
            </a:pPr>
            <a:r>
              <a:rPr lang="ru-RU" sz="2400" b="1" i="1" dirty="0">
                <a:solidFill>
                  <a:srgbClr val="0000CC"/>
                </a:solidFill>
              </a:rPr>
              <a:t>Тип продукта на рынке</a:t>
            </a:r>
            <a:r>
              <a:rPr lang="ru-RU" b="1" i="1" dirty="0"/>
              <a:t> – </a:t>
            </a:r>
            <a:r>
              <a:rPr lang="ru-RU" sz="2800" b="1" i="1" dirty="0"/>
              <a:t>дифференцированный</a:t>
            </a:r>
          </a:p>
          <a:p>
            <a:pPr>
              <a:lnSpc>
                <a:spcPct val="80000"/>
              </a:lnSpc>
            </a:pPr>
            <a:r>
              <a:rPr lang="ru-RU" sz="2400" b="1" i="1" dirty="0">
                <a:solidFill>
                  <a:srgbClr val="0000CC"/>
                </a:solidFill>
              </a:rPr>
              <a:t>Число фирм на рынке</a:t>
            </a:r>
            <a:r>
              <a:rPr lang="ru-RU" b="1" i="1" dirty="0">
                <a:solidFill>
                  <a:srgbClr val="0000CC"/>
                </a:solidFill>
              </a:rPr>
              <a:t> </a:t>
            </a:r>
            <a:r>
              <a:rPr lang="ru-RU" sz="2800" b="1" i="1" dirty="0"/>
              <a:t>– достаточно много</a:t>
            </a:r>
          </a:p>
          <a:p>
            <a:pPr algn="just">
              <a:lnSpc>
                <a:spcPct val="80000"/>
              </a:lnSpc>
            </a:pPr>
            <a:r>
              <a:rPr lang="ru-RU" sz="2400" b="1" i="1" dirty="0">
                <a:solidFill>
                  <a:srgbClr val="0000CC"/>
                </a:solidFill>
              </a:rPr>
              <a:t>Наличие входных барьеров</a:t>
            </a:r>
            <a:r>
              <a:rPr lang="ru-RU" b="1" i="1" dirty="0">
                <a:solidFill>
                  <a:srgbClr val="0000CC"/>
                </a:solidFill>
              </a:rPr>
              <a:t> </a:t>
            </a:r>
            <a:r>
              <a:rPr lang="ru-RU" sz="2800" b="1" i="1" dirty="0"/>
              <a:t>доступ относительно свободен, барьеры – патенты, лицензии, высокие капитальные затраты</a:t>
            </a:r>
            <a:endParaRPr lang="ru-RU" sz="2800" b="1" i="1" dirty="0">
              <a:solidFill>
                <a:srgbClr val="0000CC"/>
              </a:solidFill>
            </a:endParaRPr>
          </a:p>
          <a:p>
            <a:pPr>
              <a:lnSpc>
                <a:spcPct val="80000"/>
              </a:lnSpc>
            </a:pPr>
            <a:r>
              <a:rPr lang="ru-RU" sz="2400" b="1" i="1" dirty="0">
                <a:solidFill>
                  <a:srgbClr val="0000CC"/>
                </a:solidFill>
              </a:rPr>
              <a:t>Возможность контроля над ценой (рыночная власть)</a:t>
            </a:r>
            <a:r>
              <a:rPr lang="ru-RU" b="1" i="1" dirty="0">
                <a:solidFill>
                  <a:srgbClr val="0000CC"/>
                </a:solidFill>
              </a:rPr>
              <a:t>  - </a:t>
            </a:r>
            <a:r>
              <a:rPr lang="ru-RU" sz="2800" b="1" i="1" dirty="0"/>
              <a:t>небольшая</a:t>
            </a:r>
          </a:p>
          <a:p>
            <a:pPr algn="just">
              <a:lnSpc>
                <a:spcPct val="80000"/>
              </a:lnSpc>
            </a:pPr>
            <a:r>
              <a:rPr lang="ru-RU" sz="2400" b="1" i="1" dirty="0">
                <a:solidFill>
                  <a:srgbClr val="0000CC"/>
                </a:solidFill>
              </a:rPr>
              <a:t>Наличие неценовой конкуренции  - </a:t>
            </a:r>
            <a:r>
              <a:rPr lang="ru-RU" sz="2800" b="1" i="1" dirty="0"/>
              <a:t>значительная, в виде рекламы</a:t>
            </a:r>
          </a:p>
          <a:p>
            <a:pPr>
              <a:lnSpc>
                <a:spcPct val="80000"/>
              </a:lnSpc>
            </a:pPr>
            <a:r>
              <a:rPr lang="ru-RU" sz="2400" b="1" i="1" dirty="0">
                <a:solidFill>
                  <a:srgbClr val="0000CC"/>
                </a:solidFill>
              </a:rPr>
              <a:t>Наличие информации  </a:t>
            </a:r>
            <a:r>
              <a:rPr lang="ru-RU" sz="2800" b="1" i="1" dirty="0"/>
              <a:t>несовершенная информация</a:t>
            </a:r>
          </a:p>
        </p:txBody>
      </p:sp>
      <p:sp>
        <p:nvSpPr>
          <p:cNvPr id="4" name="Rectangle 4"/>
          <p:cNvSpPr txBox="1">
            <a:spLocks noChangeArrowheads="1"/>
          </p:cNvSpPr>
          <p:nvPr/>
        </p:nvSpPr>
        <p:spPr bwMode="auto">
          <a:xfrm>
            <a:off x="0" y="3846286"/>
            <a:ext cx="9144000" cy="25690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ru-RU" sz="2400" b="1" i="1" u="none" strike="noStrike" kern="0" cap="none" spc="0" normalizeH="0" baseline="0" noProof="0" dirty="0" smtClean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0" lang="ru-RU" sz="2400" b="1" i="1" u="none" strike="noStrike" kern="0" cap="none" spc="0" normalizeH="0" baseline="0" noProof="0" dirty="0" smtClean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Примеры рынков монополистической конкуренции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ru-RU" sz="2400" b="1" i="1" u="none" strike="noStrike" kern="0" cap="none" spc="0" normalizeH="0" baseline="0" noProof="0" dirty="0" smtClean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Рынок</a:t>
            </a:r>
            <a:r>
              <a:rPr kumimoji="0" lang="ru-RU" sz="2400" b="1" i="1" u="none" strike="noStrike" kern="0" cap="none" spc="0" normalizeH="0" noProof="0" dirty="0" smtClean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парикмахерских, юридических , туристических услуг и т.п.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lang="ru-RU" sz="2400" b="1" i="1" kern="0" baseline="0" dirty="0" smtClean="0">
                <a:solidFill>
                  <a:srgbClr val="0000CC"/>
                </a:solidFill>
                <a:latin typeface="+mn-lt"/>
                <a:cs typeface="+mn-cs"/>
              </a:rPr>
              <a:t>Рынок бытовой техники,  электроники, парфюмерии,</a:t>
            </a:r>
            <a:r>
              <a:rPr lang="ru-RU" sz="2400" b="1" i="1" kern="0" dirty="0" smtClean="0">
                <a:solidFill>
                  <a:srgbClr val="0000CC"/>
                </a:solidFill>
                <a:latin typeface="+mn-lt"/>
                <a:cs typeface="+mn-cs"/>
              </a:rPr>
              <a:t> продуктов питания и т.п.</a:t>
            </a:r>
            <a:endParaRPr kumimoji="0" lang="ru-RU" sz="3200" b="1" i="1" u="none" strike="noStrike" kern="0" cap="none" spc="0" normalizeH="0" baseline="0" noProof="0" dirty="0" smtClean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solidFill>
                  <a:srgbClr val="FFFFFF"/>
                </a:solidFill>
              </a:rPr>
              <a:t>Олигополия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600200"/>
            <a:ext cx="8586788" cy="5257800"/>
          </a:xfrm>
          <a:noFill/>
          <a:ln/>
        </p:spPr>
        <p:txBody>
          <a:bodyPr/>
          <a:lstStyle/>
          <a:p>
            <a:pPr>
              <a:lnSpc>
                <a:spcPct val="90000"/>
              </a:lnSpc>
            </a:pPr>
            <a:r>
              <a:rPr lang="ru-RU" sz="2000" b="1" i="1">
                <a:solidFill>
                  <a:srgbClr val="0000CC"/>
                </a:solidFill>
              </a:rPr>
              <a:t>Тип продукта на рынке</a:t>
            </a:r>
            <a:r>
              <a:rPr lang="ru-RU" sz="2800" b="1" i="1"/>
              <a:t> – </a:t>
            </a:r>
            <a:r>
              <a:rPr lang="ru-RU" sz="2400" b="1" i="1"/>
              <a:t>дифференцированный или стандартизированный</a:t>
            </a:r>
          </a:p>
          <a:p>
            <a:pPr>
              <a:lnSpc>
                <a:spcPct val="90000"/>
              </a:lnSpc>
            </a:pPr>
            <a:r>
              <a:rPr lang="ru-RU" sz="2000" b="1" i="1">
                <a:solidFill>
                  <a:srgbClr val="0000CC"/>
                </a:solidFill>
              </a:rPr>
              <a:t>Число фирм на рынке</a:t>
            </a:r>
            <a:r>
              <a:rPr lang="ru-RU" sz="2800" b="1" i="1">
                <a:solidFill>
                  <a:srgbClr val="0000CC"/>
                </a:solidFill>
              </a:rPr>
              <a:t> </a:t>
            </a:r>
            <a:r>
              <a:rPr lang="ru-RU" sz="2400" b="1" i="1"/>
              <a:t>– небольшое количество крупных фирм</a:t>
            </a:r>
          </a:p>
          <a:p>
            <a:pPr algn="just">
              <a:lnSpc>
                <a:spcPct val="90000"/>
              </a:lnSpc>
            </a:pPr>
            <a:r>
              <a:rPr lang="ru-RU" sz="2000" b="1" i="1">
                <a:solidFill>
                  <a:srgbClr val="0000CC"/>
                </a:solidFill>
              </a:rPr>
              <a:t>Наличие входных барьеров</a:t>
            </a:r>
            <a:r>
              <a:rPr lang="ru-RU" sz="2800" b="1" i="1">
                <a:solidFill>
                  <a:srgbClr val="0000CC"/>
                </a:solidFill>
              </a:rPr>
              <a:t> </a:t>
            </a:r>
            <a:r>
              <a:rPr lang="ru-RU" sz="2400" b="1" i="1"/>
              <a:t>непреодолимы, право собственности на все важнейшие источники ресурсов, исключительное право, полученное от власти, преимущество крупного производства</a:t>
            </a:r>
            <a:endParaRPr lang="ru-RU" sz="2400" b="1" i="1">
              <a:solidFill>
                <a:srgbClr val="0000CC"/>
              </a:solidFill>
            </a:endParaRPr>
          </a:p>
          <a:p>
            <a:pPr>
              <a:lnSpc>
                <a:spcPct val="90000"/>
              </a:lnSpc>
            </a:pPr>
            <a:r>
              <a:rPr lang="ru-RU" sz="2000" b="1" i="1">
                <a:solidFill>
                  <a:srgbClr val="0000CC"/>
                </a:solidFill>
              </a:rPr>
              <a:t>Возможность контроля над ценой (рыночная власть)</a:t>
            </a:r>
            <a:r>
              <a:rPr lang="ru-RU" sz="2800" b="1" i="1">
                <a:solidFill>
                  <a:srgbClr val="0000CC"/>
                </a:solidFill>
              </a:rPr>
              <a:t>  - </a:t>
            </a:r>
            <a:r>
              <a:rPr lang="ru-RU" sz="2400" b="1" i="1"/>
              <a:t>большая</a:t>
            </a:r>
          </a:p>
          <a:p>
            <a:pPr algn="just">
              <a:lnSpc>
                <a:spcPct val="90000"/>
              </a:lnSpc>
            </a:pPr>
            <a:r>
              <a:rPr lang="ru-RU" sz="2000" b="1" i="1">
                <a:solidFill>
                  <a:srgbClr val="0000CC"/>
                </a:solidFill>
              </a:rPr>
              <a:t>Наличие неценовой конкуренции  - </a:t>
            </a:r>
            <a:r>
              <a:rPr lang="ru-RU" sz="2400" b="1" i="1"/>
              <a:t>существует для дифференцированных товаров</a:t>
            </a:r>
          </a:p>
          <a:p>
            <a:pPr>
              <a:lnSpc>
                <a:spcPct val="90000"/>
              </a:lnSpc>
            </a:pPr>
            <a:r>
              <a:rPr lang="ru-RU" sz="2000" b="1" i="1">
                <a:solidFill>
                  <a:srgbClr val="0000CC"/>
                </a:solidFill>
              </a:rPr>
              <a:t>Наличие информации  </a:t>
            </a:r>
            <a:r>
              <a:rPr lang="ru-RU" sz="2400" b="1" i="1"/>
              <a:t>сокрытие информации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245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FFFFFF"/>
                </a:solidFill>
              </a:rPr>
              <a:t>Рыночное поведение </a:t>
            </a:r>
            <a:r>
              <a:rPr lang="ru-RU" b="1" dirty="0" err="1" smtClean="0">
                <a:solidFill>
                  <a:srgbClr val="FFFFFF"/>
                </a:solidFill>
              </a:rPr>
              <a:t>олигополистов</a:t>
            </a:r>
            <a:endParaRPr lang="ru-RU" b="1" dirty="0">
              <a:solidFill>
                <a:srgbClr val="FFFFFF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/>
            <a:r>
              <a:rPr lang="ru-RU" dirty="0" smtClean="0"/>
              <a:t> прямой сговор между фирмами по поводу установления цен и объемов продаж (картели, синдикаты, концерны, тресты);</a:t>
            </a:r>
          </a:p>
          <a:p>
            <a:pPr marL="0" indent="0"/>
            <a:r>
              <a:rPr lang="ru-RU" dirty="0" smtClean="0"/>
              <a:t>"Игра по правилам« - фирмы не вступают друг с другом в соглашения, но подчиняют свое поведение определенным неписаным правилам.</a:t>
            </a:r>
          </a:p>
          <a:p>
            <a:pPr marL="0" indent="0"/>
            <a:endParaRPr lang="ru-RU" dirty="0" smtClean="0"/>
          </a:p>
          <a:p>
            <a:pPr marL="0" indent="0"/>
            <a:endParaRPr lang="ru-RU" dirty="0" smtClean="0"/>
          </a:p>
          <a:p>
            <a:pPr marL="0" indent="0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668791"/>
          </a:xfrm>
        </p:spPr>
        <p:txBody>
          <a:bodyPr>
            <a:normAutofit fontScale="90000"/>
          </a:bodyPr>
          <a:lstStyle/>
          <a:p>
            <a:r>
              <a:rPr lang="ru-RU" b="1" dirty="0">
                <a:solidFill>
                  <a:srgbClr val="FFFFFF"/>
                </a:solidFill>
              </a:rPr>
              <a:t>Олигополия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19314" y="1063171"/>
            <a:ext cx="8586788" cy="2434772"/>
          </a:xfrm>
          <a:noFill/>
          <a:ln/>
        </p:spPr>
        <p:txBody>
          <a:bodyPr>
            <a:normAutofit fontScale="70000" lnSpcReduction="20000"/>
          </a:bodyPr>
          <a:lstStyle/>
          <a:p>
            <a:pPr>
              <a:lnSpc>
                <a:spcPct val="90000"/>
              </a:lnSpc>
            </a:pPr>
            <a:r>
              <a:rPr lang="ru-RU" sz="2000" b="1" i="1" dirty="0">
                <a:solidFill>
                  <a:srgbClr val="0000CC"/>
                </a:solidFill>
              </a:rPr>
              <a:t>Тип продукта на рынке</a:t>
            </a:r>
            <a:r>
              <a:rPr lang="ru-RU" sz="2800" b="1" i="1" dirty="0"/>
              <a:t> – </a:t>
            </a:r>
            <a:r>
              <a:rPr lang="ru-RU" sz="2400" b="1" i="1" dirty="0"/>
              <a:t>дифференцированный или стандартизированный</a:t>
            </a:r>
          </a:p>
          <a:p>
            <a:pPr>
              <a:lnSpc>
                <a:spcPct val="90000"/>
              </a:lnSpc>
            </a:pPr>
            <a:r>
              <a:rPr lang="ru-RU" sz="2000" b="1" i="1" dirty="0">
                <a:solidFill>
                  <a:srgbClr val="0000CC"/>
                </a:solidFill>
              </a:rPr>
              <a:t>Число фирм на рынке</a:t>
            </a:r>
            <a:r>
              <a:rPr lang="ru-RU" sz="2800" b="1" i="1" dirty="0">
                <a:solidFill>
                  <a:srgbClr val="0000CC"/>
                </a:solidFill>
              </a:rPr>
              <a:t> </a:t>
            </a:r>
            <a:r>
              <a:rPr lang="ru-RU" sz="2400" b="1" i="1" dirty="0"/>
              <a:t>– небольшое количество крупных фирм</a:t>
            </a:r>
          </a:p>
          <a:p>
            <a:pPr algn="just">
              <a:lnSpc>
                <a:spcPct val="90000"/>
              </a:lnSpc>
            </a:pPr>
            <a:r>
              <a:rPr lang="ru-RU" sz="2000" b="1" i="1" dirty="0">
                <a:solidFill>
                  <a:srgbClr val="0000CC"/>
                </a:solidFill>
              </a:rPr>
              <a:t>Наличие входных барьеров</a:t>
            </a:r>
            <a:r>
              <a:rPr lang="ru-RU" sz="2800" b="1" i="1" dirty="0">
                <a:solidFill>
                  <a:srgbClr val="0000CC"/>
                </a:solidFill>
              </a:rPr>
              <a:t> </a:t>
            </a:r>
            <a:r>
              <a:rPr lang="ru-RU" sz="2400" b="1" i="1" dirty="0"/>
              <a:t>непреодолимы, право собственности на все важнейшие источники ресурсов, исключительное право, полученное от власти, преимущество крупного производства</a:t>
            </a:r>
            <a:endParaRPr lang="ru-RU" sz="2400" b="1" i="1" dirty="0">
              <a:solidFill>
                <a:srgbClr val="0000CC"/>
              </a:solidFill>
            </a:endParaRPr>
          </a:p>
          <a:p>
            <a:pPr>
              <a:lnSpc>
                <a:spcPct val="90000"/>
              </a:lnSpc>
            </a:pPr>
            <a:r>
              <a:rPr lang="ru-RU" sz="2000" b="1" i="1" dirty="0">
                <a:solidFill>
                  <a:srgbClr val="0000CC"/>
                </a:solidFill>
              </a:rPr>
              <a:t>Возможность контроля над ценой (рыночная власть)</a:t>
            </a:r>
            <a:r>
              <a:rPr lang="ru-RU" sz="2800" b="1" i="1" dirty="0">
                <a:solidFill>
                  <a:srgbClr val="0000CC"/>
                </a:solidFill>
              </a:rPr>
              <a:t>  - </a:t>
            </a:r>
            <a:r>
              <a:rPr lang="ru-RU" sz="2400" b="1" i="1" dirty="0"/>
              <a:t>большая</a:t>
            </a:r>
          </a:p>
          <a:p>
            <a:pPr algn="just">
              <a:lnSpc>
                <a:spcPct val="90000"/>
              </a:lnSpc>
            </a:pPr>
            <a:r>
              <a:rPr lang="ru-RU" sz="2000" b="1" i="1" dirty="0">
                <a:solidFill>
                  <a:srgbClr val="0000CC"/>
                </a:solidFill>
              </a:rPr>
              <a:t>Наличие неценовой конкуренции  - </a:t>
            </a:r>
            <a:r>
              <a:rPr lang="ru-RU" sz="2400" b="1" i="1" dirty="0"/>
              <a:t>существует для дифференцированных товаров</a:t>
            </a:r>
          </a:p>
          <a:p>
            <a:pPr>
              <a:lnSpc>
                <a:spcPct val="90000"/>
              </a:lnSpc>
            </a:pPr>
            <a:r>
              <a:rPr lang="ru-RU" sz="2000" b="1" i="1" dirty="0">
                <a:solidFill>
                  <a:srgbClr val="0000CC"/>
                </a:solidFill>
              </a:rPr>
              <a:t>Наличие информации  </a:t>
            </a:r>
            <a:r>
              <a:rPr lang="ru-RU" sz="2400" b="1" i="1" dirty="0"/>
              <a:t>сокрытие информации</a:t>
            </a:r>
          </a:p>
        </p:txBody>
      </p:sp>
      <p:sp>
        <p:nvSpPr>
          <p:cNvPr id="4" name="Rectangle 4"/>
          <p:cNvSpPr txBox="1">
            <a:spLocks noChangeArrowheads="1"/>
          </p:cNvSpPr>
          <p:nvPr/>
        </p:nvSpPr>
        <p:spPr bwMode="auto">
          <a:xfrm>
            <a:off x="0" y="3846286"/>
            <a:ext cx="9144000" cy="25690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ru-RU" sz="2400" b="1" i="1" u="none" strike="noStrike" kern="0" cap="none" spc="0" normalizeH="0" baseline="0" noProof="0" dirty="0" smtClean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0" lang="ru-RU" sz="2400" b="1" i="1" u="none" strike="noStrike" kern="0" cap="none" spc="0" normalizeH="0" baseline="0" noProof="0" dirty="0" smtClean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Примеры рынков олигополии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ru-RU" sz="2400" b="1" i="1" u="none" strike="noStrike" kern="0" cap="none" spc="0" normalizeH="0" baseline="0" noProof="0" dirty="0" smtClean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Нефть, сталь, автомобили,</a:t>
            </a:r>
            <a:r>
              <a:rPr kumimoji="0" lang="ru-RU" sz="2400" b="1" i="1" u="none" strike="noStrike" kern="0" cap="none" spc="0" normalizeH="0" noProof="0" dirty="0" smtClean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сотовая связь и т.п.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b="1">
                <a:solidFill>
                  <a:srgbClr val="FFFFFF"/>
                </a:solidFill>
              </a:rPr>
              <a:t>Монополия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600200"/>
            <a:ext cx="8566150" cy="4815114"/>
          </a:xfrm>
          <a:noFill/>
          <a:ln/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sz="2000" b="1" i="1" dirty="0">
                <a:solidFill>
                  <a:srgbClr val="0000CC"/>
                </a:solidFill>
              </a:rPr>
              <a:t>Тип продукта на рынке</a:t>
            </a:r>
            <a:r>
              <a:rPr lang="ru-RU" sz="2800" b="1" i="1" dirty="0"/>
              <a:t> – </a:t>
            </a:r>
            <a:r>
              <a:rPr lang="ru-RU" sz="2400" b="1" i="1" dirty="0"/>
              <a:t>уникальный</a:t>
            </a:r>
          </a:p>
          <a:p>
            <a:pPr>
              <a:lnSpc>
                <a:spcPct val="80000"/>
              </a:lnSpc>
            </a:pPr>
            <a:r>
              <a:rPr lang="ru-RU" sz="2000" b="1" i="1" dirty="0">
                <a:solidFill>
                  <a:srgbClr val="0000CC"/>
                </a:solidFill>
              </a:rPr>
              <a:t>Число фирм на рынке</a:t>
            </a:r>
            <a:r>
              <a:rPr lang="ru-RU" sz="2800" b="1" i="1" dirty="0">
                <a:solidFill>
                  <a:srgbClr val="0000CC"/>
                </a:solidFill>
              </a:rPr>
              <a:t> </a:t>
            </a:r>
            <a:r>
              <a:rPr lang="ru-RU" sz="2400" b="1" i="1" dirty="0"/>
              <a:t>– одна</a:t>
            </a:r>
          </a:p>
          <a:p>
            <a:pPr algn="just">
              <a:lnSpc>
                <a:spcPct val="80000"/>
              </a:lnSpc>
            </a:pPr>
            <a:r>
              <a:rPr lang="ru-RU" sz="2000" b="1" i="1" dirty="0">
                <a:solidFill>
                  <a:srgbClr val="0000CC"/>
                </a:solidFill>
              </a:rPr>
              <a:t>Наличие входных барьеров</a:t>
            </a:r>
            <a:r>
              <a:rPr lang="ru-RU" sz="2800" b="1" i="1" dirty="0">
                <a:solidFill>
                  <a:srgbClr val="0000CC"/>
                </a:solidFill>
              </a:rPr>
              <a:t> </a:t>
            </a:r>
            <a:r>
              <a:rPr lang="ru-RU" sz="2400" b="1" i="1" dirty="0"/>
              <a:t>доступ закрыт, право собственности на все важнейшие источники ресурсов, исключительное право, полученное от власти, преимущество крупного производства</a:t>
            </a:r>
            <a:endParaRPr lang="ru-RU" sz="2400" b="1" i="1" dirty="0">
              <a:solidFill>
                <a:srgbClr val="0000CC"/>
              </a:solidFill>
            </a:endParaRPr>
          </a:p>
          <a:p>
            <a:pPr>
              <a:lnSpc>
                <a:spcPct val="80000"/>
              </a:lnSpc>
            </a:pPr>
            <a:r>
              <a:rPr lang="ru-RU" sz="2000" b="1" i="1" dirty="0">
                <a:solidFill>
                  <a:srgbClr val="0000CC"/>
                </a:solidFill>
              </a:rPr>
              <a:t>Возможность контроля над ценой (рыночная власть)</a:t>
            </a:r>
            <a:r>
              <a:rPr lang="ru-RU" sz="2800" b="1" i="1" dirty="0">
                <a:solidFill>
                  <a:srgbClr val="0000CC"/>
                </a:solidFill>
              </a:rPr>
              <a:t>  - </a:t>
            </a:r>
            <a:r>
              <a:rPr lang="ru-RU" sz="2400" b="1" i="1" dirty="0"/>
              <a:t>неограниченная, фирма - </a:t>
            </a:r>
            <a:r>
              <a:rPr lang="ru-RU" sz="2400" b="1" i="1" dirty="0" err="1"/>
              <a:t>ценоискатель</a:t>
            </a:r>
            <a:endParaRPr lang="ru-RU" sz="2400" b="1" i="1" dirty="0"/>
          </a:p>
          <a:p>
            <a:pPr algn="just">
              <a:lnSpc>
                <a:spcPct val="80000"/>
              </a:lnSpc>
            </a:pPr>
            <a:r>
              <a:rPr lang="ru-RU" sz="2000" b="1" i="1" dirty="0">
                <a:solidFill>
                  <a:srgbClr val="0000CC"/>
                </a:solidFill>
              </a:rPr>
              <a:t>Наличие неценовой конкуренции  - </a:t>
            </a:r>
            <a:r>
              <a:rPr lang="ru-RU" sz="2400" b="1" i="1" dirty="0"/>
              <a:t>отсутствует</a:t>
            </a:r>
          </a:p>
          <a:p>
            <a:pPr>
              <a:lnSpc>
                <a:spcPct val="80000"/>
              </a:lnSpc>
            </a:pPr>
            <a:r>
              <a:rPr lang="ru-RU" sz="2000" b="1" i="1" dirty="0">
                <a:solidFill>
                  <a:srgbClr val="0000CC"/>
                </a:solidFill>
              </a:rPr>
              <a:t>Наличие информации  </a:t>
            </a:r>
            <a:r>
              <a:rPr lang="ru-RU" sz="2400" b="1" i="1" dirty="0"/>
              <a:t>сокрытие информации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5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25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256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9"/>
            <a:ext cx="8229600" cy="654276"/>
          </a:xfrm>
        </p:spPr>
        <p:txBody>
          <a:bodyPr>
            <a:normAutofit fontScale="90000"/>
          </a:bodyPr>
          <a:lstStyle/>
          <a:p>
            <a:r>
              <a:rPr lang="ru-RU" b="1" dirty="0">
                <a:solidFill>
                  <a:srgbClr val="FFFFFF"/>
                </a:solidFill>
              </a:rPr>
              <a:t>Монополия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286" y="1092200"/>
            <a:ext cx="8566150" cy="2362200"/>
          </a:xfrm>
          <a:noFill/>
          <a:ln/>
        </p:spPr>
        <p:txBody>
          <a:bodyPr>
            <a:normAutofit fontScale="77500" lnSpcReduction="20000"/>
          </a:bodyPr>
          <a:lstStyle/>
          <a:p>
            <a:pPr>
              <a:lnSpc>
                <a:spcPct val="80000"/>
              </a:lnSpc>
            </a:pPr>
            <a:r>
              <a:rPr lang="ru-RU" sz="2000" b="1" i="1" dirty="0">
                <a:solidFill>
                  <a:srgbClr val="0000CC"/>
                </a:solidFill>
              </a:rPr>
              <a:t>Тип продукта на рынке</a:t>
            </a:r>
            <a:r>
              <a:rPr lang="ru-RU" sz="2800" b="1" i="1" dirty="0"/>
              <a:t> – </a:t>
            </a:r>
            <a:r>
              <a:rPr lang="ru-RU" sz="2400" b="1" i="1" dirty="0"/>
              <a:t>уникальный</a:t>
            </a:r>
          </a:p>
          <a:p>
            <a:pPr>
              <a:lnSpc>
                <a:spcPct val="80000"/>
              </a:lnSpc>
            </a:pPr>
            <a:r>
              <a:rPr lang="ru-RU" sz="2000" b="1" i="1" dirty="0">
                <a:solidFill>
                  <a:srgbClr val="0000CC"/>
                </a:solidFill>
              </a:rPr>
              <a:t>Число фирм на рынке</a:t>
            </a:r>
            <a:r>
              <a:rPr lang="ru-RU" sz="2800" b="1" i="1" dirty="0">
                <a:solidFill>
                  <a:srgbClr val="0000CC"/>
                </a:solidFill>
              </a:rPr>
              <a:t> </a:t>
            </a:r>
            <a:r>
              <a:rPr lang="ru-RU" sz="2400" b="1" i="1" dirty="0"/>
              <a:t>– одна</a:t>
            </a:r>
          </a:p>
          <a:p>
            <a:pPr algn="just">
              <a:lnSpc>
                <a:spcPct val="80000"/>
              </a:lnSpc>
            </a:pPr>
            <a:r>
              <a:rPr lang="ru-RU" sz="2000" b="1" i="1" dirty="0">
                <a:solidFill>
                  <a:srgbClr val="0000CC"/>
                </a:solidFill>
              </a:rPr>
              <a:t>Наличие входных барьеров</a:t>
            </a:r>
            <a:r>
              <a:rPr lang="ru-RU" sz="2800" b="1" i="1" dirty="0">
                <a:solidFill>
                  <a:srgbClr val="0000CC"/>
                </a:solidFill>
              </a:rPr>
              <a:t> </a:t>
            </a:r>
            <a:r>
              <a:rPr lang="ru-RU" sz="2400" b="1" i="1" dirty="0"/>
              <a:t>доступ закрыт, право собственности на все важнейшие источники ресурсов, исключительное право, полученное от власти, преимущество крупного производства</a:t>
            </a:r>
            <a:endParaRPr lang="ru-RU" sz="2400" b="1" i="1" dirty="0">
              <a:solidFill>
                <a:srgbClr val="0000CC"/>
              </a:solidFill>
            </a:endParaRPr>
          </a:p>
          <a:p>
            <a:pPr>
              <a:lnSpc>
                <a:spcPct val="80000"/>
              </a:lnSpc>
            </a:pPr>
            <a:r>
              <a:rPr lang="ru-RU" sz="2000" b="1" i="1" dirty="0">
                <a:solidFill>
                  <a:srgbClr val="0000CC"/>
                </a:solidFill>
              </a:rPr>
              <a:t>Возможность контроля над ценой (рыночная власть)</a:t>
            </a:r>
            <a:r>
              <a:rPr lang="ru-RU" sz="2800" b="1" i="1" dirty="0">
                <a:solidFill>
                  <a:srgbClr val="0000CC"/>
                </a:solidFill>
              </a:rPr>
              <a:t>  - </a:t>
            </a:r>
            <a:r>
              <a:rPr lang="ru-RU" sz="2400" b="1" i="1" dirty="0"/>
              <a:t>неограниченная, фирма - </a:t>
            </a:r>
            <a:r>
              <a:rPr lang="ru-RU" sz="2400" b="1" i="1" dirty="0" err="1"/>
              <a:t>ценоискатель</a:t>
            </a:r>
            <a:endParaRPr lang="ru-RU" sz="2400" b="1" i="1" dirty="0"/>
          </a:p>
          <a:p>
            <a:pPr algn="just">
              <a:lnSpc>
                <a:spcPct val="80000"/>
              </a:lnSpc>
            </a:pPr>
            <a:r>
              <a:rPr lang="ru-RU" sz="2000" b="1" i="1" dirty="0">
                <a:solidFill>
                  <a:srgbClr val="0000CC"/>
                </a:solidFill>
              </a:rPr>
              <a:t>Наличие неценовой конкуренции  - </a:t>
            </a:r>
            <a:r>
              <a:rPr lang="ru-RU" sz="2400" b="1" i="1" dirty="0"/>
              <a:t>отсутствует</a:t>
            </a:r>
          </a:p>
          <a:p>
            <a:pPr>
              <a:lnSpc>
                <a:spcPct val="80000"/>
              </a:lnSpc>
            </a:pPr>
            <a:r>
              <a:rPr lang="ru-RU" sz="2000" b="1" i="1" dirty="0">
                <a:solidFill>
                  <a:srgbClr val="0000CC"/>
                </a:solidFill>
              </a:rPr>
              <a:t>Наличие информации  </a:t>
            </a:r>
            <a:r>
              <a:rPr lang="ru-RU" sz="2400" b="1" i="1" dirty="0"/>
              <a:t>сокрытие информации</a:t>
            </a:r>
          </a:p>
        </p:txBody>
      </p:sp>
      <p:sp>
        <p:nvSpPr>
          <p:cNvPr id="4" name="Rectangle 4"/>
          <p:cNvSpPr txBox="1">
            <a:spLocks noChangeArrowheads="1"/>
          </p:cNvSpPr>
          <p:nvPr/>
        </p:nvSpPr>
        <p:spPr bwMode="auto">
          <a:xfrm>
            <a:off x="0" y="3846286"/>
            <a:ext cx="9144000" cy="25690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92500" lnSpcReduction="10000"/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ru-RU" sz="2400" b="1" i="1" u="none" strike="noStrike" kern="0" cap="none" spc="0" normalizeH="0" baseline="0" noProof="0" dirty="0" smtClean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0" lang="ru-RU" sz="2400" b="1" i="1" u="none" strike="noStrike" kern="0" cap="none" spc="0" normalizeH="0" baseline="0" noProof="0" dirty="0" smtClean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Примеры монополии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ru-RU" sz="2400" b="1" i="1" u="none" strike="noStrike" kern="0" cap="none" spc="0" normalizeH="0" baseline="0" noProof="0" dirty="0" smtClean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Электроэнергетика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lang="ru-RU" sz="2400" b="1" i="1" kern="0" dirty="0" smtClean="0">
                <a:solidFill>
                  <a:srgbClr val="0000CC"/>
                </a:solidFill>
                <a:latin typeface="+mn-lt"/>
                <a:cs typeface="+mn-cs"/>
              </a:rPr>
              <a:t>Единственный стоматологический кабинет на  несколько населенных пунктов</a:t>
            </a:r>
            <a:endParaRPr kumimoji="0" lang="ru-RU" sz="2400" b="1" i="1" u="none" strike="noStrike" kern="0" cap="none" spc="0" normalizeH="0" noProof="0" dirty="0" smtClean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lang="ru-RU" sz="2400" b="1" i="1" kern="0" baseline="0" dirty="0" smtClean="0">
                <a:solidFill>
                  <a:srgbClr val="0000CC"/>
                </a:solidFill>
                <a:latin typeface="+mn-lt"/>
                <a:cs typeface="+mn-cs"/>
              </a:rPr>
              <a:t>Естественные</a:t>
            </a:r>
            <a:r>
              <a:rPr lang="ru-RU" sz="2400" b="1" i="1" kern="0" dirty="0" smtClean="0">
                <a:solidFill>
                  <a:srgbClr val="0000CC"/>
                </a:solidFill>
                <a:latin typeface="+mn-lt"/>
                <a:cs typeface="+mn-cs"/>
              </a:rPr>
              <a:t> монополии – метрополитен, городской водопровод и т.п.</a:t>
            </a:r>
            <a:endParaRPr kumimoji="0" lang="ru-RU" sz="3200" b="1" i="1" u="none" strike="noStrike" kern="0" cap="none" spc="0" normalizeH="0" baseline="0" noProof="0" dirty="0" smtClean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b="1" dirty="0" smtClean="0">
                <a:solidFill>
                  <a:srgbClr val="FFFFFF"/>
                </a:solidFill>
              </a:rPr>
              <a:t>Условия максимизации прибыли в условиях монополии</a:t>
            </a:r>
            <a:endParaRPr lang="ru-RU" sz="4000" b="1" dirty="0">
              <a:solidFill>
                <a:srgbClr val="FFFFFF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90285" y="1600200"/>
            <a:ext cx="8679543" cy="5257800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ru-RU" dirty="0" smtClean="0"/>
              <a:t>Для того чтобы максимизировать прибыль, фирма должна производить и реализовывать </a:t>
            </a:r>
            <a:r>
              <a:rPr lang="ru-RU" i="1" dirty="0" smtClean="0">
                <a:solidFill>
                  <a:srgbClr val="FF0000"/>
                </a:solidFill>
              </a:rPr>
              <a:t>оптимальный</a:t>
            </a:r>
            <a:r>
              <a:rPr lang="ru-RU" dirty="0" smtClean="0"/>
              <a:t> объем продукции, который определяется покупательской способностью потребителей. 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dirty="0" smtClean="0"/>
              <a:t>Повышение цены приводит к  снижению величины спроса, к снижению объема спроса, уменьшению прибыли. 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dirty="0" smtClean="0"/>
              <a:t>Фирма выбирает комбинацию объема предложения и цены, приводящую к максимальной прибыли.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9"/>
            <a:ext cx="8229600" cy="654276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FFFFFF"/>
                </a:solidFill>
              </a:rPr>
              <a:t>Естественные монополии</a:t>
            </a:r>
            <a:endParaRPr lang="ru-RU" b="1" dirty="0">
              <a:solidFill>
                <a:srgbClr val="FFFFFF"/>
              </a:solidFill>
            </a:endParaRPr>
          </a:p>
        </p:txBody>
      </p:sp>
      <p:sp>
        <p:nvSpPr>
          <p:cNvPr id="4" name="Rectangle 4"/>
          <p:cNvSpPr txBox="1">
            <a:spLocks noChangeArrowheads="1"/>
          </p:cNvSpPr>
          <p:nvPr/>
        </p:nvSpPr>
        <p:spPr bwMode="auto">
          <a:xfrm>
            <a:off x="0" y="3846286"/>
            <a:ext cx="9144000" cy="25690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ru-RU" sz="2400" b="1" i="1" u="none" strike="noStrike" kern="0" cap="none" spc="0" normalizeH="0" baseline="0" noProof="0" dirty="0" smtClean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0" lang="ru-RU" sz="2400" b="1" i="1" u="none" strike="noStrike" kern="0" cap="none" spc="0" normalizeH="0" baseline="0" noProof="0" dirty="0" smtClean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Примеры естественных монополий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ru-RU" sz="2400" b="1" i="1" u="none" strike="noStrike" kern="0" cap="none" spc="0" normalizeH="0" baseline="0" noProof="0" dirty="0" smtClean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Метрополитен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lang="ru-RU" sz="2400" b="1" i="1" kern="0" dirty="0" smtClean="0">
                <a:solidFill>
                  <a:srgbClr val="0000CC"/>
                </a:solidFill>
                <a:latin typeface="+mn-lt"/>
                <a:cs typeface="+mn-cs"/>
              </a:rPr>
              <a:t>Городская водопроводная сеть</a:t>
            </a:r>
            <a:endParaRPr kumimoji="0" lang="ru-RU" sz="2400" b="1" i="1" u="none" strike="noStrike" kern="0" cap="none" spc="0" normalizeH="0" noProof="0" dirty="0" smtClean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Rectangle 4"/>
          <p:cNvSpPr txBox="1">
            <a:spLocks noChangeArrowheads="1"/>
          </p:cNvSpPr>
          <p:nvPr/>
        </p:nvSpPr>
        <p:spPr bwMode="auto">
          <a:xfrm>
            <a:off x="0" y="1074058"/>
            <a:ext cx="9144000" cy="25690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ru-RU" sz="2400" b="1" i="1" u="none" strike="noStrike" kern="0" cap="none" spc="0" normalizeH="0" baseline="0" noProof="0" dirty="0" smtClean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0" lang="ru-RU" sz="2400" b="1" i="1" u="none" strike="noStrike" kern="0" cap="none" spc="0" normalizeH="0" baseline="0" noProof="0" dirty="0" smtClean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Естественная монополия – отрасль, в которой производство товара или оказание услуг сосредотачивается в одной фирме в силу объективных</a:t>
            </a:r>
            <a:endParaRPr kumimoji="0" lang="ru-RU" sz="3200" b="1" i="1" u="none" strike="noStrike" kern="0" cap="none" spc="0" normalizeH="0" baseline="0" noProof="0" dirty="0" smtClean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9"/>
            <a:ext cx="8229600" cy="654276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FFFFFF"/>
                </a:solidFill>
              </a:rPr>
              <a:t>Ценовая дискриминация</a:t>
            </a:r>
            <a:endParaRPr lang="ru-RU" b="1" dirty="0">
              <a:solidFill>
                <a:srgbClr val="FFFFFF"/>
              </a:solidFill>
            </a:endParaRPr>
          </a:p>
        </p:txBody>
      </p:sp>
      <p:sp>
        <p:nvSpPr>
          <p:cNvPr id="4" name="Rectangle 4"/>
          <p:cNvSpPr txBox="1">
            <a:spLocks noChangeArrowheads="1"/>
          </p:cNvSpPr>
          <p:nvPr/>
        </p:nvSpPr>
        <p:spPr bwMode="auto">
          <a:xfrm>
            <a:off x="0" y="3846286"/>
            <a:ext cx="9144000" cy="25690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ru-RU" sz="2400" b="1" i="1" u="none" strike="noStrike" kern="0" cap="none" spc="0" normalizeH="0" baseline="0" noProof="0" dirty="0" smtClean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0" lang="ru-RU" sz="2400" b="1" i="1" u="none" strike="noStrike" kern="0" cap="none" spc="0" normalizeH="0" baseline="0" noProof="0" dirty="0" smtClean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Примеры ценовой дискриминации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ru-RU" sz="2400" b="1" i="1" u="none" strike="noStrike" kern="0" cap="none" spc="0" normalizeH="0" baseline="0" noProof="0" dirty="0" smtClean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Льготный проезд в транспорте для социальных групп населения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lang="ru-RU" sz="2400" b="1" i="1" kern="0" dirty="0" smtClean="0">
                <a:solidFill>
                  <a:srgbClr val="0000CC"/>
                </a:solidFill>
                <a:latin typeface="+mn-lt"/>
                <a:cs typeface="+mn-cs"/>
              </a:rPr>
              <a:t>Скидки на покупку следующей единицы товара</a:t>
            </a:r>
          </a:p>
        </p:txBody>
      </p:sp>
      <p:sp>
        <p:nvSpPr>
          <p:cNvPr id="6" name="Rectangle 4"/>
          <p:cNvSpPr txBox="1">
            <a:spLocks noChangeArrowheads="1"/>
          </p:cNvSpPr>
          <p:nvPr/>
        </p:nvSpPr>
        <p:spPr bwMode="auto">
          <a:xfrm>
            <a:off x="0" y="1074058"/>
            <a:ext cx="9144000" cy="25690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ru-RU" sz="2400" b="1" i="1" u="none" strike="noStrike" kern="0" cap="none" spc="0" normalizeH="0" baseline="0" noProof="0" dirty="0" smtClean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0" lang="ru-RU" sz="2400" b="1" i="1" u="none" strike="noStrike" kern="0" cap="none" spc="0" normalizeH="0" baseline="0" noProof="0" dirty="0" smtClean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Продажа различных</a:t>
            </a:r>
            <a:r>
              <a:rPr kumimoji="0" lang="ru-RU" sz="2400" b="1" i="1" u="none" strike="noStrike" kern="0" cap="none" spc="0" normalizeH="0" noProof="0" dirty="0" smtClean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единиц одной и той же продукции по разным </a:t>
            </a:r>
            <a:r>
              <a:rPr lang="ru-RU" sz="2400" b="1" i="1" kern="0" dirty="0" smtClean="0">
                <a:solidFill>
                  <a:srgbClr val="0000CC"/>
                </a:solidFill>
                <a:latin typeface="+mn-lt"/>
                <a:cs typeface="+mn-cs"/>
              </a:rPr>
              <a:t>ценам различным покупателям</a:t>
            </a:r>
            <a:endParaRPr kumimoji="0" lang="ru-RU" sz="3200" b="1" i="1" u="none" strike="noStrike" kern="0" cap="none" spc="0" normalizeH="0" baseline="0" noProof="0" dirty="0" smtClean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b="1">
                <a:solidFill>
                  <a:srgbClr val="FFFFFF"/>
                </a:solidFill>
              </a:rPr>
              <a:t>Типы товаров на рынке</a:t>
            </a:r>
          </a:p>
        </p:txBody>
      </p:sp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395288" y="3816350"/>
            <a:ext cx="1655762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>
                <a:solidFill>
                  <a:srgbClr val="33CCFF"/>
                </a:solidFill>
              </a:rPr>
              <a:t>R=P·Q</a:t>
            </a:r>
          </a:p>
        </p:txBody>
      </p:sp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395288" y="5445125"/>
            <a:ext cx="226695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>
                <a:solidFill>
                  <a:srgbClr val="33CCFF"/>
                </a:solidFill>
              </a:rPr>
              <a:t>R=</a:t>
            </a:r>
            <a:r>
              <a:rPr lang="en-US" sz="5400" b="1">
                <a:solidFill>
                  <a:schemeClr val="accent2"/>
                </a:solidFill>
              </a:rPr>
              <a:t>P</a:t>
            </a:r>
            <a:r>
              <a:rPr lang="en-US" sz="3600">
                <a:solidFill>
                  <a:srgbClr val="FFFFFF"/>
                </a:solidFill>
              </a:rPr>
              <a:t>·</a:t>
            </a:r>
            <a:r>
              <a:rPr lang="en-US" sz="3600">
                <a:solidFill>
                  <a:srgbClr val="33CCFF"/>
                </a:solidFill>
              </a:rPr>
              <a:t>Q</a:t>
            </a:r>
          </a:p>
        </p:txBody>
      </p:sp>
      <p:sp>
        <p:nvSpPr>
          <p:cNvPr id="3079" name="Text Box 7"/>
          <p:cNvSpPr txBox="1">
            <a:spLocks noChangeArrowheads="1"/>
          </p:cNvSpPr>
          <p:nvPr/>
        </p:nvSpPr>
        <p:spPr bwMode="auto">
          <a:xfrm>
            <a:off x="395288" y="1916113"/>
            <a:ext cx="1944687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>
                <a:solidFill>
                  <a:srgbClr val="33CCFF"/>
                </a:solidFill>
              </a:rPr>
              <a:t>R=P·</a:t>
            </a:r>
            <a:r>
              <a:rPr lang="en-US" sz="5400" b="1">
                <a:solidFill>
                  <a:schemeClr val="accent2"/>
                </a:solidFill>
              </a:rPr>
              <a:t>Q</a:t>
            </a:r>
          </a:p>
        </p:txBody>
      </p:sp>
      <p:sp>
        <p:nvSpPr>
          <p:cNvPr id="3081" name="Text Box 9"/>
          <p:cNvSpPr txBox="1">
            <a:spLocks noChangeArrowheads="1"/>
          </p:cNvSpPr>
          <p:nvPr/>
        </p:nvSpPr>
        <p:spPr bwMode="auto">
          <a:xfrm>
            <a:off x="3492500" y="1916113"/>
            <a:ext cx="4608513" cy="1373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2800" b="1"/>
              <a:t>однородные</a:t>
            </a:r>
          </a:p>
          <a:p>
            <a:r>
              <a:rPr lang="ru-RU" sz="2800" b="1"/>
              <a:t>стандартизированные</a:t>
            </a:r>
          </a:p>
          <a:p>
            <a:r>
              <a:rPr lang="ru-RU" sz="2800" b="1"/>
              <a:t>базовые</a:t>
            </a:r>
          </a:p>
        </p:txBody>
      </p:sp>
      <p:sp>
        <p:nvSpPr>
          <p:cNvPr id="3082" name="Text Box 10"/>
          <p:cNvSpPr txBox="1">
            <a:spLocks noChangeArrowheads="1"/>
          </p:cNvSpPr>
          <p:nvPr/>
        </p:nvSpPr>
        <p:spPr bwMode="auto">
          <a:xfrm>
            <a:off x="3492500" y="3973513"/>
            <a:ext cx="44640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2800" b="1"/>
              <a:t>дифференцированные</a:t>
            </a:r>
          </a:p>
        </p:txBody>
      </p:sp>
      <p:sp>
        <p:nvSpPr>
          <p:cNvPr id="3083" name="Text Box 11"/>
          <p:cNvSpPr txBox="1">
            <a:spLocks noChangeArrowheads="1"/>
          </p:cNvSpPr>
          <p:nvPr/>
        </p:nvSpPr>
        <p:spPr bwMode="auto">
          <a:xfrm>
            <a:off x="3492500" y="5805488"/>
            <a:ext cx="363537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2800" b="1"/>
              <a:t>уникальные</a:t>
            </a:r>
          </a:p>
        </p:txBody>
      </p:sp>
      <p:sp>
        <p:nvSpPr>
          <p:cNvPr id="3090" name="Line 18"/>
          <p:cNvSpPr>
            <a:spLocks noChangeShapeType="1"/>
          </p:cNvSpPr>
          <p:nvPr/>
        </p:nvSpPr>
        <p:spPr bwMode="auto">
          <a:xfrm>
            <a:off x="611188" y="3573463"/>
            <a:ext cx="8137525" cy="0"/>
          </a:xfrm>
          <a:prstGeom prst="line">
            <a:avLst/>
          </a:prstGeom>
          <a:noFill/>
          <a:ln w="38100">
            <a:solidFill>
              <a:srgbClr val="3333FF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091" name="Line 19"/>
          <p:cNvSpPr>
            <a:spLocks noChangeShapeType="1"/>
          </p:cNvSpPr>
          <p:nvPr/>
        </p:nvSpPr>
        <p:spPr bwMode="auto">
          <a:xfrm>
            <a:off x="611188" y="5229225"/>
            <a:ext cx="8137525" cy="0"/>
          </a:xfrm>
          <a:prstGeom prst="line">
            <a:avLst/>
          </a:prstGeom>
          <a:noFill/>
          <a:ln w="38100">
            <a:solidFill>
              <a:srgbClr val="3333FF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850900"/>
          </a:xfrm>
        </p:spPr>
        <p:txBody>
          <a:bodyPr/>
          <a:lstStyle/>
          <a:p>
            <a:r>
              <a:rPr lang="ru-RU" b="1">
                <a:solidFill>
                  <a:srgbClr val="FFFFFF"/>
                </a:solidFill>
              </a:rPr>
              <a:t>Конкуренция</a:t>
            </a:r>
          </a:p>
        </p:txBody>
      </p:sp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323850" y="1106488"/>
            <a:ext cx="8351838" cy="543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just">
              <a:spcBef>
                <a:spcPct val="50000"/>
              </a:spcBef>
              <a:tabLst>
                <a:tab pos="655638" algn="l"/>
                <a:tab pos="5246688" algn="l"/>
              </a:tabLst>
            </a:pPr>
            <a:r>
              <a:rPr lang="ru-RU" sz="2800" b="1"/>
              <a:t>Конкуренция – это старание получить то, что кто-то другой старается получить в тоже самое время.</a:t>
            </a:r>
          </a:p>
          <a:p>
            <a:pPr algn="just">
              <a:spcBef>
                <a:spcPct val="50000"/>
              </a:spcBef>
              <a:tabLst>
                <a:tab pos="655638" algn="l"/>
                <a:tab pos="5246688" algn="l"/>
              </a:tabLst>
            </a:pPr>
            <a:r>
              <a:rPr lang="ru-RU" sz="2800" b="1"/>
              <a:t>Конкуренция – особый вид соревнования за увеличение рыночной власти.</a:t>
            </a:r>
          </a:p>
          <a:p>
            <a:pPr algn="just">
              <a:spcBef>
                <a:spcPct val="50000"/>
              </a:spcBef>
              <a:tabLst>
                <a:tab pos="655638" algn="l"/>
                <a:tab pos="5246688" algn="l"/>
              </a:tabLst>
            </a:pPr>
            <a:r>
              <a:rPr lang="ru-RU" sz="2800" b="1"/>
              <a:t>Главные действующие лица экономической конкуренции – производители</a:t>
            </a:r>
          </a:p>
          <a:p>
            <a:pPr algn="just">
              <a:spcBef>
                <a:spcPct val="50000"/>
              </a:spcBef>
              <a:tabLst>
                <a:tab pos="655638" algn="l"/>
                <a:tab pos="5246688" algn="l"/>
              </a:tabLst>
            </a:pPr>
            <a:r>
              <a:rPr lang="ru-RU" sz="2800" b="1"/>
              <a:t>Рыночная конкуренция – борьба за ограниченный спрос потребителя, ведущаяся фирмами на доступных им сегментах рынка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1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1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51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51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4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b="1">
                <a:solidFill>
                  <a:srgbClr val="FFFFFF"/>
                </a:solidFill>
              </a:rPr>
              <a:t>Характеристики рыночных структур 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spcBef>
                <a:spcPct val="50000"/>
              </a:spcBef>
              <a:buFont typeface="Wingdings" pitchFamily="2" charset="2"/>
              <a:buChar char="ü"/>
            </a:pPr>
            <a:r>
              <a:rPr lang="ru-RU" b="1"/>
              <a:t>Тип продукта на рынке</a:t>
            </a:r>
          </a:p>
          <a:p>
            <a:pPr>
              <a:lnSpc>
                <a:spcPct val="90000"/>
              </a:lnSpc>
              <a:spcBef>
                <a:spcPct val="50000"/>
              </a:spcBef>
              <a:buFont typeface="Wingdings" pitchFamily="2" charset="2"/>
              <a:buChar char="ü"/>
            </a:pPr>
            <a:r>
              <a:rPr lang="ru-RU" b="1"/>
              <a:t>Число фирм на рынке</a:t>
            </a:r>
          </a:p>
          <a:p>
            <a:pPr>
              <a:lnSpc>
                <a:spcPct val="90000"/>
              </a:lnSpc>
              <a:spcBef>
                <a:spcPct val="50000"/>
              </a:spcBef>
              <a:buFont typeface="Wingdings" pitchFamily="2" charset="2"/>
              <a:buChar char="ü"/>
            </a:pPr>
            <a:r>
              <a:rPr lang="ru-RU" b="1"/>
              <a:t>Наличие входных барьеров</a:t>
            </a:r>
          </a:p>
          <a:p>
            <a:pPr>
              <a:lnSpc>
                <a:spcPct val="90000"/>
              </a:lnSpc>
              <a:spcBef>
                <a:spcPct val="50000"/>
              </a:spcBef>
              <a:buFont typeface="Wingdings" pitchFamily="2" charset="2"/>
              <a:buChar char="ü"/>
            </a:pPr>
            <a:r>
              <a:rPr lang="ru-RU" b="1"/>
              <a:t>Возможность контроля над ценой (рыночная власть)</a:t>
            </a:r>
          </a:p>
          <a:p>
            <a:pPr>
              <a:lnSpc>
                <a:spcPct val="90000"/>
              </a:lnSpc>
              <a:spcBef>
                <a:spcPct val="50000"/>
              </a:spcBef>
              <a:buFont typeface="Wingdings" pitchFamily="2" charset="2"/>
              <a:buChar char="ü"/>
            </a:pPr>
            <a:r>
              <a:rPr lang="ru-RU" b="1"/>
              <a:t>Наличие неценовой конкуренции</a:t>
            </a:r>
          </a:p>
          <a:p>
            <a:pPr>
              <a:lnSpc>
                <a:spcPct val="90000"/>
              </a:lnSpc>
              <a:spcBef>
                <a:spcPct val="50000"/>
              </a:spcBef>
              <a:buFont typeface="Wingdings" pitchFamily="2" charset="2"/>
              <a:buChar char="ü"/>
            </a:pPr>
            <a:r>
              <a:rPr lang="ru-RU" b="1"/>
              <a:t>Наличие информации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b="1">
                <a:solidFill>
                  <a:srgbClr val="FFFFFF"/>
                </a:solidFill>
              </a:rPr>
              <a:t>Типы рыночных структур</a:t>
            </a:r>
          </a:p>
        </p:txBody>
      </p:sp>
      <p:graphicFrame>
        <p:nvGraphicFramePr>
          <p:cNvPr id="7173" name="Organization Chart 5"/>
          <p:cNvGraphicFramePr>
            <a:graphicFrameLocks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ompatibility">
            <com:legacyDrawing xmlns:com="http://schemas.openxmlformats.org/drawingml/2006/compatibility" spid="_x0000_s7173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>
                                            <p:subSp spid="_x0000_s7174"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173">
                                            <p:subSp spid="_x0000_s7174"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173">
                                            <p:subSp spid="_x0000_s7174"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173">
                                            <p:subSp spid="_x0000_s7174"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>
                                            <p:subSp spid="_x0000_s7175"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173">
                                            <p:subSp spid="_x0000_s7175"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173">
                                            <p:subSp spid="_x0000_s7175"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173">
                                            <p:subSp spid="_x0000_s7175"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>
                                            <p:subSp spid="_x0000_s7176"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7173">
                                            <p:subSp spid="_x0000_s7176"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7173">
                                            <p:subSp spid="_x0000_s7176"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7173">
                                            <p:subSp spid="_x0000_s7176"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>
                                            <p:subSp spid="_x0000_s7182"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7173">
                                            <p:subSp spid="_x0000_s7182"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7173">
                                            <p:subSp spid="_x0000_s7182"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7173">
                                            <p:subSp spid="_x0000_s7182"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>
                                            <p:subSp spid="_x0000_s7184"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7173">
                                            <p:subSp spid="_x0000_s7184"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7173">
                                            <p:subSp spid="_x0000_s7184"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7173">
                                            <p:subSp spid="_x0000_s7184"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>
                                            <p:subSp spid="_x0000_s7186"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7173">
                                            <p:subSp spid="_x0000_s7186"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7173">
                                            <p:subSp spid="_x0000_s7186"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7173">
                                            <p:subSp spid="_x0000_s7186"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Dgm spid="7173" grpId="0" uiExpand="1" bld="breadthByLvl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b="1">
                <a:solidFill>
                  <a:srgbClr val="FFFFFF"/>
                </a:solidFill>
              </a:rPr>
              <a:t>Совершенная конкуренция</a:t>
            </a:r>
          </a:p>
        </p:txBody>
      </p:sp>
      <p:sp>
        <p:nvSpPr>
          <p:cNvPr id="8196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0" y="1600200"/>
            <a:ext cx="9144000" cy="4525963"/>
          </a:xfrm>
          <a:noFill/>
          <a:ln/>
        </p:spPr>
        <p:txBody>
          <a:bodyPr>
            <a:normAutofit lnSpcReduction="10000"/>
          </a:bodyPr>
          <a:lstStyle/>
          <a:p>
            <a:r>
              <a:rPr lang="ru-RU" sz="2400" b="1" i="1" dirty="0">
                <a:solidFill>
                  <a:srgbClr val="0000CC"/>
                </a:solidFill>
              </a:rPr>
              <a:t>Тип продукта на рынке</a:t>
            </a:r>
            <a:r>
              <a:rPr lang="ru-RU" b="1" i="1" dirty="0"/>
              <a:t> – однородный</a:t>
            </a:r>
            <a:endParaRPr lang="ru-RU" b="1" i="1" dirty="0">
              <a:solidFill>
                <a:srgbClr val="0000CC"/>
              </a:solidFill>
            </a:endParaRPr>
          </a:p>
          <a:p>
            <a:r>
              <a:rPr lang="ru-RU" sz="2400" b="1" i="1" dirty="0">
                <a:solidFill>
                  <a:srgbClr val="0000CC"/>
                </a:solidFill>
              </a:rPr>
              <a:t>Число фирм на рынке</a:t>
            </a:r>
            <a:r>
              <a:rPr lang="ru-RU" b="1" i="1" dirty="0">
                <a:solidFill>
                  <a:srgbClr val="0000CC"/>
                </a:solidFill>
              </a:rPr>
              <a:t> </a:t>
            </a:r>
            <a:r>
              <a:rPr lang="ru-RU" sz="2800" b="1" i="1" dirty="0"/>
              <a:t>– малые размеры и многочисленность субъектов рынка</a:t>
            </a:r>
          </a:p>
          <a:p>
            <a:r>
              <a:rPr lang="ru-RU" sz="2400" b="1" i="1" dirty="0">
                <a:solidFill>
                  <a:srgbClr val="0000CC"/>
                </a:solidFill>
              </a:rPr>
              <a:t>Наличие входных </a:t>
            </a:r>
            <a:r>
              <a:rPr lang="ru-RU" sz="2400" b="1" i="1" dirty="0" smtClean="0">
                <a:solidFill>
                  <a:srgbClr val="0000CC"/>
                </a:solidFill>
              </a:rPr>
              <a:t>и выходных барьеров </a:t>
            </a:r>
            <a:r>
              <a:rPr lang="ru-RU" sz="2800" b="1" i="1" dirty="0" smtClean="0"/>
              <a:t>отсутствуют</a:t>
            </a:r>
            <a:endParaRPr lang="ru-RU" sz="2800" b="1" i="1" dirty="0">
              <a:solidFill>
                <a:srgbClr val="0000CC"/>
              </a:solidFill>
            </a:endParaRPr>
          </a:p>
          <a:p>
            <a:r>
              <a:rPr lang="ru-RU" sz="2400" b="1" i="1" dirty="0">
                <a:solidFill>
                  <a:srgbClr val="0000CC"/>
                </a:solidFill>
              </a:rPr>
              <a:t>Возможность контроля над ценой (рыночная власть)</a:t>
            </a:r>
            <a:r>
              <a:rPr lang="ru-RU" b="1" i="1" dirty="0">
                <a:solidFill>
                  <a:srgbClr val="0000CC"/>
                </a:solidFill>
              </a:rPr>
              <a:t>  - </a:t>
            </a:r>
            <a:r>
              <a:rPr lang="ru-RU" sz="2800" b="1" i="1" dirty="0"/>
              <a:t>фирмы - </a:t>
            </a:r>
            <a:r>
              <a:rPr lang="ru-RU" sz="2800" b="1" i="1" dirty="0" err="1"/>
              <a:t>ценополучатели</a:t>
            </a:r>
            <a:endParaRPr lang="ru-RU" b="1" i="1" dirty="0">
              <a:solidFill>
                <a:srgbClr val="0000CC"/>
              </a:solidFill>
            </a:endParaRPr>
          </a:p>
          <a:p>
            <a:r>
              <a:rPr lang="ru-RU" sz="2400" b="1" i="1" dirty="0">
                <a:solidFill>
                  <a:srgbClr val="0000CC"/>
                </a:solidFill>
              </a:rPr>
              <a:t>Наличие неценовой конкуренции </a:t>
            </a:r>
            <a:r>
              <a:rPr lang="ru-RU" sz="2400" b="1" i="1" dirty="0" smtClean="0">
                <a:solidFill>
                  <a:srgbClr val="0000CC"/>
                </a:solidFill>
              </a:rPr>
              <a:t>(реклама) </a:t>
            </a:r>
            <a:r>
              <a:rPr lang="ru-RU" sz="2800" b="1" i="1" dirty="0" smtClean="0"/>
              <a:t>отсутствует</a:t>
            </a:r>
            <a:endParaRPr lang="ru-RU" sz="2800" b="1" i="1" dirty="0"/>
          </a:p>
          <a:p>
            <a:r>
              <a:rPr lang="ru-RU" sz="2400" b="1" i="1" dirty="0">
                <a:solidFill>
                  <a:srgbClr val="0000CC"/>
                </a:solidFill>
              </a:rPr>
              <a:t>Наличие информации  </a:t>
            </a:r>
            <a:r>
              <a:rPr lang="ru-RU" sz="2800" b="1" i="1" dirty="0"/>
              <a:t>совершенная информация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1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81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81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819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819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819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471714" y="0"/>
            <a:ext cx="8229600" cy="915533"/>
          </a:xfrm>
        </p:spPr>
        <p:txBody>
          <a:bodyPr/>
          <a:lstStyle/>
          <a:p>
            <a:r>
              <a:rPr lang="ru-RU" b="1" dirty="0">
                <a:solidFill>
                  <a:srgbClr val="FFFFFF"/>
                </a:solidFill>
              </a:rPr>
              <a:t>Совершенная конкуренция</a:t>
            </a:r>
          </a:p>
        </p:txBody>
      </p:sp>
      <p:sp>
        <p:nvSpPr>
          <p:cNvPr id="8196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0" y="1092200"/>
            <a:ext cx="9144000" cy="2579914"/>
          </a:xfrm>
          <a:noFill/>
          <a:ln/>
        </p:spPr>
        <p:txBody>
          <a:bodyPr>
            <a:normAutofit fontScale="70000" lnSpcReduction="20000"/>
          </a:bodyPr>
          <a:lstStyle/>
          <a:p>
            <a:r>
              <a:rPr lang="ru-RU" sz="2400" b="1" i="1" dirty="0">
                <a:solidFill>
                  <a:srgbClr val="0000CC"/>
                </a:solidFill>
              </a:rPr>
              <a:t>Тип продукта на рынке</a:t>
            </a:r>
            <a:r>
              <a:rPr lang="ru-RU" b="1" i="1" dirty="0"/>
              <a:t> – однородный</a:t>
            </a:r>
            <a:endParaRPr lang="ru-RU" b="1" i="1" dirty="0">
              <a:solidFill>
                <a:srgbClr val="0000CC"/>
              </a:solidFill>
            </a:endParaRPr>
          </a:p>
          <a:p>
            <a:r>
              <a:rPr lang="ru-RU" sz="2400" b="1" i="1" dirty="0">
                <a:solidFill>
                  <a:srgbClr val="0000CC"/>
                </a:solidFill>
              </a:rPr>
              <a:t>Число фирм на рынке</a:t>
            </a:r>
            <a:r>
              <a:rPr lang="ru-RU" b="1" i="1" dirty="0">
                <a:solidFill>
                  <a:srgbClr val="0000CC"/>
                </a:solidFill>
              </a:rPr>
              <a:t> </a:t>
            </a:r>
            <a:r>
              <a:rPr lang="ru-RU" sz="2800" b="1" i="1" dirty="0"/>
              <a:t>– малые размеры и многочисленность субъектов рынка</a:t>
            </a:r>
          </a:p>
          <a:p>
            <a:r>
              <a:rPr lang="ru-RU" sz="2400" b="1" i="1" dirty="0">
                <a:solidFill>
                  <a:srgbClr val="0000CC"/>
                </a:solidFill>
              </a:rPr>
              <a:t>Наличие входных </a:t>
            </a:r>
            <a:r>
              <a:rPr lang="ru-RU" sz="2400" b="1" i="1" dirty="0" smtClean="0">
                <a:solidFill>
                  <a:srgbClr val="0000CC"/>
                </a:solidFill>
              </a:rPr>
              <a:t>и выходных барьеров </a:t>
            </a:r>
            <a:r>
              <a:rPr lang="ru-RU" sz="2800" b="1" i="1" dirty="0" smtClean="0"/>
              <a:t>отсутствуют</a:t>
            </a:r>
            <a:endParaRPr lang="ru-RU" sz="2800" b="1" i="1" dirty="0">
              <a:solidFill>
                <a:srgbClr val="0000CC"/>
              </a:solidFill>
            </a:endParaRPr>
          </a:p>
          <a:p>
            <a:r>
              <a:rPr lang="ru-RU" sz="2400" b="1" i="1" dirty="0">
                <a:solidFill>
                  <a:srgbClr val="0000CC"/>
                </a:solidFill>
              </a:rPr>
              <a:t>Возможность контроля над ценой (рыночная власть)</a:t>
            </a:r>
            <a:r>
              <a:rPr lang="ru-RU" b="1" i="1" dirty="0">
                <a:solidFill>
                  <a:srgbClr val="0000CC"/>
                </a:solidFill>
              </a:rPr>
              <a:t>  - </a:t>
            </a:r>
            <a:r>
              <a:rPr lang="ru-RU" sz="2800" b="1" i="1" dirty="0"/>
              <a:t>фирмы - </a:t>
            </a:r>
            <a:r>
              <a:rPr lang="ru-RU" sz="2800" b="1" i="1" dirty="0" err="1"/>
              <a:t>ценополучатели</a:t>
            </a:r>
            <a:endParaRPr lang="ru-RU" b="1" i="1" dirty="0">
              <a:solidFill>
                <a:srgbClr val="0000CC"/>
              </a:solidFill>
            </a:endParaRPr>
          </a:p>
          <a:p>
            <a:r>
              <a:rPr lang="ru-RU" sz="2400" b="1" i="1" dirty="0">
                <a:solidFill>
                  <a:srgbClr val="0000CC"/>
                </a:solidFill>
              </a:rPr>
              <a:t>Наличие неценовой конкуренции </a:t>
            </a:r>
            <a:r>
              <a:rPr lang="ru-RU" sz="2400" b="1" i="1" dirty="0" smtClean="0">
                <a:solidFill>
                  <a:srgbClr val="0000CC"/>
                </a:solidFill>
              </a:rPr>
              <a:t>(реклама) </a:t>
            </a:r>
            <a:r>
              <a:rPr lang="ru-RU" sz="2800" b="1" i="1" dirty="0" smtClean="0"/>
              <a:t>отсутствует</a:t>
            </a:r>
            <a:endParaRPr lang="ru-RU" sz="2800" b="1" i="1" dirty="0"/>
          </a:p>
          <a:p>
            <a:r>
              <a:rPr lang="ru-RU" sz="2400" b="1" i="1" dirty="0">
                <a:solidFill>
                  <a:srgbClr val="0000CC"/>
                </a:solidFill>
              </a:rPr>
              <a:t>Наличие информации  </a:t>
            </a:r>
            <a:r>
              <a:rPr lang="ru-RU" sz="2800" b="1" i="1" dirty="0"/>
              <a:t>совершенная информация</a:t>
            </a:r>
          </a:p>
        </p:txBody>
      </p:sp>
      <p:sp>
        <p:nvSpPr>
          <p:cNvPr id="4" name="Rectangle 4"/>
          <p:cNvSpPr txBox="1">
            <a:spLocks noChangeArrowheads="1"/>
          </p:cNvSpPr>
          <p:nvPr/>
        </p:nvSpPr>
        <p:spPr bwMode="auto">
          <a:xfrm>
            <a:off x="0" y="3846286"/>
            <a:ext cx="9144000" cy="25690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ru-RU" sz="2400" b="1" i="1" u="none" strike="noStrike" kern="0" cap="none" spc="0" normalizeH="0" baseline="0" noProof="0" dirty="0" smtClean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0" lang="ru-RU" sz="2400" b="1" i="1" u="none" strike="noStrike" kern="0" cap="none" spc="0" normalizeH="0" baseline="0" noProof="0" dirty="0" smtClean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Примеры рынков совершенной конкуренции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ru-RU" sz="2400" b="1" i="1" u="none" strike="noStrike" kern="0" cap="none" spc="0" normalizeH="0" baseline="0" noProof="0" dirty="0" smtClean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Рынок</a:t>
            </a:r>
            <a:r>
              <a:rPr kumimoji="0" lang="ru-RU" sz="2400" b="1" i="1" u="none" strike="noStrike" kern="0" cap="none" spc="0" normalizeH="0" noProof="0" dirty="0" smtClean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сельхозпродукции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lang="ru-RU" sz="2400" b="1" i="1" kern="0" baseline="0" dirty="0" smtClean="0">
                <a:solidFill>
                  <a:srgbClr val="0000CC"/>
                </a:solidFill>
                <a:latin typeface="+mn-lt"/>
                <a:cs typeface="+mn-cs"/>
              </a:rPr>
              <a:t>Рынок мелких бытовых услуг</a:t>
            </a:r>
            <a:endParaRPr kumimoji="0" lang="ru-RU" sz="3200" b="1" i="1" u="none" strike="noStrike" kern="0" cap="none" spc="0" normalizeH="0" baseline="0" noProof="0" dirty="0" smtClean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b="1" dirty="0" smtClean="0">
                <a:solidFill>
                  <a:srgbClr val="FFFFFF"/>
                </a:solidFill>
              </a:rPr>
              <a:t>Условия максимизации прибыли в условиях совершенной конкуренции</a:t>
            </a:r>
            <a:endParaRPr lang="ru-RU" sz="4000" b="1" dirty="0">
              <a:solidFill>
                <a:srgbClr val="FFFFFF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для того чтобы максимизировать прибыль, фирма должна производить и реализовывать </a:t>
            </a:r>
            <a:r>
              <a:rPr lang="ru-RU" i="1" dirty="0" smtClean="0">
                <a:solidFill>
                  <a:srgbClr val="FF0000"/>
                </a:solidFill>
              </a:rPr>
              <a:t>оптимальный</a:t>
            </a:r>
            <a:r>
              <a:rPr lang="ru-RU" dirty="0" smtClean="0"/>
              <a:t> объем продукции, который достигается если:</a:t>
            </a:r>
          </a:p>
          <a:p>
            <a:pPr lvl="1"/>
            <a:r>
              <a:rPr lang="ru-RU" dirty="0" smtClean="0"/>
              <a:t>прибыль максимальная (разность между прибылью и общими издержками наибольшая);</a:t>
            </a:r>
          </a:p>
          <a:p>
            <a:pPr lvl="1"/>
            <a:r>
              <a:rPr lang="ru-RU" dirty="0" smtClean="0"/>
              <a:t>предельный доход равен предельным издержкам.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b="1" dirty="0">
                <a:solidFill>
                  <a:srgbClr val="FFFFFF"/>
                </a:solidFill>
              </a:rPr>
              <a:t>Монополистическая конкуренция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600200"/>
            <a:ext cx="8785225" cy="5257800"/>
          </a:xfrm>
          <a:noFill/>
          <a:ln/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sz="2400" b="1" i="1" dirty="0">
                <a:solidFill>
                  <a:srgbClr val="0000CC"/>
                </a:solidFill>
              </a:rPr>
              <a:t>Тип продукта на рынке</a:t>
            </a:r>
            <a:r>
              <a:rPr lang="ru-RU" b="1" i="1" dirty="0"/>
              <a:t> – </a:t>
            </a:r>
            <a:r>
              <a:rPr lang="ru-RU" sz="2800" b="1" i="1" dirty="0"/>
              <a:t>дифференцированный</a:t>
            </a:r>
          </a:p>
          <a:p>
            <a:pPr>
              <a:lnSpc>
                <a:spcPct val="80000"/>
              </a:lnSpc>
            </a:pPr>
            <a:r>
              <a:rPr lang="ru-RU" sz="2400" b="1" i="1" dirty="0">
                <a:solidFill>
                  <a:srgbClr val="0000CC"/>
                </a:solidFill>
              </a:rPr>
              <a:t>Число фирм на рынке</a:t>
            </a:r>
            <a:r>
              <a:rPr lang="ru-RU" b="1" i="1" dirty="0">
                <a:solidFill>
                  <a:srgbClr val="0000CC"/>
                </a:solidFill>
              </a:rPr>
              <a:t> </a:t>
            </a:r>
            <a:r>
              <a:rPr lang="ru-RU" sz="2800" b="1" i="1" dirty="0"/>
              <a:t>– достаточно много</a:t>
            </a:r>
          </a:p>
          <a:p>
            <a:pPr algn="just">
              <a:lnSpc>
                <a:spcPct val="80000"/>
              </a:lnSpc>
            </a:pPr>
            <a:r>
              <a:rPr lang="ru-RU" sz="2400" b="1" i="1" dirty="0">
                <a:solidFill>
                  <a:srgbClr val="0000CC"/>
                </a:solidFill>
              </a:rPr>
              <a:t>Наличие входных барьеров</a:t>
            </a:r>
            <a:r>
              <a:rPr lang="ru-RU" b="1" i="1" dirty="0">
                <a:solidFill>
                  <a:srgbClr val="0000CC"/>
                </a:solidFill>
              </a:rPr>
              <a:t> </a:t>
            </a:r>
            <a:r>
              <a:rPr lang="ru-RU" sz="2800" b="1" i="1" dirty="0"/>
              <a:t>доступ относительно свободен, барьеры – патенты, лицензии, высокие капитальные затраты</a:t>
            </a:r>
            <a:endParaRPr lang="ru-RU" sz="2800" b="1" i="1" dirty="0">
              <a:solidFill>
                <a:srgbClr val="0000CC"/>
              </a:solidFill>
            </a:endParaRPr>
          </a:p>
          <a:p>
            <a:pPr>
              <a:lnSpc>
                <a:spcPct val="80000"/>
              </a:lnSpc>
            </a:pPr>
            <a:r>
              <a:rPr lang="ru-RU" sz="2400" b="1" i="1" dirty="0">
                <a:solidFill>
                  <a:srgbClr val="0000CC"/>
                </a:solidFill>
              </a:rPr>
              <a:t>Возможность контроля над ценой (рыночная власть)</a:t>
            </a:r>
            <a:r>
              <a:rPr lang="ru-RU" b="1" i="1" dirty="0">
                <a:solidFill>
                  <a:srgbClr val="0000CC"/>
                </a:solidFill>
              </a:rPr>
              <a:t>  - </a:t>
            </a:r>
            <a:r>
              <a:rPr lang="ru-RU" sz="2800" b="1" i="1" dirty="0"/>
              <a:t>небольшая</a:t>
            </a:r>
          </a:p>
          <a:p>
            <a:pPr algn="just">
              <a:lnSpc>
                <a:spcPct val="80000"/>
              </a:lnSpc>
            </a:pPr>
            <a:r>
              <a:rPr lang="ru-RU" sz="2400" b="1" i="1" dirty="0">
                <a:solidFill>
                  <a:srgbClr val="0000CC"/>
                </a:solidFill>
              </a:rPr>
              <a:t>Наличие неценовой конкуренции  - </a:t>
            </a:r>
            <a:r>
              <a:rPr lang="ru-RU" sz="2800" b="1" i="1" dirty="0"/>
              <a:t>значительная, в виде рекламы</a:t>
            </a:r>
          </a:p>
          <a:p>
            <a:pPr>
              <a:lnSpc>
                <a:spcPct val="80000"/>
              </a:lnSpc>
            </a:pPr>
            <a:r>
              <a:rPr lang="ru-RU" sz="2400" b="1" i="1" dirty="0">
                <a:solidFill>
                  <a:srgbClr val="0000CC"/>
                </a:solidFill>
              </a:rPr>
              <a:t>Наличие информации  </a:t>
            </a:r>
            <a:r>
              <a:rPr lang="ru-RU" sz="2800" b="1" i="1" dirty="0"/>
              <a:t>несовершенная информация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23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948</TotalTime>
  <Words>833</Words>
  <Application>Microsoft Office PowerPoint</Application>
  <PresentationFormat>Экран (4:3)</PresentationFormat>
  <Paragraphs>130</Paragraphs>
  <Slides>18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2" baseType="lpstr">
      <vt:lpstr>Arial</vt:lpstr>
      <vt:lpstr>Wingdings</vt:lpstr>
      <vt:lpstr>Times New Roman</vt:lpstr>
      <vt:lpstr>Оформление по умолчанию</vt:lpstr>
      <vt:lpstr>Конкуренция и монополия</vt:lpstr>
      <vt:lpstr>Типы товаров на рынке</vt:lpstr>
      <vt:lpstr>Конкуренция</vt:lpstr>
      <vt:lpstr>Характеристики рыночных структур </vt:lpstr>
      <vt:lpstr>Типы рыночных структур</vt:lpstr>
      <vt:lpstr>Совершенная конкуренция</vt:lpstr>
      <vt:lpstr>Совершенная конкуренция</vt:lpstr>
      <vt:lpstr>Условия максимизации прибыли в условиях совершенной конкуренции</vt:lpstr>
      <vt:lpstr>Монополистическая конкуренция</vt:lpstr>
      <vt:lpstr>Монополистическая конкуренция</vt:lpstr>
      <vt:lpstr>Олигополия</vt:lpstr>
      <vt:lpstr>Рыночное поведение олигополистов</vt:lpstr>
      <vt:lpstr>Олигополия</vt:lpstr>
      <vt:lpstr>Монополия</vt:lpstr>
      <vt:lpstr>Монополия</vt:lpstr>
      <vt:lpstr>Условия максимизации прибыли в условиях монополии</vt:lpstr>
      <vt:lpstr>Естественные монополии</vt:lpstr>
      <vt:lpstr>Ценовая дискриминация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Конкуренция и монополия</dc:title>
  <dc:creator>мама</dc:creator>
  <cp:lastModifiedBy>Сахарова СН</cp:lastModifiedBy>
  <cp:revision>35</cp:revision>
  <dcterms:created xsi:type="dcterms:W3CDTF">2007-08-01T12:07:24Z</dcterms:created>
  <dcterms:modified xsi:type="dcterms:W3CDTF">2012-12-15T08:38:15Z</dcterms:modified>
</cp:coreProperties>
</file>