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15"/>
  </p:notesMasterIdLst>
  <p:sldIdLst>
    <p:sldId id="368" r:id="rId2"/>
    <p:sldId id="369" r:id="rId3"/>
    <p:sldId id="370" r:id="rId4"/>
    <p:sldId id="371" r:id="rId5"/>
    <p:sldId id="372" r:id="rId6"/>
    <p:sldId id="373" r:id="rId7"/>
    <p:sldId id="374" r:id="rId8"/>
    <p:sldId id="375" r:id="rId9"/>
    <p:sldId id="377" r:id="rId10"/>
    <p:sldId id="378" r:id="rId11"/>
    <p:sldId id="379" r:id="rId12"/>
    <p:sldId id="380" r:id="rId13"/>
    <p:sldId id="384" r:id="rId1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63" autoAdjust="0"/>
    <p:restoredTop sz="94646" autoAdjust="0"/>
  </p:normalViewPr>
  <p:slideViewPr>
    <p:cSldViewPr>
      <p:cViewPr varScale="1">
        <p:scale>
          <a:sx n="73" d="100"/>
          <a:sy n="73" d="100"/>
        </p:scale>
        <p:origin x="-130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AF06F187-3793-40DF-B044-268E28D97D05}" type="datetimeFigureOut">
              <a:rPr lang="ru-RU"/>
              <a:pPr>
                <a:defRPr/>
              </a:pPr>
              <a:t>14.12.2014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E08884D1-7978-4038-A75D-3ADFF0772C16}"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60418" name="Group 2"/>
          <p:cNvGrpSpPr>
            <a:grpSpLocks/>
          </p:cNvGrpSpPr>
          <p:nvPr/>
        </p:nvGrpSpPr>
        <p:grpSpPr bwMode="auto">
          <a:xfrm>
            <a:off x="0" y="0"/>
            <a:ext cx="9140825" cy="6851650"/>
            <a:chOff x="0" y="0"/>
            <a:chExt cx="5758" cy="4316"/>
          </a:xfrm>
        </p:grpSpPr>
        <p:sp>
          <p:nvSpPr>
            <p:cNvPr id="60419" name="Freeform 3"/>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20" name="Freeform 4"/>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21" name="Freeform 5"/>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22" name="Freeform 6"/>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endParaRPr lang="ru-RU"/>
            </a:p>
          </p:txBody>
        </p:sp>
        <p:sp>
          <p:nvSpPr>
            <p:cNvPr id="60423" name="Freeform 7"/>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24" name="Freeform 8"/>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25" name="Freeform 9"/>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26" name="Freeform 10"/>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27" name="Freeform 11"/>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28" name="Freeform 12"/>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endParaRPr lang="ru-RU"/>
            </a:p>
          </p:txBody>
        </p:sp>
        <p:sp>
          <p:nvSpPr>
            <p:cNvPr id="60429" name="Rectangle 13"/>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ru-RU"/>
            </a:p>
          </p:txBody>
        </p:sp>
        <p:sp>
          <p:nvSpPr>
            <p:cNvPr id="60430" name="Rectangle 14"/>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ru-RU"/>
            </a:p>
          </p:txBody>
        </p:sp>
        <p:grpSp>
          <p:nvGrpSpPr>
            <p:cNvPr id="60431" name="Group 15"/>
            <p:cNvGrpSpPr>
              <a:grpSpLocks/>
            </p:cNvGrpSpPr>
            <p:nvPr/>
          </p:nvGrpSpPr>
          <p:grpSpPr bwMode="auto">
            <a:xfrm>
              <a:off x="192" y="2284"/>
              <a:ext cx="1254" cy="923"/>
              <a:chOff x="192" y="2284"/>
              <a:chExt cx="1254" cy="923"/>
            </a:xfrm>
          </p:grpSpPr>
          <p:sp>
            <p:nvSpPr>
              <p:cNvPr id="60432" name="Freeform 16"/>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endParaRPr lang="ru-RU"/>
              </a:p>
            </p:txBody>
          </p:sp>
          <p:sp>
            <p:nvSpPr>
              <p:cNvPr id="60433" name="Freeform 17"/>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34" name="Freeform 18"/>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endParaRPr lang="ru-RU"/>
              </a:p>
            </p:txBody>
          </p:sp>
          <p:sp>
            <p:nvSpPr>
              <p:cNvPr id="60435" name="Freeform 19"/>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36" name="Freeform 20"/>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37" name="Freeform 21"/>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38" name="Freeform 22"/>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39" name="Freeform 23"/>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40" name="Freeform 24"/>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41" name="Freeform 25"/>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42" name="Freeform 26"/>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43" name="Freeform 27"/>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44" name="Freeform 28"/>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45" name="Freeform 29"/>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46" name="Freeform 30"/>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47" name="Freeform 31"/>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48" name="Freeform 32"/>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49" name="Freeform 33"/>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50" name="Freeform 34"/>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51" name="Freeform 35"/>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60452" name="Freeform 36"/>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endParaRPr lang="ru-RU"/>
              </a:p>
            </p:txBody>
          </p:sp>
          <p:sp>
            <p:nvSpPr>
              <p:cNvPr id="60453" name="Freeform 37"/>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endParaRPr lang="ru-RU"/>
              </a:p>
            </p:txBody>
          </p:sp>
          <p:sp>
            <p:nvSpPr>
              <p:cNvPr id="60454" name="Freeform 38"/>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endParaRPr lang="ru-RU"/>
              </a:p>
            </p:txBody>
          </p:sp>
          <p:sp>
            <p:nvSpPr>
              <p:cNvPr id="60455" name="Freeform 39"/>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endParaRPr lang="ru-RU"/>
              </a:p>
            </p:txBody>
          </p:sp>
          <p:sp>
            <p:nvSpPr>
              <p:cNvPr id="60456" name="Freeform 40"/>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endParaRPr lang="ru-RU"/>
              </a:p>
            </p:txBody>
          </p:sp>
        </p:grpSp>
      </p:grpSp>
      <p:sp>
        <p:nvSpPr>
          <p:cNvPr id="60457" name="Rectangle 41"/>
          <p:cNvSpPr>
            <a:spLocks noGrp="1" noChangeArrowheads="1"/>
          </p:cNvSpPr>
          <p:nvPr>
            <p:ph type="ctrTitle"/>
          </p:nvPr>
        </p:nvSpPr>
        <p:spPr>
          <a:xfrm>
            <a:off x="685800" y="1447800"/>
            <a:ext cx="7772400" cy="1470025"/>
          </a:xfrm>
        </p:spPr>
        <p:txBody>
          <a:bodyPr/>
          <a:lstStyle>
            <a:lvl1pPr>
              <a:defRPr/>
            </a:lvl1pPr>
          </a:lstStyle>
          <a:p>
            <a:r>
              <a:rPr lang="ru-RU"/>
              <a:t>Образец заголовка</a:t>
            </a:r>
          </a:p>
        </p:txBody>
      </p:sp>
      <p:sp>
        <p:nvSpPr>
          <p:cNvPr id="60458" name="Rectangle 42"/>
          <p:cNvSpPr>
            <a:spLocks noGrp="1" noChangeArrowheads="1"/>
          </p:cNvSpPr>
          <p:nvPr>
            <p:ph type="subTitle" idx="1"/>
          </p:nvPr>
        </p:nvSpPr>
        <p:spPr>
          <a:xfrm>
            <a:off x="1371600" y="3203575"/>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60459" name="Rectangle 43"/>
          <p:cNvSpPr>
            <a:spLocks noGrp="1" noChangeArrowheads="1"/>
          </p:cNvSpPr>
          <p:nvPr>
            <p:ph type="dt" sz="half" idx="2"/>
          </p:nvPr>
        </p:nvSpPr>
        <p:spPr>
          <a:xfrm>
            <a:off x="457200" y="6245225"/>
            <a:ext cx="2133600" cy="476250"/>
          </a:xfrm>
        </p:spPr>
        <p:txBody>
          <a:bodyPr/>
          <a:lstStyle>
            <a:lvl1pPr>
              <a:defRPr/>
            </a:lvl1pPr>
          </a:lstStyle>
          <a:p>
            <a:fld id="{EC80FE9F-CE44-4E19-A2DC-370FCAB607D5}" type="datetimeFigureOut">
              <a:rPr lang="ru-RU"/>
              <a:pPr/>
              <a:t>14.12.2014</a:t>
            </a:fld>
            <a:endParaRPr lang="ru-RU"/>
          </a:p>
        </p:txBody>
      </p:sp>
      <p:sp>
        <p:nvSpPr>
          <p:cNvPr id="60460" name="Rectangle 44"/>
          <p:cNvSpPr>
            <a:spLocks noGrp="1" noChangeArrowheads="1"/>
          </p:cNvSpPr>
          <p:nvPr>
            <p:ph type="ftr" sz="quarter" idx="3"/>
          </p:nvPr>
        </p:nvSpPr>
        <p:spPr>
          <a:xfrm>
            <a:off x="3124200" y="6245225"/>
            <a:ext cx="2895600" cy="476250"/>
          </a:xfrm>
        </p:spPr>
        <p:txBody>
          <a:bodyPr/>
          <a:lstStyle>
            <a:lvl1pPr>
              <a:defRPr/>
            </a:lvl1pPr>
          </a:lstStyle>
          <a:p>
            <a:endParaRPr lang="ru-RU"/>
          </a:p>
        </p:txBody>
      </p:sp>
      <p:sp>
        <p:nvSpPr>
          <p:cNvPr id="60461" name="Rectangle 45"/>
          <p:cNvSpPr>
            <a:spLocks noGrp="1" noChangeArrowheads="1"/>
          </p:cNvSpPr>
          <p:nvPr>
            <p:ph type="sldNum" sz="quarter" idx="4"/>
          </p:nvPr>
        </p:nvSpPr>
        <p:spPr>
          <a:xfrm>
            <a:off x="6553200" y="6245225"/>
            <a:ext cx="2133600" cy="476250"/>
          </a:xfrm>
        </p:spPr>
        <p:txBody>
          <a:bodyPr/>
          <a:lstStyle>
            <a:lvl1pPr>
              <a:defRPr/>
            </a:lvl1pPr>
          </a:lstStyle>
          <a:p>
            <a:fld id="{6E26DC64-6782-4C51-91A8-FCDF7D24AE46}"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22028316-EC06-406A-A6BE-4B5C811DD56B}" type="datetimeFigureOut">
              <a:rPr lang="ru-RU"/>
              <a:pPr/>
              <a:t>14.12.2014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36B95B9-07C8-43F7-9F25-23C8494B9D2F}"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58750"/>
            <a:ext cx="2057400" cy="59721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58750"/>
            <a:ext cx="6019800" cy="59721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42C90E9A-5C8A-4C32-8C00-4E48F54FCB32}" type="datetimeFigureOut">
              <a:rPr lang="ru-RU"/>
              <a:pPr/>
              <a:t>14.12.2014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C412662-3AD2-46F1-B2F2-4D3070F7F351}"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860E511B-B37E-4D8F-A2D6-0AFCE3B70922}" type="datetimeFigureOut">
              <a:rPr lang="ru-RU"/>
              <a:pPr/>
              <a:t>14.12.2014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2CDEF31B-48D3-4511-A0FA-EB1680DAF74A}"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fld id="{7F0C8DEA-33EB-42E2-BF77-49FEB0190D08}" type="datetimeFigureOut">
              <a:rPr lang="ru-RU"/>
              <a:pPr/>
              <a:t>14.12.2014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9180715-CEE8-4427-9E43-FA536A668A37}"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fld id="{7C855025-77ED-4E57-9774-F8CD71F11024}" type="datetimeFigureOut">
              <a:rPr lang="ru-RU"/>
              <a:pPr/>
              <a:t>14.12.2014</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AD88F35-3A9B-4A09-9848-91A48840A1A9}"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fld id="{A784E2F5-AD52-4BE6-99D3-1AC882CBD0BB}" type="datetimeFigureOut">
              <a:rPr lang="ru-RU"/>
              <a:pPr/>
              <a:t>14.12.2014</a:t>
            </a:fld>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D35A472C-E24D-4728-B5EE-E0C138A82E8B}"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fld id="{8606C6E1-B5A6-4BC8-8421-144AEEB0E9E8}" type="datetimeFigureOut">
              <a:rPr lang="ru-RU"/>
              <a:pPr/>
              <a:t>14.12.2014</a:t>
            </a:fld>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1A908B9D-068E-40BB-AA9A-F5D03EDBCD5F}"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D4CBC17C-EEDD-4AC4-BDB3-BC9D2F6D4EE7}" type="datetimeFigureOut">
              <a:rPr lang="ru-RU"/>
              <a:pPr/>
              <a:t>14.12.2014</a:t>
            </a:fld>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2A6ED88B-980C-428F-8AF7-9F1ED77A8101}"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fld id="{26C17FDF-9528-4C91-8D45-852EAA83351A}" type="datetimeFigureOut">
              <a:rPr lang="ru-RU"/>
              <a:pPr/>
              <a:t>14.12.2014</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0AC7BAC2-236A-4C83-AF2D-9350A7474D4C}"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fld id="{F25A4CE0-A885-4F62-8156-3B4BE4E27295}" type="datetimeFigureOut">
              <a:rPr lang="ru-RU"/>
              <a:pPr/>
              <a:t>14.12.2014</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FD3F038-7E1C-4597-8734-E11267FAD498}"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18900000" scaled="1"/>
        </a:gradFill>
        <a:effectLst/>
      </p:bgPr>
    </p:bg>
    <p:spTree>
      <p:nvGrpSpPr>
        <p:cNvPr id="1" name=""/>
        <p:cNvGrpSpPr/>
        <p:nvPr/>
      </p:nvGrpSpPr>
      <p:grpSpPr>
        <a:xfrm>
          <a:off x="0" y="0"/>
          <a:ext cx="0" cy="0"/>
          <a:chOff x="0" y="0"/>
          <a:chExt cx="0" cy="0"/>
        </a:xfrm>
      </p:grpSpPr>
      <p:grpSp>
        <p:nvGrpSpPr>
          <p:cNvPr id="59394" name="Group 2"/>
          <p:cNvGrpSpPr>
            <a:grpSpLocks/>
          </p:cNvGrpSpPr>
          <p:nvPr/>
        </p:nvGrpSpPr>
        <p:grpSpPr bwMode="auto">
          <a:xfrm>
            <a:off x="0" y="0"/>
            <a:ext cx="9140825" cy="6851650"/>
            <a:chOff x="0" y="0"/>
            <a:chExt cx="5758" cy="4316"/>
          </a:xfrm>
        </p:grpSpPr>
        <p:sp>
          <p:nvSpPr>
            <p:cNvPr id="59395" name="Freeform 3"/>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396" name="Freeform 4"/>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397" name="Freeform 5"/>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398" name="Freeform 6"/>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endParaRPr lang="ru-RU"/>
            </a:p>
          </p:txBody>
        </p:sp>
        <p:sp>
          <p:nvSpPr>
            <p:cNvPr id="59399" name="Freeform 7"/>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00" name="Freeform 8"/>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01" name="Freeform 9"/>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02" name="Freeform 10"/>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03" name="Freeform 11"/>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04" name="Freeform 12"/>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endParaRPr lang="ru-RU"/>
            </a:p>
          </p:txBody>
        </p:sp>
        <p:sp>
          <p:nvSpPr>
            <p:cNvPr id="59405" name="Rectangle 13"/>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ru-RU"/>
            </a:p>
          </p:txBody>
        </p:sp>
        <p:sp>
          <p:nvSpPr>
            <p:cNvPr id="59406" name="Rectangle 14"/>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ru-RU"/>
            </a:p>
          </p:txBody>
        </p:sp>
        <p:grpSp>
          <p:nvGrpSpPr>
            <p:cNvPr id="59407" name="Group 15"/>
            <p:cNvGrpSpPr>
              <a:grpSpLocks/>
            </p:cNvGrpSpPr>
            <p:nvPr/>
          </p:nvGrpSpPr>
          <p:grpSpPr bwMode="auto">
            <a:xfrm>
              <a:off x="192" y="2284"/>
              <a:ext cx="1254" cy="923"/>
              <a:chOff x="192" y="2284"/>
              <a:chExt cx="1254" cy="923"/>
            </a:xfrm>
          </p:grpSpPr>
          <p:sp>
            <p:nvSpPr>
              <p:cNvPr id="59408" name="Freeform 16"/>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endParaRPr lang="ru-RU"/>
              </a:p>
            </p:txBody>
          </p:sp>
          <p:sp>
            <p:nvSpPr>
              <p:cNvPr id="59409" name="Freeform 17"/>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10" name="Freeform 18"/>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endParaRPr lang="ru-RU"/>
              </a:p>
            </p:txBody>
          </p:sp>
          <p:sp>
            <p:nvSpPr>
              <p:cNvPr id="59411" name="Freeform 19"/>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12" name="Freeform 20"/>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13" name="Freeform 21"/>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14" name="Freeform 22"/>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15" name="Freeform 23"/>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16" name="Freeform 24"/>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17" name="Freeform 25"/>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18" name="Freeform 26"/>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19" name="Freeform 27"/>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20" name="Freeform 28"/>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21" name="Freeform 29"/>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22" name="Freeform 30"/>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23" name="Freeform 31"/>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24" name="Freeform 32"/>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25" name="Freeform 33"/>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26" name="Freeform 34"/>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27" name="Freeform 35"/>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ru-RU"/>
              </a:p>
            </p:txBody>
          </p:sp>
          <p:sp>
            <p:nvSpPr>
              <p:cNvPr id="59428" name="Freeform 36"/>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endParaRPr lang="ru-RU"/>
              </a:p>
            </p:txBody>
          </p:sp>
          <p:sp>
            <p:nvSpPr>
              <p:cNvPr id="59429" name="Freeform 37"/>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endParaRPr lang="ru-RU"/>
              </a:p>
            </p:txBody>
          </p:sp>
          <p:sp>
            <p:nvSpPr>
              <p:cNvPr id="59430" name="Freeform 38"/>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endParaRPr lang="ru-RU"/>
              </a:p>
            </p:txBody>
          </p:sp>
          <p:sp>
            <p:nvSpPr>
              <p:cNvPr id="59431" name="Freeform 39"/>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endParaRPr lang="ru-RU"/>
              </a:p>
            </p:txBody>
          </p:sp>
          <p:sp>
            <p:nvSpPr>
              <p:cNvPr id="59432" name="Freeform 40"/>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endParaRPr lang="ru-RU"/>
              </a:p>
            </p:txBody>
          </p:sp>
        </p:grpSp>
      </p:grpSp>
      <p:sp>
        <p:nvSpPr>
          <p:cNvPr id="59433" name="Rectangle 41"/>
          <p:cNvSpPr>
            <a:spLocks noGrp="1" noChangeArrowheads="1"/>
          </p:cNvSpPr>
          <p:nvPr>
            <p:ph type="title"/>
          </p:nvPr>
        </p:nvSpPr>
        <p:spPr bwMode="auto">
          <a:xfrm>
            <a:off x="457200" y="158750"/>
            <a:ext cx="8229600" cy="1258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59434" name="Rectangle 4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59435" name="Rectangle 43"/>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fld id="{7DB8E2C6-6970-4189-AAAC-BB1920966608}" type="datetimeFigureOut">
              <a:rPr lang="ru-RU"/>
              <a:pPr/>
              <a:t>14.12.2014</a:t>
            </a:fld>
            <a:endParaRPr lang="ru-RU"/>
          </a:p>
        </p:txBody>
      </p:sp>
      <p:sp>
        <p:nvSpPr>
          <p:cNvPr id="59436" name="Rectangle 4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ru-RU"/>
          </a:p>
        </p:txBody>
      </p:sp>
      <p:sp>
        <p:nvSpPr>
          <p:cNvPr id="59437" name="Rectangle 45"/>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1256BEA7-EC29-42A3-9892-4926131D1390}" type="slidenum">
              <a:rPr lang="ru-RU"/>
              <a:pPr/>
              <a:t>‹#›</a:t>
            </a:fld>
            <a:endParaRPr lang="ru-RU"/>
          </a:p>
        </p:txBody>
      </p:sp>
    </p:spTree>
  </p:cSld>
  <p:clrMap bg1="dk2" tx1="lt1" bg2="dk1"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Blip>
          <a:blip r:embed="rId13"/>
        </a:buBlip>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Прямоугольник 2"/>
          <p:cNvSpPr>
            <a:spLocks noChangeArrowheads="1"/>
          </p:cNvSpPr>
          <p:nvPr/>
        </p:nvSpPr>
        <p:spPr bwMode="auto">
          <a:xfrm>
            <a:off x="755650" y="620713"/>
            <a:ext cx="7786688" cy="5568950"/>
          </a:xfrm>
          <a:prstGeom prst="rect">
            <a:avLst/>
          </a:prstGeom>
          <a:noFill/>
          <a:ln w="9525">
            <a:noFill/>
            <a:miter lim="800000"/>
            <a:headEnd/>
            <a:tailEnd/>
          </a:ln>
        </p:spPr>
        <p:txBody>
          <a:bodyPr>
            <a:spAutoFit/>
          </a:bodyPr>
          <a:lstStyle/>
          <a:p>
            <a:pPr algn="just">
              <a:lnSpc>
                <a:spcPct val="150000"/>
              </a:lnSpc>
            </a:pPr>
            <a:r>
              <a:rPr lang="ru-RU" sz="2400">
                <a:latin typeface="Arial" charset="0"/>
              </a:rPr>
              <a:t>Программное обеспечение информационных систем, как и любое программное обеспечение, создается, эксплуатируется и развивается во времени. </a:t>
            </a:r>
          </a:p>
          <a:p>
            <a:pPr algn="just">
              <a:lnSpc>
                <a:spcPct val="150000"/>
              </a:lnSpc>
            </a:pPr>
            <a:r>
              <a:rPr lang="ru-RU" sz="2400" b="1" i="1">
                <a:latin typeface="Arial" charset="0"/>
              </a:rPr>
              <a:t>Жизненный цикл (ЖЦ)</a:t>
            </a:r>
            <a:r>
              <a:rPr lang="ru-RU" sz="2400">
                <a:latin typeface="Arial" charset="0"/>
              </a:rPr>
              <a:t> любого </a:t>
            </a:r>
            <a:r>
              <a:rPr lang="ru-RU" sz="2400"/>
              <a:t>программного обеспечения</a:t>
            </a:r>
            <a:r>
              <a:rPr lang="ru-RU"/>
              <a:t> </a:t>
            </a:r>
            <a:r>
              <a:rPr lang="ru-RU" sz="2400">
                <a:latin typeface="Arial" charset="0"/>
              </a:rPr>
              <a:t>информационных систем – это непрерывный процесс, который начинается с момента принятия решения о создании системы и заканчивается в момент полного изъятия системы из эксплуатации.</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5" name="Picture 1" descr="1-4"/>
          <p:cNvPicPr>
            <a:picLocks noChangeAspect="1" noChangeArrowheads="1"/>
          </p:cNvPicPr>
          <p:nvPr/>
        </p:nvPicPr>
        <p:blipFill>
          <a:blip r:embed="rId2" cstate="print"/>
          <a:srcRect/>
          <a:stretch>
            <a:fillRect/>
          </a:stretch>
        </p:blipFill>
        <p:spPr bwMode="auto">
          <a:xfrm>
            <a:off x="928688" y="1000125"/>
            <a:ext cx="7000875" cy="542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Прямоугольник 2"/>
          <p:cNvSpPr>
            <a:spLocks noChangeArrowheads="1"/>
          </p:cNvSpPr>
          <p:nvPr/>
        </p:nvSpPr>
        <p:spPr bwMode="auto">
          <a:xfrm>
            <a:off x="642938" y="890588"/>
            <a:ext cx="8001000" cy="4892675"/>
          </a:xfrm>
          <a:prstGeom prst="rect">
            <a:avLst/>
          </a:prstGeom>
          <a:noFill/>
          <a:ln w="9525">
            <a:noFill/>
            <a:miter lim="800000"/>
            <a:headEnd/>
            <a:tailEnd/>
          </a:ln>
        </p:spPr>
        <p:txBody>
          <a:bodyPr>
            <a:spAutoFit/>
          </a:bodyPr>
          <a:lstStyle/>
          <a:p>
            <a:pPr algn="just"/>
            <a:r>
              <a:rPr lang="ru-RU" sz="2400" dirty="0">
                <a:latin typeface="Arial" charset="0"/>
              </a:rPr>
              <a:t>Однако у каскадной модели есть один существенный недостаток – очень сложно уложить реальный процесс создания программного обеспечения в такую жесткую схему и поэтому постоянно возникает необходимость возврата к предыдущим этапам с целью уточнения и пересмотра ранее принятых решений. Результатом такого конфликта стало появление модели с промежуточным контролем, которую представляют или как самостоятельную модель, или как вариант каскадной модели. Эта модель характеризуется межэтапными корректировками, удлиняющими период разработки изделия, но повышающими надежность.</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1"/>
          <p:cNvSpPr>
            <a:spLocks noChangeArrowheads="1"/>
          </p:cNvSpPr>
          <p:nvPr/>
        </p:nvSpPr>
        <p:spPr bwMode="auto">
          <a:xfrm>
            <a:off x="683568" y="0"/>
            <a:ext cx="7786688" cy="6740307"/>
          </a:xfrm>
          <a:prstGeom prst="rect">
            <a:avLst/>
          </a:prstGeom>
          <a:noFill/>
          <a:ln w="9525">
            <a:noFill/>
            <a:miter lim="800000"/>
            <a:headEnd/>
            <a:tailEnd/>
          </a:ln>
        </p:spPr>
        <p:txBody>
          <a:bodyPr anchor="ctr">
            <a:spAutoFit/>
          </a:bodyPr>
          <a:lstStyle/>
          <a:p>
            <a:pPr indent="450850" algn="just" eaLnBrk="0" hangingPunct="0">
              <a:tabLst>
                <a:tab pos="539750" algn="l"/>
              </a:tabLst>
            </a:pPr>
            <a:r>
              <a:rPr lang="ru-RU" sz="2400" b="1" i="1" dirty="0">
                <a:latin typeface="Arial" charset="0"/>
                <a:cs typeface="Times New Roman" pitchFamily="18" charset="0"/>
              </a:rPr>
              <a:t>Достоинства каскадной модели</a:t>
            </a:r>
            <a:r>
              <a:rPr lang="ru-RU" sz="2400" dirty="0" smtClean="0">
                <a:latin typeface="Arial" charset="0"/>
                <a:cs typeface="Times New Roman" pitchFamily="18" charset="0"/>
              </a:rPr>
              <a:t>:</a:t>
            </a:r>
          </a:p>
          <a:p>
            <a:pPr indent="450850" algn="just" eaLnBrk="0" hangingPunct="0">
              <a:tabLst>
                <a:tab pos="539750" algn="l"/>
              </a:tabLst>
            </a:pPr>
            <a:endParaRPr lang="ru-RU" sz="2400" dirty="0">
              <a:latin typeface="Arial" charset="0"/>
            </a:endParaRPr>
          </a:p>
          <a:p>
            <a:pPr indent="450850" algn="just" eaLnBrk="0" hangingPunct="0">
              <a:tabLst>
                <a:tab pos="539750" algn="l"/>
              </a:tabLst>
            </a:pPr>
            <a:r>
              <a:rPr lang="ru-RU" sz="2400" dirty="0">
                <a:latin typeface="Arial" charset="0"/>
                <a:cs typeface="Times New Roman" pitchFamily="18" charset="0"/>
              </a:rPr>
              <a:t>1. На каждом этапе формируется законченный набор проектной документации (критерий полноты и согласованности). На заключительном этапе разрабатывается пользовательская документация, охватывающая все виды </a:t>
            </a:r>
            <a:r>
              <a:rPr lang="ru-RU" sz="2400" dirty="0" smtClean="0">
                <a:latin typeface="Arial" charset="0"/>
                <a:cs typeface="Times New Roman" pitchFamily="18" charset="0"/>
              </a:rPr>
              <a:t>обеспечения: </a:t>
            </a:r>
            <a:r>
              <a:rPr lang="ru-RU" sz="2400" dirty="0">
                <a:latin typeface="Arial" charset="0"/>
                <a:cs typeface="Times New Roman" pitchFamily="18" charset="0"/>
              </a:rPr>
              <a:t>организационное, методическое, информационное, программное, аппаратное.</a:t>
            </a:r>
            <a:endParaRPr lang="ru-RU" sz="2400" dirty="0">
              <a:latin typeface="Arial" charset="0"/>
            </a:endParaRPr>
          </a:p>
          <a:p>
            <a:pPr indent="450850" algn="just" eaLnBrk="0" hangingPunct="0">
              <a:tabLst>
                <a:tab pos="539750" algn="l"/>
              </a:tabLst>
            </a:pPr>
            <a:r>
              <a:rPr lang="ru-RU" sz="2400" dirty="0">
                <a:latin typeface="Arial" charset="0"/>
                <a:cs typeface="Times New Roman" pitchFamily="18" charset="0"/>
              </a:rPr>
              <a:t>2. Выполняемые в логичной последовательности этапы работ позволяют планировать сроки завершения и соответствующие затраты.</a:t>
            </a:r>
            <a:endParaRPr lang="ru-RU" sz="2400" dirty="0">
              <a:latin typeface="Arial" charset="0"/>
            </a:endParaRPr>
          </a:p>
          <a:p>
            <a:pPr indent="450850" algn="just" eaLnBrk="0" hangingPunct="0">
              <a:tabLst>
                <a:tab pos="539750" algn="l"/>
              </a:tabLst>
            </a:pPr>
            <a:r>
              <a:rPr lang="ru-RU" sz="2400" dirty="0">
                <a:latin typeface="Arial" charset="0"/>
                <a:cs typeface="Times New Roman" pitchFamily="18" charset="0"/>
              </a:rPr>
              <a:t>Каскадный подход хорошо зарекомендовал себя при построении информационных систем, для которых в самом начале разработки можно достаточно полно и точно сформулировать все требования. Например, сложные расчетные системы, системы реального времени.</a:t>
            </a:r>
            <a:endParaRPr lang="ru-RU" sz="2400" dirty="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ChangeArrowheads="1"/>
          </p:cNvSpPr>
          <p:nvPr/>
        </p:nvSpPr>
        <p:spPr bwMode="auto">
          <a:xfrm>
            <a:off x="323528" y="476672"/>
            <a:ext cx="8643938" cy="6001643"/>
          </a:xfrm>
          <a:prstGeom prst="rect">
            <a:avLst/>
          </a:prstGeom>
          <a:noFill/>
          <a:ln w="9525">
            <a:noFill/>
            <a:miter lim="800000"/>
            <a:headEnd/>
            <a:tailEnd/>
          </a:ln>
          <a:effectLst/>
        </p:spPr>
        <p:txBody>
          <a:bodyPr anchor="ctr">
            <a:spAutoFit/>
          </a:bodyPr>
          <a:lstStyle/>
          <a:p>
            <a:pPr indent="450850" algn="just" eaLnBrk="0" hangingPunct="0">
              <a:tabLst>
                <a:tab pos="539750" algn="l"/>
              </a:tabLst>
            </a:pPr>
            <a:r>
              <a:rPr lang="ru-RU" sz="2400" b="1" i="1" dirty="0">
                <a:latin typeface="Arial" charset="0"/>
                <a:cs typeface="Times New Roman" pitchFamily="18" charset="0"/>
              </a:rPr>
              <a:t>Недостатки каскадной модели</a:t>
            </a:r>
            <a:r>
              <a:rPr lang="ru-RU" sz="2400" dirty="0" smtClean="0">
                <a:latin typeface="Arial" charset="0"/>
                <a:cs typeface="Times New Roman" pitchFamily="18" charset="0"/>
              </a:rPr>
              <a:t>:</a:t>
            </a:r>
          </a:p>
          <a:p>
            <a:pPr indent="450850" algn="just" eaLnBrk="0" hangingPunct="0">
              <a:tabLst>
                <a:tab pos="539750" algn="l"/>
              </a:tabLst>
            </a:pPr>
            <a:endParaRPr lang="ru-RU" sz="2400" dirty="0">
              <a:latin typeface="Arial" charset="0"/>
              <a:cs typeface="Times New Roman" pitchFamily="18" charset="0"/>
            </a:endParaRPr>
          </a:p>
          <a:p>
            <a:pPr indent="450850" algn="just">
              <a:tabLst>
                <a:tab pos="539750" algn="l"/>
              </a:tabLst>
            </a:pPr>
            <a:r>
              <a:rPr lang="ru-RU" sz="2400" dirty="0">
                <a:latin typeface="Arial" charset="0"/>
              </a:rPr>
              <a:t>1. Существенная задержка получения результатов;</a:t>
            </a:r>
          </a:p>
          <a:p>
            <a:pPr indent="450850" algn="just">
              <a:tabLst>
                <a:tab pos="539750" algn="l"/>
              </a:tabLst>
            </a:pPr>
            <a:r>
              <a:rPr lang="ru-RU" sz="2400" dirty="0">
                <a:latin typeface="Arial" charset="0"/>
              </a:rPr>
              <a:t>2. Ошибки, недоработки на любом из этапов выясняются на последующих этапах, что приводит к возврату на предыдущие стадии;</a:t>
            </a:r>
          </a:p>
          <a:p>
            <a:pPr indent="450850" algn="just">
              <a:tabLst>
                <a:tab pos="539750" algn="l"/>
              </a:tabLst>
            </a:pPr>
            <a:r>
              <a:rPr lang="ru-RU" sz="2400" dirty="0">
                <a:latin typeface="Arial" charset="0"/>
              </a:rPr>
              <a:t>3. Сложность распараллеливания работ по проекту;</a:t>
            </a:r>
          </a:p>
          <a:p>
            <a:pPr indent="450850" algn="just">
              <a:tabLst>
                <a:tab pos="539750" algn="l"/>
              </a:tabLst>
            </a:pPr>
            <a:r>
              <a:rPr lang="ru-RU" sz="2400" dirty="0">
                <a:latin typeface="Arial" charset="0"/>
              </a:rPr>
              <a:t>4. Информационная перенасыщенность этапов;</a:t>
            </a:r>
          </a:p>
          <a:p>
            <a:pPr indent="450850" algn="just">
              <a:tabLst>
                <a:tab pos="539750" algn="l"/>
              </a:tabLst>
            </a:pPr>
            <a:r>
              <a:rPr lang="ru-RU" sz="2400" dirty="0">
                <a:latin typeface="Arial" charset="0"/>
              </a:rPr>
              <a:t>5. Сложность управления проектом;</a:t>
            </a:r>
          </a:p>
          <a:p>
            <a:pPr indent="450850" algn="just">
              <a:tabLst>
                <a:tab pos="539750" algn="l"/>
              </a:tabLst>
            </a:pPr>
            <a:r>
              <a:rPr lang="ru-RU" sz="2400" dirty="0">
                <a:latin typeface="Arial" charset="0"/>
              </a:rPr>
              <a:t>6. Высокий уровень риска, ненадежность инвестиций.</a:t>
            </a:r>
          </a:p>
          <a:p>
            <a:pPr indent="450850" algn="just">
              <a:tabLst>
                <a:tab pos="539750" algn="l"/>
              </a:tabLst>
            </a:pPr>
            <a:r>
              <a:rPr lang="ru-RU" sz="2400" dirty="0">
                <a:latin typeface="Arial" charset="0"/>
              </a:rPr>
              <a:t>И еще один скрытый, на первый взгляд, недостаток модели связан с конфликтом (не всегда явным) в коллективе разработчиков. Конфликт обусловлен возвратом части проекта на предыдущую стадию и поиском причин и виновных. И, как следствие, несовместимость дисциплины и творчества в коллективе.</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4" name="Rectangle 44"/>
          <p:cNvSpPr>
            <a:spLocks noChangeArrowheads="1"/>
          </p:cNvSpPr>
          <p:nvPr/>
        </p:nvSpPr>
        <p:spPr bwMode="auto">
          <a:xfrm>
            <a:off x="642938" y="1156948"/>
            <a:ext cx="7858125" cy="4524315"/>
          </a:xfrm>
          <a:prstGeom prst="rect">
            <a:avLst/>
          </a:prstGeom>
          <a:noFill/>
          <a:ln w="9525">
            <a:noFill/>
            <a:miter lim="800000"/>
            <a:headEnd/>
            <a:tailEnd/>
          </a:ln>
          <a:effectLst/>
        </p:spPr>
        <p:txBody>
          <a:bodyPr wrap="square" anchor="ctr">
            <a:spAutoFit/>
          </a:bodyPr>
          <a:lstStyle/>
          <a:p>
            <a:pPr indent="457200" algn="just" eaLnBrk="0" hangingPunct="0">
              <a:tabLst>
                <a:tab pos="588963" algn="l"/>
              </a:tabLst>
            </a:pPr>
            <a:r>
              <a:rPr lang="ru-RU" sz="2400" dirty="0">
                <a:latin typeface="Arial" charset="0"/>
                <a:cs typeface="Times New Roman" pitchFamily="18" charset="0"/>
              </a:rPr>
              <a:t>В соответствии со стандартом ГОСТ Р ИСО/МЭК 12207-99 все процессы </a:t>
            </a:r>
            <a:r>
              <a:rPr lang="ru-RU" sz="2400" dirty="0" smtClean="0">
                <a:latin typeface="Arial" charset="0"/>
                <a:cs typeface="Times New Roman" pitchFamily="18" charset="0"/>
              </a:rPr>
              <a:t>жизненного цикла программного обеспечения </a:t>
            </a:r>
            <a:r>
              <a:rPr lang="ru-RU" sz="2400" dirty="0">
                <a:latin typeface="Arial" charset="0"/>
                <a:cs typeface="Times New Roman" pitchFamily="18" charset="0"/>
              </a:rPr>
              <a:t>разделены на три группы:</a:t>
            </a:r>
            <a:endParaRPr lang="ru-RU" sz="2400" dirty="0">
              <a:latin typeface="Arial" charset="0"/>
            </a:endParaRPr>
          </a:p>
          <a:p>
            <a:pPr indent="457200" algn="just" eaLnBrk="0" hangingPunct="0">
              <a:buFontTx/>
              <a:buChar char="•"/>
              <a:tabLst>
                <a:tab pos="588963" algn="l"/>
              </a:tabLst>
            </a:pPr>
            <a:r>
              <a:rPr lang="ru-RU" sz="2400" dirty="0">
                <a:latin typeface="Arial" charset="0"/>
                <a:cs typeface="Times New Roman" pitchFamily="18" charset="0"/>
              </a:rPr>
              <a:t> пять основных процессов (приобретение, поставка, разработка, эксплуатация, сопровождение);</a:t>
            </a:r>
            <a:endParaRPr lang="ru-RU" sz="2400" dirty="0">
              <a:latin typeface="Arial" charset="0"/>
            </a:endParaRPr>
          </a:p>
          <a:p>
            <a:pPr indent="457200" algn="just" eaLnBrk="0" hangingPunct="0">
              <a:buFontTx/>
              <a:buChar char="•"/>
              <a:tabLst>
                <a:tab pos="588963" algn="l"/>
              </a:tabLst>
            </a:pPr>
            <a:r>
              <a:rPr lang="ru-RU" sz="2400" dirty="0">
                <a:latin typeface="Arial" charset="0"/>
                <a:cs typeface="Times New Roman" pitchFamily="18" charset="0"/>
              </a:rPr>
              <a:t> восемь вспомогательных процессов (документирование, управление конфигурацией, обеспечение качества, верификация, аттестация, совместная оценка, аудит, разрешение проблем);</a:t>
            </a:r>
            <a:endParaRPr lang="ru-RU" sz="2400" dirty="0">
              <a:latin typeface="Arial" charset="0"/>
            </a:endParaRPr>
          </a:p>
          <a:p>
            <a:pPr indent="457200" algn="just" eaLnBrk="0" hangingPunct="0">
              <a:buFontTx/>
              <a:buChar char="•"/>
              <a:tabLst>
                <a:tab pos="588963" algn="l"/>
              </a:tabLst>
            </a:pPr>
            <a:r>
              <a:rPr lang="ru-RU" sz="2400" dirty="0">
                <a:latin typeface="Arial" charset="0"/>
                <a:cs typeface="Times New Roman" pitchFamily="18" charset="0"/>
              </a:rPr>
              <a:t> четыре организационных процесса (управление, инфраструктура, усовершенствование, обучение).</a:t>
            </a:r>
            <a:endParaRPr lang="ru-RU" sz="2400" dirty="0">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3" name="Picture 1" descr="1-1"/>
          <p:cNvPicPr>
            <a:picLocks noChangeAspect="1" noChangeArrowheads="1"/>
          </p:cNvPicPr>
          <p:nvPr/>
        </p:nvPicPr>
        <p:blipFill>
          <a:blip r:embed="rId2" cstate="print"/>
          <a:srcRect/>
          <a:stretch>
            <a:fillRect/>
          </a:stretch>
        </p:blipFill>
        <p:spPr bwMode="auto">
          <a:xfrm>
            <a:off x="827088" y="333375"/>
            <a:ext cx="7345362" cy="6165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Прямоугольник 2"/>
          <p:cNvSpPr>
            <a:spLocks noChangeArrowheads="1"/>
          </p:cNvSpPr>
          <p:nvPr/>
        </p:nvSpPr>
        <p:spPr bwMode="auto">
          <a:xfrm>
            <a:off x="642938" y="1571625"/>
            <a:ext cx="7358062" cy="708025"/>
          </a:xfrm>
          <a:prstGeom prst="rect">
            <a:avLst/>
          </a:prstGeom>
          <a:noFill/>
          <a:ln w="9525">
            <a:noFill/>
            <a:miter lim="800000"/>
            <a:headEnd/>
            <a:tailEnd/>
          </a:ln>
        </p:spPr>
        <p:txBody>
          <a:bodyPr>
            <a:spAutoFit/>
          </a:bodyPr>
          <a:lstStyle/>
          <a:p>
            <a:r>
              <a:rPr lang="ru-RU" sz="2000" b="1">
                <a:latin typeface="Arial" charset="0"/>
              </a:rPr>
              <a:t>Процесс приобретения </a:t>
            </a:r>
            <a:r>
              <a:rPr lang="ru-RU" sz="2000">
                <a:latin typeface="Arial" charset="0"/>
              </a:rPr>
              <a:t>(acquisition </a:t>
            </a:r>
            <a:r>
              <a:rPr lang="en-US" sz="2000">
                <a:latin typeface="Arial" charset="0"/>
              </a:rPr>
              <a:t>process</a:t>
            </a:r>
            <a:r>
              <a:rPr lang="ru-RU" sz="2000">
                <a:latin typeface="Arial" charset="0"/>
              </a:rPr>
              <a:t>). Он состоит из действий и задач заказчика, приобретающего ПО.</a:t>
            </a:r>
          </a:p>
        </p:txBody>
      </p:sp>
      <p:sp>
        <p:nvSpPr>
          <p:cNvPr id="21508" name="Прямоугольник 3"/>
          <p:cNvSpPr>
            <a:spLocks noChangeArrowheads="1"/>
          </p:cNvSpPr>
          <p:nvPr/>
        </p:nvSpPr>
        <p:spPr bwMode="auto">
          <a:xfrm>
            <a:off x="571500" y="2428875"/>
            <a:ext cx="8072438" cy="1016000"/>
          </a:xfrm>
          <a:prstGeom prst="rect">
            <a:avLst/>
          </a:prstGeom>
          <a:noFill/>
          <a:ln w="9525">
            <a:noFill/>
            <a:miter lim="800000"/>
            <a:headEnd/>
            <a:tailEnd/>
          </a:ln>
        </p:spPr>
        <p:txBody>
          <a:bodyPr>
            <a:spAutoFit/>
          </a:bodyPr>
          <a:lstStyle/>
          <a:p>
            <a:r>
              <a:rPr lang="ru-RU" sz="2000" b="1">
                <a:latin typeface="Arial" charset="0"/>
              </a:rPr>
              <a:t>Процесс поставки </a:t>
            </a:r>
            <a:r>
              <a:rPr lang="ru-RU" sz="2000">
                <a:latin typeface="Arial" charset="0"/>
              </a:rPr>
              <a:t>(supply </a:t>
            </a:r>
            <a:r>
              <a:rPr lang="en-US" sz="2000">
                <a:latin typeface="Arial" charset="0"/>
              </a:rPr>
              <a:t>process</a:t>
            </a:r>
            <a:r>
              <a:rPr lang="ru-RU" sz="2000">
                <a:latin typeface="Arial" charset="0"/>
              </a:rPr>
              <a:t>). Он охватывает действия и задачи, выполняемые поставщиком, который снабжает заказчика программным продуктом или услугой. </a:t>
            </a:r>
          </a:p>
        </p:txBody>
      </p:sp>
      <p:sp>
        <p:nvSpPr>
          <p:cNvPr id="21509" name="Rectangle 1"/>
          <p:cNvSpPr>
            <a:spLocks noChangeArrowheads="1"/>
          </p:cNvSpPr>
          <p:nvPr/>
        </p:nvSpPr>
        <p:spPr bwMode="auto">
          <a:xfrm>
            <a:off x="500063" y="3571875"/>
            <a:ext cx="8072437" cy="2862263"/>
          </a:xfrm>
          <a:prstGeom prst="rect">
            <a:avLst/>
          </a:prstGeom>
          <a:noFill/>
          <a:ln w="9525">
            <a:noFill/>
            <a:miter lim="800000"/>
            <a:headEnd/>
            <a:tailEnd/>
          </a:ln>
        </p:spPr>
        <p:txBody>
          <a:bodyPr anchor="ctr">
            <a:spAutoFit/>
          </a:bodyPr>
          <a:lstStyle/>
          <a:p>
            <a:pPr indent="457200" algn="just" eaLnBrk="0" hangingPunct="0"/>
            <a:r>
              <a:rPr lang="ru-RU" sz="2000" b="1">
                <a:latin typeface="Arial" charset="0"/>
                <a:cs typeface="Times New Roman" pitchFamily="18" charset="0"/>
              </a:rPr>
              <a:t>Процесс разработки</a:t>
            </a:r>
            <a:r>
              <a:rPr lang="ru-RU" sz="2000">
                <a:latin typeface="Arial" charset="0"/>
                <a:cs typeface="Times New Roman" pitchFamily="18" charset="0"/>
              </a:rPr>
              <a:t> (</a:t>
            </a:r>
            <a:r>
              <a:rPr lang="en-US" sz="2000">
                <a:latin typeface="Arial" charset="0"/>
                <a:cs typeface="Times New Roman" pitchFamily="18" charset="0"/>
              </a:rPr>
              <a:t>development process</a:t>
            </a:r>
            <a:r>
              <a:rPr lang="ru-RU" sz="2000">
                <a:latin typeface="Arial" charset="0"/>
                <a:cs typeface="Times New Roman" pitchFamily="18" charset="0"/>
              </a:rPr>
              <a:t>). Он предусматривает действия и задачи, выполняемые разработчиком и охватывает работы по созданию ПО и его компонентов в соответствии с заданными требованиями, включая оформление проектной и эксплуатационной документации, подготовку материалов, необходимых для проверки работоспособности и соответствующего качества программных продуктов, материалов, необходимых для организации обучения персонала, и т.д.</a:t>
            </a:r>
            <a:endParaRPr lang="ru-RU" sz="2000">
              <a:latin typeface="Arial" charset="0"/>
            </a:endParaRPr>
          </a:p>
        </p:txBody>
      </p:sp>
      <p:sp>
        <p:nvSpPr>
          <p:cNvPr id="7" name="Прямоугольник 6"/>
          <p:cNvSpPr/>
          <p:nvPr/>
        </p:nvSpPr>
        <p:spPr>
          <a:xfrm>
            <a:off x="1357313" y="785813"/>
            <a:ext cx="5214937" cy="571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2400" b="1" i="1" dirty="0">
                <a:solidFill>
                  <a:schemeClr val="tx1"/>
                </a:solidFill>
              </a:rPr>
              <a:t>Основные процессы</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Прямоугольник 2"/>
          <p:cNvSpPr>
            <a:spLocks noChangeArrowheads="1"/>
          </p:cNvSpPr>
          <p:nvPr/>
        </p:nvSpPr>
        <p:spPr bwMode="auto">
          <a:xfrm>
            <a:off x="642938" y="785813"/>
            <a:ext cx="7572375" cy="1463675"/>
          </a:xfrm>
          <a:prstGeom prst="rect">
            <a:avLst/>
          </a:prstGeom>
          <a:noFill/>
          <a:ln w="9525">
            <a:noFill/>
            <a:miter lim="800000"/>
            <a:headEnd/>
            <a:tailEnd/>
          </a:ln>
        </p:spPr>
        <p:txBody>
          <a:bodyPr>
            <a:spAutoFit/>
          </a:bodyPr>
          <a:lstStyle/>
          <a:p>
            <a:pPr algn="just">
              <a:lnSpc>
                <a:spcPct val="150000"/>
              </a:lnSpc>
            </a:pPr>
            <a:r>
              <a:rPr lang="ru-RU" sz="2000" b="1" dirty="0">
                <a:latin typeface="Arial" charset="0"/>
              </a:rPr>
              <a:t>Процесс эксплуатации</a:t>
            </a:r>
            <a:r>
              <a:rPr lang="ru-RU" sz="2000" dirty="0">
                <a:latin typeface="Arial" charset="0"/>
              </a:rPr>
              <a:t> (</a:t>
            </a:r>
            <a:r>
              <a:rPr lang="en-US" sz="2000" dirty="0">
                <a:latin typeface="Arial" charset="0"/>
              </a:rPr>
              <a:t>operation process</a:t>
            </a:r>
            <a:r>
              <a:rPr lang="ru-RU" sz="2000" dirty="0">
                <a:latin typeface="Arial" charset="0"/>
              </a:rPr>
              <a:t>). Он охватывает действия и задачи оператора – организации, эксплуатирующей систему. </a:t>
            </a:r>
          </a:p>
        </p:txBody>
      </p:sp>
      <p:sp>
        <p:nvSpPr>
          <p:cNvPr id="22532" name="Прямоугольник 3"/>
          <p:cNvSpPr>
            <a:spLocks noChangeArrowheads="1"/>
          </p:cNvSpPr>
          <p:nvPr/>
        </p:nvSpPr>
        <p:spPr bwMode="auto">
          <a:xfrm>
            <a:off x="755650" y="2565400"/>
            <a:ext cx="7715250" cy="3292475"/>
          </a:xfrm>
          <a:prstGeom prst="rect">
            <a:avLst/>
          </a:prstGeom>
          <a:noFill/>
          <a:ln w="9525">
            <a:noFill/>
            <a:miter lim="800000"/>
            <a:headEnd/>
            <a:tailEnd/>
          </a:ln>
        </p:spPr>
        <p:txBody>
          <a:bodyPr>
            <a:spAutoFit/>
          </a:bodyPr>
          <a:lstStyle/>
          <a:p>
            <a:pPr algn="just">
              <a:lnSpc>
                <a:spcPct val="150000"/>
              </a:lnSpc>
            </a:pPr>
            <a:r>
              <a:rPr lang="ru-RU" sz="2000" b="1" dirty="0">
                <a:latin typeface="Arial" charset="0"/>
              </a:rPr>
              <a:t>Процесс сопровождения </a:t>
            </a:r>
            <a:r>
              <a:rPr lang="ru-RU" sz="2000" dirty="0">
                <a:latin typeface="Arial" charset="0"/>
              </a:rPr>
              <a:t>(</a:t>
            </a:r>
            <a:r>
              <a:rPr lang="ru-RU" sz="2000" dirty="0" err="1">
                <a:latin typeface="Arial" charset="0"/>
              </a:rPr>
              <a:t>maintenance</a:t>
            </a:r>
            <a:r>
              <a:rPr lang="ru-RU" sz="2000" dirty="0">
                <a:latin typeface="Arial" charset="0"/>
              </a:rPr>
              <a:t> </a:t>
            </a:r>
            <a:r>
              <a:rPr lang="en-US" sz="2000" dirty="0">
                <a:latin typeface="Arial" charset="0"/>
              </a:rPr>
              <a:t>process</a:t>
            </a:r>
            <a:r>
              <a:rPr lang="ru-RU" sz="2000" dirty="0">
                <a:latin typeface="Arial" charset="0"/>
              </a:rPr>
              <a:t>). Он предусматривает действия и задачи, выполняемые сопровождающей организацией (службой сопровождения). Данный процесс активизируется при изменениях (модификациях) программного продукта и соответствующей документации, вызванных возникшими проблемами или потребностями в модернизации либо адаптации ПО.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1"/>
          <p:cNvSpPr>
            <a:spLocks noChangeArrowheads="1"/>
          </p:cNvSpPr>
          <p:nvPr/>
        </p:nvSpPr>
        <p:spPr bwMode="auto">
          <a:xfrm>
            <a:off x="285750" y="1143000"/>
            <a:ext cx="8501063" cy="5262563"/>
          </a:xfrm>
          <a:prstGeom prst="rect">
            <a:avLst/>
          </a:prstGeom>
          <a:noFill/>
          <a:ln w="9525">
            <a:noFill/>
            <a:miter lim="800000"/>
            <a:headEnd/>
            <a:tailEnd/>
          </a:ln>
        </p:spPr>
        <p:txBody>
          <a:bodyPr anchor="ctr">
            <a:spAutoFit/>
          </a:bodyPr>
          <a:lstStyle/>
          <a:p>
            <a:pPr indent="450850" algn="just" eaLnBrk="0" hangingPunct="0"/>
            <a:r>
              <a:rPr lang="ru-RU" sz="2400" b="1" i="1">
                <a:latin typeface="Arial" charset="0"/>
                <a:cs typeface="Times New Roman" pitchFamily="18" charset="0"/>
              </a:rPr>
              <a:t>Модернизация ИС </a:t>
            </a:r>
            <a:r>
              <a:rPr lang="ru-RU" sz="2400">
                <a:latin typeface="Arial" charset="0"/>
                <a:cs typeface="Times New Roman" pitchFamily="18" charset="0"/>
              </a:rPr>
              <a:t>– это процесс замены отдельных компонент системы, ее проводят в связи с изменениями предметной области, для повышения качества и надежности ИС, для совместимости с другими ИС. </a:t>
            </a:r>
            <a:endParaRPr lang="ru-RU" sz="2400">
              <a:latin typeface="Arial" charset="0"/>
            </a:endParaRPr>
          </a:p>
          <a:p>
            <a:pPr indent="450850" algn="just" eaLnBrk="0" hangingPunct="0"/>
            <a:r>
              <a:rPr lang="ru-RU" sz="2400" b="1" i="1">
                <a:latin typeface="Arial" charset="0"/>
                <a:cs typeface="Times New Roman" pitchFamily="18" charset="0"/>
              </a:rPr>
              <a:t>Сопровождение</a:t>
            </a:r>
            <a:r>
              <a:rPr lang="ru-RU" sz="2400" i="1">
                <a:latin typeface="Arial" charset="0"/>
                <a:cs typeface="Times New Roman" pitchFamily="18" charset="0"/>
              </a:rPr>
              <a:t> – </a:t>
            </a:r>
            <a:r>
              <a:rPr lang="ru-RU" sz="2400">
                <a:latin typeface="Arial" charset="0"/>
                <a:cs typeface="Times New Roman" pitchFamily="18" charset="0"/>
              </a:rPr>
              <a:t>это поддержание системы в работоспособном состоянии в период эксплуатации. </a:t>
            </a:r>
            <a:endParaRPr lang="ru-RU" sz="2400">
              <a:latin typeface="Arial" charset="0"/>
            </a:endParaRPr>
          </a:p>
          <a:p>
            <a:pPr indent="450850" algn="just" eaLnBrk="0" hangingPunct="0"/>
            <a:r>
              <a:rPr lang="ru-RU" sz="2400" b="1" i="1">
                <a:latin typeface="Arial" charset="0"/>
                <a:cs typeface="Times New Roman" pitchFamily="18" charset="0"/>
              </a:rPr>
              <a:t>Управление проектом</a:t>
            </a:r>
            <a:r>
              <a:rPr lang="ru-RU" sz="2400" i="1">
                <a:latin typeface="Arial" charset="0"/>
                <a:cs typeface="Times New Roman" pitchFamily="18" charset="0"/>
              </a:rPr>
              <a:t> </a:t>
            </a:r>
            <a:r>
              <a:rPr lang="ru-RU" sz="2400">
                <a:latin typeface="Arial" charset="0"/>
                <a:cs typeface="Times New Roman" pitchFamily="18" charset="0"/>
              </a:rPr>
              <a:t>относится к организационным процессам ЖЦ и связано с планированием работ, созданием коллектива разработчиков, контролем за сроками и качеством работ. </a:t>
            </a:r>
            <a:endParaRPr lang="ru-RU" sz="2400">
              <a:latin typeface="Arial" charset="0"/>
            </a:endParaRPr>
          </a:p>
          <a:p>
            <a:pPr indent="450850" algn="just" eaLnBrk="0" hangingPunct="0"/>
            <a:r>
              <a:rPr lang="ru-RU" sz="2400" b="1" i="1">
                <a:latin typeface="Arial" charset="0"/>
                <a:cs typeface="Times New Roman" pitchFamily="18" charset="0"/>
              </a:rPr>
              <a:t>Верификация</a:t>
            </a:r>
            <a:r>
              <a:rPr lang="ru-RU" sz="2400" i="1">
                <a:latin typeface="Arial" charset="0"/>
                <a:cs typeface="Times New Roman" pitchFamily="18" charset="0"/>
              </a:rPr>
              <a:t> – </a:t>
            </a:r>
            <a:r>
              <a:rPr lang="ru-RU" sz="2400">
                <a:latin typeface="Arial" charset="0"/>
                <a:cs typeface="Times New Roman" pitchFamily="18" charset="0"/>
              </a:rPr>
              <a:t>это вспомогательный процесс, который состоит в определении того, отвечает ли промежуточный проект требованиям соответствующего этапа. </a:t>
            </a:r>
            <a:endParaRPr lang="ru-RU" sz="240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1"/>
          <p:cNvSpPr>
            <a:spLocks noChangeArrowheads="1"/>
          </p:cNvSpPr>
          <p:nvPr/>
        </p:nvSpPr>
        <p:spPr bwMode="auto">
          <a:xfrm>
            <a:off x="428625" y="857250"/>
            <a:ext cx="8143875" cy="4154488"/>
          </a:xfrm>
          <a:prstGeom prst="rect">
            <a:avLst/>
          </a:prstGeom>
          <a:noFill/>
          <a:ln w="9525">
            <a:noFill/>
            <a:miter lim="800000"/>
            <a:headEnd/>
            <a:tailEnd/>
          </a:ln>
        </p:spPr>
        <p:txBody>
          <a:bodyPr anchor="ctr">
            <a:spAutoFit/>
          </a:bodyPr>
          <a:lstStyle/>
          <a:p>
            <a:pPr indent="450850" algn="just" eaLnBrk="0" hangingPunct="0"/>
            <a:r>
              <a:rPr lang="ru-RU" sz="2400">
                <a:latin typeface="Arial" charset="0"/>
                <a:cs typeface="Times New Roman" pitchFamily="18" charset="0"/>
              </a:rPr>
              <a:t>Стандарт ISO/IEC 12207 не предлагает конкретной модели жизненного цикла и методов разработки, его рекомендации являются общими для любых моделей жизненного цикла. </a:t>
            </a:r>
          </a:p>
          <a:p>
            <a:pPr indent="450850" algn="just" eaLnBrk="0" hangingPunct="0"/>
            <a:r>
              <a:rPr lang="ru-RU" sz="2400">
                <a:latin typeface="Arial" charset="0"/>
                <a:cs typeface="Times New Roman" pitchFamily="18" charset="0"/>
              </a:rPr>
              <a:t>Под </a:t>
            </a:r>
            <a:r>
              <a:rPr lang="ru-RU" sz="2400" b="1" i="1">
                <a:latin typeface="Arial" charset="0"/>
                <a:cs typeface="Times New Roman" pitchFamily="18" charset="0"/>
              </a:rPr>
              <a:t>моделью ЖЦ</a:t>
            </a:r>
            <a:r>
              <a:rPr lang="ru-RU" sz="2400">
                <a:latin typeface="Arial" charset="0"/>
                <a:cs typeface="Times New Roman" pitchFamily="18" charset="0"/>
              </a:rPr>
              <a:t> обычно понимается структура, определяющая последовательность выполнения и взаимосвязи процессов, действий и задач на протяжении жизненного цикла. </a:t>
            </a:r>
          </a:p>
          <a:p>
            <a:pPr indent="450850" algn="just" eaLnBrk="0" hangingPunct="0"/>
            <a:r>
              <a:rPr lang="ru-RU" sz="2400">
                <a:latin typeface="Arial" charset="0"/>
                <a:cs typeface="Times New Roman" pitchFamily="18" charset="0"/>
              </a:rPr>
              <a:t>Из существующих в настоящее время моделей наиболее распространены две: </a:t>
            </a:r>
            <a:r>
              <a:rPr lang="ru-RU" sz="2400" b="1" i="1">
                <a:latin typeface="Arial" charset="0"/>
                <a:cs typeface="Times New Roman" pitchFamily="18" charset="0"/>
              </a:rPr>
              <a:t>каскадная</a:t>
            </a:r>
            <a:r>
              <a:rPr lang="ru-RU" sz="2400">
                <a:latin typeface="Arial" charset="0"/>
                <a:cs typeface="Times New Roman" pitchFamily="18" charset="0"/>
              </a:rPr>
              <a:t> и </a:t>
            </a:r>
            <a:r>
              <a:rPr lang="ru-RU" sz="2400" b="1" i="1">
                <a:latin typeface="Arial" charset="0"/>
                <a:cs typeface="Times New Roman" pitchFamily="18" charset="0"/>
              </a:rPr>
              <a:t>спиральная</a:t>
            </a:r>
            <a:r>
              <a:rPr lang="ru-RU" sz="2400">
                <a:latin typeface="Arial" charset="0"/>
                <a:cs typeface="Times New Roman" pitchFamily="18" charset="0"/>
              </a:rPr>
              <a:t>. </a:t>
            </a:r>
            <a:endParaRPr lang="ru-RU" sz="2400">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1"/>
          <p:cNvSpPr>
            <a:spLocks noChangeArrowheads="1"/>
          </p:cNvSpPr>
          <p:nvPr/>
        </p:nvSpPr>
        <p:spPr bwMode="auto">
          <a:xfrm>
            <a:off x="1000125" y="857250"/>
            <a:ext cx="7358063" cy="3416300"/>
          </a:xfrm>
          <a:prstGeom prst="rect">
            <a:avLst/>
          </a:prstGeom>
          <a:noFill/>
          <a:ln w="9525">
            <a:noFill/>
            <a:miter lim="800000"/>
            <a:headEnd/>
            <a:tailEnd/>
          </a:ln>
        </p:spPr>
        <p:txBody>
          <a:bodyPr anchor="ctr">
            <a:spAutoFit/>
          </a:bodyPr>
          <a:lstStyle/>
          <a:p>
            <a:pPr indent="457200" algn="just" eaLnBrk="0" hangingPunct="0"/>
            <a:r>
              <a:rPr lang="ru-RU" sz="2400" dirty="0">
                <a:latin typeface="Arial" charset="0"/>
                <a:cs typeface="Times New Roman" pitchFamily="18" charset="0"/>
              </a:rPr>
              <a:t>Крайним случаем модели ЖЦ можно считать так называемую модель «черного ящика» (</a:t>
            </a:r>
            <a:r>
              <a:rPr lang="en-US" sz="2400" dirty="0">
                <a:latin typeface="Arial" charset="0"/>
                <a:cs typeface="Times New Roman" pitchFamily="18" charset="0"/>
              </a:rPr>
              <a:t>black box</a:t>
            </a:r>
            <a:r>
              <a:rPr lang="ru-RU" sz="2400" dirty="0">
                <a:latin typeface="Arial" charset="0"/>
                <a:cs typeface="Times New Roman" pitchFamily="18" charset="0"/>
              </a:rPr>
              <a:t>), или  «</a:t>
            </a:r>
            <a:r>
              <a:rPr lang="en-US" sz="2400" dirty="0">
                <a:latin typeface="Arial" charset="0"/>
                <a:cs typeface="Times New Roman" pitchFamily="18" charset="0"/>
              </a:rPr>
              <a:t>code and fix</a:t>
            </a:r>
            <a:r>
              <a:rPr lang="ru-RU" sz="2400" dirty="0">
                <a:latin typeface="Arial" charset="0"/>
                <a:cs typeface="Times New Roman" pitchFamily="18" charset="0"/>
              </a:rPr>
              <a:t>» (кодирование и исправление), что фактически означает отсутствие какой-либо модели.</a:t>
            </a:r>
            <a:r>
              <a:rPr lang="ru-RU" sz="2400" b="1" dirty="0">
                <a:latin typeface="Arial" charset="0"/>
                <a:cs typeface="Times New Roman" pitchFamily="18" charset="0"/>
              </a:rPr>
              <a:t> </a:t>
            </a:r>
            <a:r>
              <a:rPr lang="ru-RU" sz="2400" dirty="0">
                <a:latin typeface="Arial" charset="0"/>
                <a:cs typeface="Times New Roman" pitchFamily="18" charset="0"/>
              </a:rPr>
              <a:t>В этом случае выделить какие-либо рациональные стадии в процессе разработки ПО не представляется возможным, поскольку отсутствует планирование и </a:t>
            </a:r>
            <a:r>
              <a:rPr lang="ru-RU" sz="2400" dirty="0" smtClean="0">
                <a:latin typeface="Arial" charset="0"/>
                <a:cs typeface="Times New Roman" pitchFamily="18" charset="0"/>
              </a:rPr>
              <a:t>организация </a:t>
            </a:r>
            <a:r>
              <a:rPr lang="ru-RU" sz="2400" dirty="0">
                <a:latin typeface="Arial" charset="0"/>
                <a:cs typeface="Times New Roman" pitchFamily="18" charset="0"/>
              </a:rPr>
              <a:t>работ.</a:t>
            </a:r>
            <a:endParaRPr lang="ru-RU" sz="2400" dirty="0">
              <a:latin typeface="Arial" charset="0"/>
            </a:endParaRPr>
          </a:p>
        </p:txBody>
      </p:sp>
      <p:pic>
        <p:nvPicPr>
          <p:cNvPr id="25604" name="Picture 2" descr="1-3"/>
          <p:cNvPicPr>
            <a:picLocks noChangeAspect="1" noChangeArrowheads="1"/>
          </p:cNvPicPr>
          <p:nvPr/>
        </p:nvPicPr>
        <p:blipFill>
          <a:blip r:embed="rId2" cstate="print"/>
          <a:srcRect/>
          <a:stretch>
            <a:fillRect/>
          </a:stretch>
        </p:blipFill>
        <p:spPr bwMode="auto">
          <a:xfrm>
            <a:off x="1071563" y="4286250"/>
            <a:ext cx="7286625"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Прямоугольник 2"/>
          <p:cNvSpPr>
            <a:spLocks noChangeArrowheads="1"/>
          </p:cNvSpPr>
          <p:nvPr/>
        </p:nvSpPr>
        <p:spPr bwMode="auto">
          <a:xfrm>
            <a:off x="857250" y="1166813"/>
            <a:ext cx="7143750" cy="4894262"/>
          </a:xfrm>
          <a:prstGeom prst="rect">
            <a:avLst/>
          </a:prstGeom>
          <a:noFill/>
          <a:ln w="9525">
            <a:noFill/>
            <a:miter lim="800000"/>
            <a:headEnd/>
            <a:tailEnd/>
          </a:ln>
        </p:spPr>
        <p:txBody>
          <a:bodyPr>
            <a:spAutoFit/>
          </a:bodyPr>
          <a:lstStyle/>
          <a:p>
            <a:pPr algn="just"/>
            <a:r>
              <a:rPr lang="ru-RU" sz="2400" dirty="0">
                <a:latin typeface="Arial" charset="0"/>
              </a:rPr>
              <a:t>Суть каскадного метода заключается в разбиении всей разработки на этапы, причем переход от предыдущего этапа к последующему осуществляется только после полного завершения работ предыдущего этапа. Соответственно на каждом этапе формируется законченный набор проектной документации, достаточной для того, чтобы разработка могла быть продолжена другой группой разработчиков. Другим положительным моментом каскадной модели является возможность планирования сроков завершения работ и затрат на их выполнение.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Соревнование">
  <a:themeElements>
    <a:clrScheme name="Соревнование 3">
      <a:dk1>
        <a:srgbClr val="2A5400"/>
      </a:dk1>
      <a:lt1>
        <a:srgbClr val="FFFFFF"/>
      </a:lt1>
      <a:dk2>
        <a:srgbClr val="4A9400"/>
      </a:dk2>
      <a:lt2>
        <a:srgbClr val="F3F2D9"/>
      </a:lt2>
      <a:accent1>
        <a:srgbClr val="99CC00"/>
      </a:accent1>
      <a:accent2>
        <a:srgbClr val="6B4A39"/>
      </a:accent2>
      <a:accent3>
        <a:srgbClr val="B1C8AA"/>
      </a:accent3>
      <a:accent4>
        <a:srgbClr val="DADADA"/>
      </a:accent4>
      <a:accent5>
        <a:srgbClr val="CAE2AA"/>
      </a:accent5>
      <a:accent6>
        <a:srgbClr val="604233"/>
      </a:accent6>
      <a:hlink>
        <a:srgbClr val="E2BC5E"/>
      </a:hlink>
      <a:folHlink>
        <a:srgbClr val="AB7F6B"/>
      </a:folHlink>
    </a:clrScheme>
    <a:fontScheme name="Соревнование">
      <a:majorFont>
        <a:latin typeface="Arial"/>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оревнование 1">
        <a:dk1>
          <a:srgbClr val="5C1F00"/>
        </a:dk1>
        <a:lt1>
          <a:srgbClr val="FFFFFF"/>
        </a:lt1>
        <a:dk2>
          <a:srgbClr val="990000"/>
        </a:dk2>
        <a:lt2>
          <a:srgbClr val="FFF9BB"/>
        </a:lt2>
        <a:accent1>
          <a:srgbClr val="FF3300"/>
        </a:accent1>
        <a:accent2>
          <a:srgbClr val="B86D52"/>
        </a:accent2>
        <a:accent3>
          <a:srgbClr val="CAAAAA"/>
        </a:accent3>
        <a:accent4>
          <a:srgbClr val="DADADA"/>
        </a:accent4>
        <a:accent5>
          <a:srgbClr val="FFADAA"/>
        </a:accent5>
        <a:accent6>
          <a:srgbClr val="A66249"/>
        </a:accent6>
        <a:hlink>
          <a:srgbClr val="FF9900"/>
        </a:hlink>
        <a:folHlink>
          <a:srgbClr val="FFCC66"/>
        </a:folHlink>
      </a:clrScheme>
      <a:clrMap bg1="dk2" tx1="lt1" bg2="dk1" tx2="lt2" accent1="accent1" accent2="accent2" accent3="accent3" accent4="accent4" accent5="accent5" accent6="accent6" hlink="hlink" folHlink="folHlink"/>
    </a:extraClrScheme>
    <a:extraClrScheme>
      <a:clrScheme name="Соревнование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Соревнование 3">
        <a:dk1>
          <a:srgbClr val="2A5400"/>
        </a:dk1>
        <a:lt1>
          <a:srgbClr val="FFFFFF"/>
        </a:lt1>
        <a:dk2>
          <a:srgbClr val="4A9400"/>
        </a:dk2>
        <a:lt2>
          <a:srgbClr val="F3F2D9"/>
        </a:lt2>
        <a:accent1>
          <a:srgbClr val="99CC00"/>
        </a:accent1>
        <a:accent2>
          <a:srgbClr val="6B4A39"/>
        </a:accent2>
        <a:accent3>
          <a:srgbClr val="B1C8AA"/>
        </a:accent3>
        <a:accent4>
          <a:srgbClr val="DADADA"/>
        </a:accent4>
        <a:accent5>
          <a:srgbClr val="CAE2AA"/>
        </a:accent5>
        <a:accent6>
          <a:srgbClr val="604233"/>
        </a:accent6>
        <a:hlink>
          <a:srgbClr val="E2BC5E"/>
        </a:hlink>
        <a:folHlink>
          <a:srgbClr val="AB7F6B"/>
        </a:folHlink>
      </a:clrScheme>
      <a:clrMap bg1="dk2" tx1="lt1" bg2="dk1" tx2="lt2" accent1="accent1" accent2="accent2" accent3="accent3" accent4="accent4" accent5="accent5" accent6="accent6" hlink="hlink" folHlink="folHlink"/>
    </a:extraClrScheme>
    <a:extraClrScheme>
      <a:clrScheme name="Соревнование 4">
        <a:dk1>
          <a:srgbClr val="005A58"/>
        </a:dk1>
        <a:lt1>
          <a:srgbClr val="FFFFFF"/>
        </a:lt1>
        <a:dk2>
          <a:srgbClr val="009E9A"/>
        </a:dk2>
        <a:lt2>
          <a:srgbClr val="C5EBE4"/>
        </a:lt2>
        <a:accent1>
          <a:srgbClr val="0099CC"/>
        </a:accent1>
        <a:accent2>
          <a:srgbClr val="339933"/>
        </a:accent2>
        <a:accent3>
          <a:srgbClr val="AACCCA"/>
        </a:accent3>
        <a:accent4>
          <a:srgbClr val="DADADA"/>
        </a:accent4>
        <a:accent5>
          <a:srgbClr val="AACAE2"/>
        </a:accent5>
        <a:accent6>
          <a:srgbClr val="2D8A2D"/>
        </a:accent6>
        <a:hlink>
          <a:srgbClr val="00FF99"/>
        </a:hlink>
        <a:folHlink>
          <a:srgbClr val="4CD2D2"/>
        </a:folHlink>
      </a:clrScheme>
      <a:clrMap bg1="dk2" tx1="lt1" bg2="dk1" tx2="lt2" accent1="accent1" accent2="accent2" accent3="accent3" accent4="accent4" accent5="accent5" accent6="accent6" hlink="hlink" folHlink="folHlink"/>
    </a:extraClrScheme>
    <a:extraClrScheme>
      <a:clrScheme name="Соревнование 5">
        <a:dk1>
          <a:srgbClr val="000070"/>
        </a:dk1>
        <a:lt1>
          <a:srgbClr val="FFFFFF"/>
        </a:lt1>
        <a:dk2>
          <a:srgbClr val="0000FF"/>
        </a:dk2>
        <a:lt2>
          <a:srgbClr val="C5C5FF"/>
        </a:lt2>
        <a:accent1>
          <a:srgbClr val="0099FF"/>
        </a:accent1>
        <a:accent2>
          <a:srgbClr val="7883B4"/>
        </a:accent2>
        <a:accent3>
          <a:srgbClr val="AAAAFF"/>
        </a:accent3>
        <a:accent4>
          <a:srgbClr val="DADADA"/>
        </a:accent4>
        <a:accent5>
          <a:srgbClr val="AACAFF"/>
        </a:accent5>
        <a:accent6>
          <a:srgbClr val="6C76A3"/>
        </a:accent6>
        <a:hlink>
          <a:srgbClr val="00FFFF"/>
        </a:hlink>
        <a:folHlink>
          <a:srgbClr val="2DBF68"/>
        </a:folHlink>
      </a:clrScheme>
      <a:clrMap bg1="dk2" tx1="lt1" bg2="dk1" tx2="lt2" accent1="accent1" accent2="accent2" accent3="accent3" accent4="accent4" accent5="accent5" accent6="accent6" hlink="hlink" folHlink="folHlink"/>
    </a:extraClrScheme>
    <a:extraClrScheme>
      <a:clrScheme name="Соревнование 6">
        <a:dk1>
          <a:srgbClr val="4D4D4D"/>
        </a:dk1>
        <a:lt1>
          <a:srgbClr val="FFFFFF"/>
        </a:lt1>
        <a:dk2>
          <a:srgbClr val="8202E2"/>
        </a:dk2>
        <a:lt2>
          <a:srgbClr val="CCCCFF"/>
        </a:lt2>
        <a:accent1>
          <a:srgbClr val="CC99FF"/>
        </a:accent1>
        <a:accent2>
          <a:srgbClr val="666699"/>
        </a:accent2>
        <a:accent3>
          <a:srgbClr val="C1AAEE"/>
        </a:accent3>
        <a:accent4>
          <a:srgbClr val="DADADA"/>
        </a:accent4>
        <a:accent5>
          <a:srgbClr val="E2CAFF"/>
        </a:accent5>
        <a:accent6>
          <a:srgbClr val="5C5C8A"/>
        </a:accent6>
        <a:hlink>
          <a:srgbClr val="FF7C80"/>
        </a:hlink>
        <a:folHlink>
          <a:srgbClr val="FF5050"/>
        </a:folHlink>
      </a:clrScheme>
      <a:clrMap bg1="dk2" tx1="lt1" bg2="dk1" tx2="lt2" accent1="accent1" accent2="accent2" accent3="accent3" accent4="accent4" accent5="accent5" accent6="accent6" hlink="hlink" folHlink="folHlink"/>
    </a:extraClrScheme>
    <a:extraClrScheme>
      <a:clrScheme name="Соревнование 7">
        <a:dk1>
          <a:srgbClr val="575863"/>
        </a:dk1>
        <a:lt1>
          <a:srgbClr val="FFFFFF"/>
        </a:lt1>
        <a:dk2>
          <a:srgbClr val="818982"/>
        </a:dk2>
        <a:lt2>
          <a:srgbClr val="EAEAEA"/>
        </a:lt2>
        <a:accent1>
          <a:srgbClr val="CC6600"/>
        </a:accent1>
        <a:accent2>
          <a:srgbClr val="A4A686"/>
        </a:accent2>
        <a:accent3>
          <a:srgbClr val="C1C4C1"/>
        </a:accent3>
        <a:accent4>
          <a:srgbClr val="DADADA"/>
        </a:accent4>
        <a:accent5>
          <a:srgbClr val="E2B8AA"/>
        </a:accent5>
        <a:accent6>
          <a:srgbClr val="949679"/>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Соревнование 8">
        <a:dk1>
          <a:srgbClr val="000000"/>
        </a:dk1>
        <a:lt1>
          <a:srgbClr val="FFFFFF"/>
        </a:lt1>
        <a:dk2>
          <a:srgbClr val="000000"/>
        </a:dk2>
        <a:lt2>
          <a:srgbClr val="CDCDCD"/>
        </a:lt2>
        <a:accent1>
          <a:srgbClr val="CDD9F7"/>
        </a:accent1>
        <a:accent2>
          <a:srgbClr val="99FF33"/>
        </a:accent2>
        <a:accent3>
          <a:srgbClr val="FFFFFF"/>
        </a:accent3>
        <a:accent4>
          <a:srgbClr val="000000"/>
        </a:accent4>
        <a:accent5>
          <a:srgbClr val="E3E9FA"/>
        </a:accent5>
        <a:accent6>
          <a:srgbClr val="8AE72D"/>
        </a:accent6>
        <a:hlink>
          <a:srgbClr val="0033CC"/>
        </a:hlink>
        <a:folHlink>
          <a:srgbClr val="66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Competition</Template>
  <TotalTime>1205</TotalTime>
  <Words>841</Words>
  <Application>Microsoft Office PowerPoint</Application>
  <PresentationFormat>Экран (4:3)</PresentationFormat>
  <Paragraphs>36</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Соревнование</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Информационные системы маркетинга</dc:title>
  <dc:creator>Irina</dc:creator>
  <cp:lastModifiedBy>User</cp:lastModifiedBy>
  <cp:revision>93</cp:revision>
  <dcterms:created xsi:type="dcterms:W3CDTF">2009-02-19T21:48:42Z</dcterms:created>
  <dcterms:modified xsi:type="dcterms:W3CDTF">2014-12-13T20:07:17Z</dcterms:modified>
</cp:coreProperties>
</file>