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5" r:id="rId3"/>
    <p:sldId id="257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9" r:id="rId16"/>
    <p:sldId id="310" r:id="rId17"/>
    <p:sldId id="312" r:id="rId18"/>
    <p:sldId id="311" r:id="rId19"/>
    <p:sldId id="313" r:id="rId20"/>
    <p:sldId id="321" r:id="rId21"/>
    <p:sldId id="322" r:id="rId22"/>
    <p:sldId id="315" r:id="rId23"/>
    <p:sldId id="316" r:id="rId24"/>
    <p:sldId id="317" r:id="rId25"/>
    <p:sldId id="318" r:id="rId26"/>
    <p:sldId id="323" r:id="rId27"/>
    <p:sldId id="324" r:id="rId28"/>
    <p:sldId id="325" r:id="rId29"/>
    <p:sldId id="326" r:id="rId30"/>
    <p:sldId id="327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EA71-7CD9-46D6-BE32-75E57872B164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215C2-250D-4571-955A-3DFE9DCD8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E658-51EC-49C9-AA34-1E19AF60D6F8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CF730-9AC0-4289-A611-1C504882C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back_phot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980"/>
            <a:ext cx="9144000" cy="6276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071942"/>
            <a:ext cx="5956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Модернизация и продление жизненного цикла</a:t>
            </a:r>
            <a:endParaRPr lang="ru-RU" dirty="0"/>
          </a:p>
          <a:p>
            <a:pPr algn="ctr"/>
            <a:r>
              <a:rPr lang="ru-RU" b="1" dirty="0"/>
              <a:t>радиоэлектронной аппаратуры, обратный инжиниринг и</a:t>
            </a:r>
            <a:endParaRPr lang="ru-RU" dirty="0"/>
          </a:p>
          <a:p>
            <a:pPr algn="ctr"/>
            <a:r>
              <a:rPr lang="ru-RU" b="1" dirty="0"/>
              <a:t>функциональная диагностика аналоговых и цифровых</a:t>
            </a:r>
            <a:endParaRPr lang="ru-RU" dirty="0"/>
          </a:p>
          <a:p>
            <a:pPr algn="ctr"/>
            <a:r>
              <a:rPr lang="ru-RU" b="1" dirty="0"/>
              <a:t>электронных схем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43306" y="6488668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МГУ, осень 201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609329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Лекция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Конденсатор.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768752" cy="45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Индуктивность.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19872" y="1556792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Обозначение</a:t>
            </a:r>
            <a:endParaRPr lang="ru-RU" sz="2800" dirty="0"/>
          </a:p>
        </p:txBody>
      </p:sp>
      <p:pic>
        <p:nvPicPr>
          <p:cNvPr id="19460" name="Picture 4" descr="http://5-500.ru/images/photos/medium/article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1152128" cy="1152128"/>
          </a:xfrm>
          <a:prstGeom prst="rect">
            <a:avLst/>
          </a:prstGeom>
          <a:noFill/>
        </p:spPr>
      </p:pic>
      <p:pic>
        <p:nvPicPr>
          <p:cNvPr id="19462" name="Picture 6" descr="http://cdn.bolshoyvopros.ru/files/users/images/4b/5c/4b5ccd288765291192b6e1338705e4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2105026" cy="1080120"/>
          </a:xfrm>
          <a:prstGeom prst="rect">
            <a:avLst/>
          </a:prstGeom>
          <a:noFill/>
        </p:spPr>
      </p:pic>
      <p:pic>
        <p:nvPicPr>
          <p:cNvPr id="26626" name="Picture 2" descr="http://electrik-2009.narod.ru/spravka/obozn/jpg/1_13/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645024"/>
            <a:ext cx="1008112" cy="2153423"/>
          </a:xfrm>
          <a:prstGeom prst="rect">
            <a:avLst/>
          </a:prstGeom>
          <a:noFill/>
        </p:spPr>
      </p:pic>
      <p:pic>
        <p:nvPicPr>
          <p:cNvPr id="14" name="Picture 2" descr="http://electrik-2009.narod.ru/spravka/obozn/jpg/1_13/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861048"/>
            <a:ext cx="1008112" cy="2153423"/>
          </a:xfrm>
          <a:prstGeom prst="rect">
            <a:avLst/>
          </a:prstGeom>
          <a:noFill/>
        </p:spPr>
      </p:pic>
      <p:pic>
        <p:nvPicPr>
          <p:cNvPr id="26628" name="Picture 4" descr="https://upload.wikimedia.org/math/4/8/c/48c6173718b4282dfcdb0e99857ade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877272"/>
            <a:ext cx="2808312" cy="479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Индуктивность.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08920"/>
            <a:ext cx="9144001" cy="29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Задание № 1.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http://model.exponenta.ru/electro/IMG/li_0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536504" cy="35703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64088" y="342900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каком соотношении между сопротивлениями ток через</a:t>
            </a:r>
            <a:r>
              <a:rPr lang="en-US" dirty="0" smtClean="0"/>
              <a:t> R23 </a:t>
            </a:r>
            <a:r>
              <a:rPr lang="ru-RU" dirty="0" smtClean="0"/>
              <a:t>не течет ?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Задание</a:t>
            </a:r>
            <a:r>
              <a:rPr lang="en-US" dirty="0" smtClean="0"/>
              <a:t> </a:t>
            </a:r>
            <a:r>
              <a:rPr lang="ru-RU" dirty="0" smtClean="0"/>
              <a:t>№2 на дом.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700808"/>
            <a:ext cx="7731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Дифференцирующие и Интегрирующие цепочки.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276872"/>
            <a:ext cx="18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Сигнал на входе:</a:t>
            </a:r>
            <a:endParaRPr lang="ru-RU" dirty="0"/>
          </a:p>
        </p:txBody>
      </p:sp>
      <p:pic>
        <p:nvPicPr>
          <p:cNvPr id="28674" name="Picture 2" descr="http://intent.gigatran.com/upload/images/2201_2400/23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2304256" cy="1428639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2448272" cy="172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http://samlib.ru/img/r/relativist/deltafunction/image00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36912"/>
            <a:ext cx="3456384" cy="1660421"/>
          </a:xfrm>
          <a:prstGeom prst="rect">
            <a:avLst/>
          </a:prstGeom>
          <a:noFill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2448272" cy="175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630932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http://www.osc.phys.msu.ru/mediawiki/upload/Radiophysics/Vyatchanin/conswork.pdf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949280"/>
            <a:ext cx="405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Лекции по радиофизике. </a:t>
            </a:r>
            <a:r>
              <a:rPr lang="ru-RU" dirty="0" err="1" smtClean="0"/>
              <a:t>Вятчанин</a:t>
            </a:r>
            <a:r>
              <a:rPr lang="ru-RU" dirty="0" smtClean="0"/>
              <a:t> С.П.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1"/>
            <a:ext cx="4176464" cy="30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Диод.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19872" y="1556792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Обозначение</a:t>
            </a:r>
            <a:endParaRPr lang="ru-RU" sz="2800" dirty="0"/>
          </a:p>
        </p:txBody>
      </p:sp>
      <p:pic>
        <p:nvPicPr>
          <p:cNvPr id="19460" name="Picture 4" descr="http://5-500.ru/images/photos/medium/article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1152128" cy="1152128"/>
          </a:xfrm>
          <a:prstGeom prst="rect">
            <a:avLst/>
          </a:prstGeom>
          <a:noFill/>
        </p:spPr>
      </p:pic>
      <p:pic>
        <p:nvPicPr>
          <p:cNvPr id="19462" name="Picture 6" descr="http://cdn.bolshoyvopros.ru/files/users/images/4b/5c/4b5ccd288765291192b6e1338705e47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105026" cy="10801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73016"/>
            <a:ext cx="16679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645024"/>
            <a:ext cx="16679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</a:t>
            </a:r>
            <a:r>
              <a:rPr lang="ru-RU" dirty="0" smtClean="0"/>
              <a:t>Диод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898858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</a:t>
            </a:r>
            <a:r>
              <a:rPr lang="ru-RU" dirty="0" smtClean="0"/>
              <a:t>Стабилитрон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10479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</a:t>
            </a:r>
            <a:r>
              <a:rPr lang="ru-RU" dirty="0" smtClean="0"/>
              <a:t>Стабилитрон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7"/>
            <a:ext cx="9144000" cy="295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3816424" cy="366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</a:t>
            </a:r>
            <a:r>
              <a:rPr lang="ru-RU" dirty="0" smtClean="0"/>
              <a:t>Транзистор.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19872" y="1556792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Обозначение</a:t>
            </a:r>
            <a:endParaRPr lang="ru-RU" sz="2800" dirty="0"/>
          </a:p>
        </p:txBody>
      </p:sp>
      <p:pic>
        <p:nvPicPr>
          <p:cNvPr id="19460" name="Picture 4" descr="http://5-500.ru/images/photos/medium/article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1152128" cy="1152128"/>
          </a:xfrm>
          <a:prstGeom prst="rect">
            <a:avLst/>
          </a:prstGeom>
          <a:noFill/>
        </p:spPr>
      </p:pic>
      <p:pic>
        <p:nvPicPr>
          <p:cNvPr id="19462" name="Picture 6" descr="http://cdn.bolshoyvopros.ru/files/users/images/4b/5c/4b5ccd288765291192b6e1338705e47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2105026" cy="1080120"/>
          </a:xfrm>
          <a:prstGeom prst="rect">
            <a:avLst/>
          </a:prstGeom>
          <a:noFill/>
        </p:spPr>
      </p:pic>
      <p:pic>
        <p:nvPicPr>
          <p:cNvPr id="3074" name="Picture 2" descr="http://madelectronics.ru/i/i/uchebnik/8.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429000"/>
            <a:ext cx="936104" cy="964907"/>
          </a:xfrm>
          <a:prstGeom prst="rect">
            <a:avLst/>
          </a:prstGeom>
          <a:noFill/>
        </p:spPr>
      </p:pic>
      <p:pic>
        <p:nvPicPr>
          <p:cNvPr id="16" name="Picture 2" descr="http://madelectronics.ru/i/i/uchebnik/8.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936104" cy="96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Схемотехника</a:t>
            </a:r>
            <a:r>
              <a:rPr lang="ru-RU" dirty="0" smtClean="0"/>
              <a:t>. Задачи.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Задачей </a:t>
            </a:r>
            <a:r>
              <a:rPr lang="ru-RU" b="1" dirty="0" err="1" smtClean="0"/>
              <a:t>схемотехники</a:t>
            </a:r>
            <a:r>
              <a:rPr lang="ru-RU" b="1" dirty="0" smtClean="0"/>
              <a:t> </a:t>
            </a:r>
            <a:r>
              <a:rPr lang="ru-RU" dirty="0" smtClean="0"/>
              <a:t>является создание приборов и устройств для преобразования электромагнитной энергии, передачи, обработки и сохранения информации.</a:t>
            </a:r>
            <a:endParaRPr lang="ru-RU" dirty="0"/>
          </a:p>
        </p:txBody>
      </p:sp>
      <p:pic>
        <p:nvPicPr>
          <p:cNvPr id="3" name="Picture 2" descr="C:\Users\Lovelass\Downloads\картинки\DSC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21090"/>
            <a:ext cx="4868677" cy="3236910"/>
          </a:xfrm>
          <a:prstGeom prst="rect">
            <a:avLst/>
          </a:prstGeom>
          <a:noFill/>
        </p:spPr>
      </p:pic>
      <p:pic>
        <p:nvPicPr>
          <p:cNvPr id="4" name="Picture 3" descr="C:\Users\Lovelass\Downloads\картинки\2011-11-23 18.44.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810000" cy="2857500"/>
          </a:xfrm>
          <a:prstGeom prst="rect">
            <a:avLst/>
          </a:prstGeom>
          <a:noFill/>
        </p:spPr>
      </p:pic>
      <p:sp>
        <p:nvSpPr>
          <p:cNvPr id="1026" name="AutoShape 2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</a:t>
            </a:r>
            <a:r>
              <a:rPr lang="ru-RU" dirty="0" smtClean="0"/>
              <a:t>Транзистор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41986" name="Picture 2" descr="https://upload.wikimedia.org/wikipedia/commons/thumb/c/c9/DTL-2NAND-simplest.svg/2000px-DTL-2NAND-simples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256584" cy="40630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2060848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И-НЕ</a:t>
            </a:r>
            <a:endParaRPr lang="ru-RU" sz="3200" dirty="0"/>
          </a:p>
        </p:txBody>
      </p:sp>
      <p:pic>
        <p:nvPicPr>
          <p:cNvPr id="41994" name="Picture 10" descr="&amp;SHcy;&amp;tcy;&amp;rcy;&amp;icy;&amp;khcy; &amp;SHcy;&amp;iecy;&amp;fcy;&amp;fcy;&amp;iecy;&amp;r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81128"/>
            <a:ext cx="2833013" cy="1584176"/>
          </a:xfrm>
          <a:prstGeom prst="rect">
            <a:avLst/>
          </a:prstGeom>
          <a:noFill/>
        </p:spPr>
      </p:pic>
      <p:pic>
        <p:nvPicPr>
          <p:cNvPr id="41996" name="Picture 12" descr="&amp;Icy;-&amp;N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2448272" cy="157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</a:t>
            </a:r>
            <a:r>
              <a:rPr lang="ru-RU" dirty="0" smtClean="0"/>
              <a:t>Транзистор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060848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ИЛИ-НЕ</a:t>
            </a:r>
            <a:endParaRPr lang="ru-RU" sz="3200" dirty="0"/>
          </a:p>
        </p:txBody>
      </p:sp>
      <p:pic>
        <p:nvPicPr>
          <p:cNvPr id="46082" name="Picture 2" descr="&amp;Dcy;&amp;Tcy;&amp;Lcy; &amp;Icy;&amp;Lcy;&amp;Icy;-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176464" cy="4054967"/>
          </a:xfrm>
          <a:prstGeom prst="rect">
            <a:avLst/>
          </a:prstGeom>
          <a:noFill/>
        </p:spPr>
      </p:pic>
      <p:pic>
        <p:nvPicPr>
          <p:cNvPr id="46084" name="Picture 4" descr="&amp;Scy;&amp;tcy;&amp;rcy;&amp;iecy;&amp;lcy;&amp;kcy;&amp;acy; &amp;Pcy;&amp;icy;&amp;rcy;&amp;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240360" cy="1828220"/>
          </a:xfrm>
          <a:prstGeom prst="rect">
            <a:avLst/>
          </a:prstGeom>
          <a:noFill/>
        </p:spPr>
      </p:pic>
      <p:pic>
        <p:nvPicPr>
          <p:cNvPr id="46086" name="Picture 6" descr="&amp;Scy;&amp;tcy;&amp;rcy;. &amp;Pcy;&amp;icy;&amp;rcy;&amp;s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896"/>
            <a:ext cx="2376264" cy="147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микросхемы. Уровень сигнала.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20680" cy="466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микросхемы. Виды выходов.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1349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микросхемы. Виды выходов.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51400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микросхемы. Виды выходов.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200800" cy="42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микросхемы. Задача № 3.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http://hyperphysics.phy-astr.gsu.edu/hbase/electronic/ietron/x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384376" cy="24708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5013176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элементов </a:t>
            </a:r>
            <a:r>
              <a:rPr lang="ru-RU" sz="2800" dirty="0" err="1" smtClean="0"/>
              <a:t>И-Не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013176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элементов </a:t>
            </a:r>
            <a:r>
              <a:rPr lang="ru-RU" sz="2800" dirty="0" err="1" smtClean="0"/>
              <a:t>ИЛИ-Не</a:t>
            </a:r>
            <a:endParaRPr lang="ru-RU" sz="2800" dirty="0"/>
          </a:p>
        </p:txBody>
      </p:sp>
      <p:pic>
        <p:nvPicPr>
          <p:cNvPr id="47108" name="Picture 4" descr="http://latex.eeweb.com/eq.latex?A%5Ccdot%20%5Cbar%7BB%7D%2B%5Cbar%7BA%7D%5Ccdot%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1584176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микросхемы. Задача № 3.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элементов </a:t>
            </a:r>
            <a:r>
              <a:rPr lang="ru-RU" sz="2800" dirty="0" err="1" smtClean="0"/>
              <a:t>И-Не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1628800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Из элементов </a:t>
            </a:r>
            <a:r>
              <a:rPr lang="ru-RU" sz="2800" dirty="0" err="1" smtClean="0"/>
              <a:t>ИЛИ-Не</a:t>
            </a:r>
            <a:endParaRPr lang="ru-RU" sz="2800" dirty="0"/>
          </a:p>
        </p:txBody>
      </p:sp>
      <p:pic>
        <p:nvPicPr>
          <p:cNvPr id="49162" name="Picture 10" descr="XOR from N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6952"/>
            <a:ext cx="4104456" cy="1368152"/>
          </a:xfrm>
          <a:prstGeom prst="rect">
            <a:avLst/>
          </a:prstGeom>
          <a:noFill/>
        </p:spPr>
      </p:pic>
      <p:pic>
        <p:nvPicPr>
          <p:cNvPr id="49164" name="Picture 12" descr="XOR from NO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852936"/>
            <a:ext cx="3533193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Аналоговые</a:t>
            </a:r>
            <a:r>
              <a:rPr lang="ru-RU" dirty="0" smtClean="0"/>
              <a:t> микросхемы. Операционный усилитель.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746454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2808312" cy="21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2483768" y="1484784"/>
            <a:ext cx="3960440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55776" y="1556792"/>
            <a:ext cx="4176464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Аналоговые</a:t>
            </a:r>
            <a:r>
              <a:rPr lang="ru-RU" dirty="0" smtClean="0"/>
              <a:t> микросхемы. Операционный усилитель.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51208" name="Picture 8" descr="http://edu.dvgups.ru/METDOC/GDTRAN/YAT/TELECOMM/FIZ_OSN_ELEK/METOD/EL_PRIB/El_prib_4_files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640960" cy="259931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83768" y="5589240"/>
            <a:ext cx="440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 = U</a:t>
            </a:r>
            <a:r>
              <a:rPr lang="ru-RU" sz="3600" dirty="0" err="1" smtClean="0"/>
              <a:t>вых</a:t>
            </a:r>
            <a:r>
              <a:rPr lang="en-US" sz="3600" dirty="0" smtClean="0"/>
              <a:t>/U</a:t>
            </a:r>
            <a:r>
              <a:rPr lang="ru-RU" sz="3600" dirty="0" err="1" smtClean="0"/>
              <a:t>вх=</a:t>
            </a:r>
            <a:r>
              <a:rPr lang="ru-RU" sz="3600" dirty="0" smtClean="0"/>
              <a:t> </a:t>
            </a:r>
            <a:r>
              <a:rPr lang="en-US" sz="3600" dirty="0" smtClean="0"/>
              <a:t>-R2/R1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Схемотехника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3407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Аналоговая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13407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Цифровая</a:t>
            </a:r>
            <a:endParaRPr lang="ru-RU" sz="2800" b="1" i="1" dirty="0"/>
          </a:p>
        </p:txBody>
      </p:sp>
      <p:pic>
        <p:nvPicPr>
          <p:cNvPr id="4098" name="Picture 2" descr="http://www.museum.ru/imgB.asp?12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2553979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916832"/>
            <a:ext cx="398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радиоприемник Попов 1895 г.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C:\Users\Lovelass\Desktop\f91fc9b7c3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2555776" cy="191683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31640" y="4293096"/>
            <a:ext cx="11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РЛО С300</a:t>
            </a:r>
            <a:endParaRPr lang="ru-RU" dirty="0"/>
          </a:p>
        </p:txBody>
      </p:sp>
      <p:pic>
        <p:nvPicPr>
          <p:cNvPr id="4109" name="Picture 13" descr="http://stvnews.ru/files/xlarge_shutterstock_15034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384376" cy="1903712"/>
          </a:xfrm>
          <a:prstGeom prst="rect">
            <a:avLst/>
          </a:prstGeom>
          <a:noFill/>
        </p:spPr>
      </p:pic>
      <p:pic>
        <p:nvPicPr>
          <p:cNvPr id="4111" name="Picture 15" descr="http://www.ferra.ru/images/263/263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25144"/>
            <a:ext cx="3411009" cy="187927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76056" y="4293096"/>
            <a:ext cx="325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Суперкомпьютер «Ломоносов»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Аналоговые</a:t>
            </a:r>
            <a:r>
              <a:rPr lang="ru-RU" dirty="0" smtClean="0"/>
              <a:t> микросхемы. Операционный усилитель. Задача № 4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0232" y="364502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 -?</a:t>
            </a:r>
            <a:endParaRPr lang="ru-RU" sz="3600" dirty="0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46340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ChangeArrowheads="1"/>
          </p:cNvSpPr>
          <p:nvPr/>
        </p:nvSpPr>
        <p:spPr bwMode="auto">
          <a:xfrm>
            <a:off x="7164388" y="214313"/>
            <a:ext cx="1871662" cy="134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/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50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025" y="214313"/>
            <a:ext cx="3409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83368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2800" b="1" dirty="0" smtClean="0">
                <a:solidFill>
                  <a:srgbClr val="1F497D"/>
                </a:solidFill>
                <a:latin typeface="Arial Black" pitchFamily="34" charset="0"/>
              </a:rPr>
              <a:t>Домашнее задание :</a:t>
            </a:r>
          </a:p>
          <a:p>
            <a:pPr algn="ctr" defTabSz="457200"/>
            <a:endParaRPr lang="ru-RU" sz="28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marL="514350" indent="-514350" algn="ctr" defTabSz="457200">
              <a:buAutoNum type="arabicParenR"/>
            </a:pPr>
            <a:r>
              <a:rPr lang="ru-RU" sz="2800" b="1" dirty="0" smtClean="0">
                <a:solidFill>
                  <a:srgbClr val="1F497D"/>
                </a:solidFill>
                <a:latin typeface="Arial Black" pitchFamily="34" charset="0"/>
              </a:rPr>
              <a:t>Повторить материалы </a:t>
            </a:r>
            <a:r>
              <a:rPr lang="ru-RU" sz="2800" b="1" dirty="0" smtClean="0">
                <a:solidFill>
                  <a:srgbClr val="1F497D"/>
                </a:solidFill>
                <a:latin typeface="Arial Black" pitchFamily="34" charset="0"/>
              </a:rPr>
              <a:t>лекции</a:t>
            </a:r>
            <a:endParaRPr lang="en-US" sz="28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marL="514350" indent="-514350" algn="ctr" defTabSz="457200">
              <a:buAutoNum type="arabicParenR"/>
            </a:pPr>
            <a:r>
              <a:rPr lang="ru-RU" sz="2800" b="1" dirty="0" smtClean="0">
                <a:solidFill>
                  <a:srgbClr val="1F497D"/>
                </a:solidFill>
                <a:latin typeface="Arial Black" pitchFamily="34" charset="0"/>
              </a:rPr>
              <a:t>Решить предложенные задачи</a:t>
            </a:r>
            <a:endParaRPr lang="ru-RU" sz="28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marL="514350" indent="-514350" algn="ctr" defTabSz="457200">
              <a:buAutoNum type="arabicParenR"/>
            </a:pPr>
            <a:endParaRPr lang="ru-RU" sz="2800" b="1" dirty="0" smtClean="0">
              <a:solidFill>
                <a:srgbClr val="1F497D"/>
              </a:solidFill>
              <a:latin typeface="Arial Black" pitchFamily="34" charset="0"/>
            </a:endParaRPr>
          </a:p>
          <a:p>
            <a:pPr algn="ctr" defTabSz="457200"/>
            <a:endParaRPr lang="ru-RU" sz="2800" b="1" dirty="0" smtClean="0">
              <a:solidFill>
                <a:srgbClr val="1F497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Резистор.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19872" y="1556792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Обозначение</a:t>
            </a:r>
            <a:endParaRPr lang="ru-RU" sz="2800" dirty="0"/>
          </a:p>
        </p:txBody>
      </p:sp>
      <p:pic>
        <p:nvPicPr>
          <p:cNvPr id="19460" name="Picture 4" descr="http://5-500.ru/images/photos/medium/article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1152128" cy="1152128"/>
          </a:xfrm>
          <a:prstGeom prst="rect">
            <a:avLst/>
          </a:prstGeom>
          <a:noFill/>
        </p:spPr>
      </p:pic>
      <p:pic>
        <p:nvPicPr>
          <p:cNvPr id="19462" name="Picture 6" descr="http://cdn.bolshoyvopros.ru/files/users/images/4b/5c/4b5ccd288765291192b6e1338705e4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2105026" cy="1080120"/>
          </a:xfrm>
          <a:prstGeom prst="rect">
            <a:avLst/>
          </a:prstGeom>
          <a:noFill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24446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437112"/>
            <a:ext cx="2430489" cy="10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https://upload.wikimedia.org/math/b/b/5/bb5c98c3273c4ea0c2468c7c107ddd8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805264"/>
            <a:ext cx="1512168" cy="421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Резистор.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336704" cy="43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Резистор.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624736" cy="41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Резистор.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472608" cy="44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Конденсатор.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19872" y="1556792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Обозначение</a:t>
            </a:r>
            <a:endParaRPr lang="ru-RU" sz="2800" dirty="0"/>
          </a:p>
        </p:txBody>
      </p:sp>
      <p:pic>
        <p:nvPicPr>
          <p:cNvPr id="19460" name="Picture 4" descr="http://5-500.ru/images/photos/medium/article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1152128" cy="1152128"/>
          </a:xfrm>
          <a:prstGeom prst="rect">
            <a:avLst/>
          </a:prstGeom>
          <a:noFill/>
        </p:spPr>
      </p:pic>
      <p:pic>
        <p:nvPicPr>
          <p:cNvPr id="19462" name="Picture 6" descr="http://cdn.bolshoyvopros.ru/files/users/images/4b/5c/4b5ccd288765291192b6e1338705e4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48880"/>
            <a:ext cx="2105026" cy="108012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936104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936104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upload.wikimedia.org/math/5/f/3/5f3ffc8662913eabb6ebf6624dfcc11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733256"/>
            <a:ext cx="2496271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компоненты аналоговой </a:t>
            </a:r>
            <a:r>
              <a:rPr lang="ru-RU" dirty="0" err="1" smtClean="0"/>
              <a:t>схемотехники</a:t>
            </a:r>
            <a:r>
              <a:rPr lang="ru-RU" dirty="0" smtClean="0"/>
              <a:t>. Конденсатор.</a:t>
            </a:r>
            <a:endParaRPr lang="ru-RU" dirty="0"/>
          </a:p>
        </p:txBody>
      </p:sp>
      <p:sp>
        <p:nvSpPr>
          <p:cNvPr id="4100" name="AutoShape 4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militaryrussia.ru/forum/download/file.php?id=11537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35896" y="1556792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Применение</a:t>
            </a:r>
            <a:endParaRPr lang="ru-RU" sz="28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98135"/>
            <a:ext cx="6840760" cy="42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335</Words>
  <Application>Microsoft Office PowerPoint</Application>
  <PresentationFormat>Экран (4:3)</PresentationFormat>
  <Paragraphs>75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Схемотехника. Задачи.</vt:lpstr>
      <vt:lpstr>Схемотехника</vt:lpstr>
      <vt:lpstr>Основные компоненты аналоговой схемотехники. Резистор.</vt:lpstr>
      <vt:lpstr>Основные компоненты аналоговой схемотехники. Резистор.</vt:lpstr>
      <vt:lpstr>Основные компоненты аналоговой схемотехники. Резистор.</vt:lpstr>
      <vt:lpstr>Основные компоненты аналоговой схемотехники. Резистор.</vt:lpstr>
      <vt:lpstr>Основные компоненты аналоговой схемотехники. Конденсатор.</vt:lpstr>
      <vt:lpstr>Основные компоненты аналоговой схемотехники. Конденсатор.</vt:lpstr>
      <vt:lpstr>Основные компоненты аналоговой схемотехники. Конденсатор.</vt:lpstr>
      <vt:lpstr>Основные компоненты аналоговой схемотехники. Индуктивность.</vt:lpstr>
      <vt:lpstr>Основные компоненты аналоговой схемотехники. Индуктивность.</vt:lpstr>
      <vt:lpstr>Основные компоненты аналоговой схемотехники. Задание № 1.</vt:lpstr>
      <vt:lpstr>Основные компоненты аналоговой схемотехники. Задание №2 на дом.</vt:lpstr>
      <vt:lpstr>Основные компоненты аналоговой схемотехники. Диод.</vt:lpstr>
      <vt:lpstr>Основные компоненты аналоговой схемотехники. Диод.</vt:lpstr>
      <vt:lpstr>Основные компоненты аналоговой схемотехники. Стабилитрон.</vt:lpstr>
      <vt:lpstr>Основные компоненты аналоговой схемотехники. Стабилитрон.</vt:lpstr>
      <vt:lpstr>Основные компоненты аналоговой схемотехники. Транзистор.</vt:lpstr>
      <vt:lpstr>Основные компоненты аналоговой схемотехники. Транзистор.</vt:lpstr>
      <vt:lpstr>Основные компоненты аналоговой схемотехники. Транзистор.</vt:lpstr>
      <vt:lpstr>Цифровые микросхемы. Уровень сигнала.</vt:lpstr>
      <vt:lpstr>Цифровые микросхемы. Виды выходов.</vt:lpstr>
      <vt:lpstr>Цифровые микросхемы. Виды выходов.</vt:lpstr>
      <vt:lpstr>Цифровые микросхемы. Виды выходов.</vt:lpstr>
      <vt:lpstr>Цифровые микросхемы. Задача № 3.</vt:lpstr>
      <vt:lpstr>Цифровые микросхемы. Задача № 3.</vt:lpstr>
      <vt:lpstr>Аналоговые микросхемы. Операционный усилитель.</vt:lpstr>
      <vt:lpstr>Аналоговые микросхемы. Операционный усилитель.</vt:lpstr>
      <vt:lpstr>Аналоговые микросхемы. Операционный усилитель. Задача № 4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Lovelass</cp:lastModifiedBy>
  <cp:revision>62</cp:revision>
  <dcterms:created xsi:type="dcterms:W3CDTF">2012-09-09T18:52:08Z</dcterms:created>
  <dcterms:modified xsi:type="dcterms:W3CDTF">2014-09-11T12:25:03Z</dcterms:modified>
</cp:coreProperties>
</file>