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8" r:id="rId6"/>
    <p:sldId id="261" r:id="rId7"/>
    <p:sldId id="270" r:id="rId8"/>
    <p:sldId id="262" r:id="rId9"/>
    <p:sldId id="263" r:id="rId10"/>
    <p:sldId id="269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55370E-A3F8-4C11-9528-23668FD9DE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833E7-95FB-45A8-8306-EF3E91BF106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37B79-8C9F-4C91-AE39-2B6E106852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b="1">
                <a:solidFill>
                  <a:srgbClr val="0000FF"/>
                </a:solidFill>
              </a:rPr>
              <a:t>Банки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9612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4000" b="1" dirty="0">
                <a:solidFill>
                  <a:srgbClr val="CC6600"/>
                </a:solidFill>
              </a:rPr>
              <a:t>Функции коммерческих банков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077" y="919529"/>
            <a:ext cx="8686800" cy="576262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990033"/>
                </a:solidFill>
              </a:rPr>
              <a:t>Коммерческие банков  выполняют два основных вида операций: </a:t>
            </a:r>
          </a:p>
          <a:p>
            <a:pPr marL="0" indent="0">
              <a:lnSpc>
                <a:spcPct val="90000"/>
              </a:lnSpc>
            </a:pPr>
            <a:r>
              <a:rPr lang="ru-RU" sz="2800" b="1" dirty="0">
                <a:solidFill>
                  <a:srgbClr val="990033"/>
                </a:solidFill>
              </a:rPr>
              <a:t>пассивные</a:t>
            </a:r>
            <a:r>
              <a:rPr lang="ru-RU" sz="2800" dirty="0">
                <a:solidFill>
                  <a:srgbClr val="990033"/>
                </a:solidFill>
              </a:rPr>
              <a:t> (по привлечению депозитов) </a:t>
            </a:r>
          </a:p>
          <a:p>
            <a:pPr marL="0" indent="0">
              <a:lnSpc>
                <a:spcPct val="90000"/>
              </a:lnSpc>
            </a:pPr>
            <a:r>
              <a:rPr lang="ru-RU" sz="2800" b="1" dirty="0">
                <a:solidFill>
                  <a:srgbClr val="990033"/>
                </a:solidFill>
              </a:rPr>
              <a:t>активные</a:t>
            </a:r>
            <a:r>
              <a:rPr lang="ru-RU" sz="2800" dirty="0">
                <a:solidFill>
                  <a:srgbClr val="990033"/>
                </a:solidFill>
              </a:rPr>
              <a:t> (по выдаче кредитов</a:t>
            </a:r>
            <a:r>
              <a:rPr lang="ru-RU" sz="2800" dirty="0" smtClean="0">
                <a:solidFill>
                  <a:srgbClr val="990033"/>
                </a:solidFill>
              </a:rPr>
              <a:t>).</a:t>
            </a:r>
            <a:br>
              <a:rPr lang="ru-RU" sz="2800" dirty="0" smtClean="0">
                <a:solidFill>
                  <a:srgbClr val="990033"/>
                </a:solidFill>
              </a:rPr>
            </a:br>
            <a:endParaRPr lang="ru-RU" sz="2800" dirty="0">
              <a:solidFill>
                <a:srgbClr val="990033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990033"/>
                </a:solidFill>
              </a:rPr>
              <a:t>Кроме того, коммерческие банки выполняют: 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расчетно-кассовые операции;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доверительные (трастовые) операции;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межбанковские операции (кредитные – по выдаче кредитов друг другу и трансфертные – по переводу денег);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операции с ценными бумагами;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операции с иностранной валютой.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445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>
                <a:solidFill>
                  <a:srgbClr val="CC6600"/>
                </a:solidFill>
              </a:rPr>
              <a:t>Активы  коммерческого банка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2031" y="1748815"/>
            <a:ext cx="8229600" cy="2889250"/>
          </a:xfrm>
        </p:spPr>
        <p:txBody>
          <a:bodyPr/>
          <a:lstStyle/>
          <a:p>
            <a:pPr>
              <a:buFontTx/>
              <a:buNone/>
            </a:pPr>
            <a:r>
              <a:rPr lang="ru-RU" dirty="0">
                <a:solidFill>
                  <a:srgbClr val="990033"/>
                </a:solidFill>
              </a:rPr>
              <a:t>К активам банка относятся:</a:t>
            </a:r>
          </a:p>
          <a:p>
            <a:r>
              <a:rPr lang="ru-RU" dirty="0">
                <a:solidFill>
                  <a:srgbClr val="990033"/>
                </a:solidFill>
              </a:rPr>
              <a:t> имеющиеся у них банкноты </a:t>
            </a:r>
          </a:p>
          <a:p>
            <a:r>
              <a:rPr lang="ru-RU" dirty="0">
                <a:solidFill>
                  <a:srgbClr val="990033"/>
                </a:solidFill>
              </a:rPr>
              <a:t>все финансовые средства (облигации и долговые обязательства), которые он покупает у других лиц или учреждений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41337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>
                <a:solidFill>
                  <a:srgbClr val="CC6600"/>
                </a:solidFill>
              </a:rPr>
              <a:t>Пассивы коммерческого банка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2350"/>
            <a:ext cx="8301038" cy="2263775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ru-RU" dirty="0">
                <a:solidFill>
                  <a:srgbClr val="990033"/>
                </a:solidFill>
              </a:rPr>
              <a:t>К пассивам банка относятся размещенные в нем суммы депозитов, которые он обязан вернуть по первому требованию клиента. 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25413" y="4003675"/>
            <a:ext cx="9018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3600" b="1" dirty="0">
                <a:solidFill>
                  <a:srgbClr val="990033"/>
                </a:solidFill>
              </a:rPr>
              <a:t>Депозиты – это задолженность банка.</a:t>
            </a:r>
            <a:r>
              <a:rPr lang="ru-RU" sz="36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713788" cy="47625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>
                <a:solidFill>
                  <a:srgbClr val="CC6600"/>
                </a:solidFill>
              </a:rPr>
              <a:t>Доходы коммерческого банка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1247964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746125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Основная часть дохода - разница между процентами по кредитам и процентами по депозитам (вкладам). </a:t>
            </a:r>
          </a:p>
          <a:p>
            <a:pPr algn="just">
              <a:tabLst>
                <a:tab pos="746125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Дополнительные источники доходов:</a:t>
            </a:r>
          </a:p>
          <a:p>
            <a:pPr algn="just">
              <a:buFontTx/>
              <a:buChar char="•"/>
              <a:tabLst>
                <a:tab pos="746125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 комиссионные по предоставлению различного вида услуг (трастовых, трансфертных и др.) </a:t>
            </a:r>
          </a:p>
          <a:p>
            <a:pPr algn="just">
              <a:buFontTx/>
              <a:buChar char="•"/>
              <a:tabLst>
                <a:tab pos="746125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доходы по ценным бумагам.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713788" cy="47625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 smtClean="0">
                <a:solidFill>
                  <a:srgbClr val="CC6600"/>
                </a:solidFill>
              </a:rPr>
              <a:t>Прибыль </a:t>
            </a:r>
            <a:r>
              <a:rPr lang="ru-RU" sz="4000" b="1" dirty="0">
                <a:solidFill>
                  <a:srgbClr val="CC6600"/>
                </a:solidFill>
              </a:rPr>
              <a:t>коммерческого банка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984463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457200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Часть доходов идет на оплату издержек банка:</a:t>
            </a:r>
          </a:p>
          <a:p>
            <a:pPr lvl="1" algn="just">
              <a:buFontTx/>
              <a:buChar char="•"/>
              <a:tabLst>
                <a:tab pos="457200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заработную плату работников банка,</a:t>
            </a:r>
          </a:p>
          <a:p>
            <a:pPr lvl="1" algn="just">
              <a:buFontTx/>
              <a:buChar char="•"/>
              <a:tabLst>
                <a:tab pos="457200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 затраты на оборудование, </a:t>
            </a:r>
          </a:p>
          <a:p>
            <a:pPr lvl="1" algn="just">
              <a:buFontTx/>
              <a:buChar char="•"/>
              <a:tabLst>
                <a:tab pos="457200" algn="l"/>
                <a:tab pos="5484813" algn="l"/>
              </a:tabLst>
            </a:pPr>
            <a:r>
              <a:rPr lang="ru-RU" sz="3200" dirty="0">
                <a:solidFill>
                  <a:srgbClr val="990033"/>
                </a:solidFill>
              </a:rPr>
              <a:t> на аренду помещения и т.п. 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3449394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990033"/>
                </a:solidFill>
              </a:rPr>
              <a:t>Прибыль банка </a:t>
            </a:r>
            <a:r>
              <a:rPr lang="ru-RU" sz="3200" dirty="0" smtClean="0">
                <a:solidFill>
                  <a:srgbClr val="990033"/>
                </a:solidFill>
              </a:rPr>
              <a:t>– сумма, оставшаяся </a:t>
            </a:r>
            <a:r>
              <a:rPr lang="ru-RU" sz="3200" dirty="0">
                <a:solidFill>
                  <a:srgbClr val="990033"/>
                </a:solidFill>
              </a:rPr>
              <a:t>после </a:t>
            </a:r>
            <a:r>
              <a:rPr lang="ru-RU" sz="3200" dirty="0" smtClean="0">
                <a:solidFill>
                  <a:srgbClr val="990033"/>
                </a:solidFill>
              </a:rPr>
              <a:t>необходимых выплат, с </a:t>
            </a:r>
            <a:r>
              <a:rPr lang="ru-RU" sz="3200" dirty="0">
                <a:solidFill>
                  <a:srgbClr val="990033"/>
                </a:solidFill>
              </a:rPr>
              <a:t>нее начисляются дивиденды держателям акций </a:t>
            </a:r>
            <a:r>
              <a:rPr lang="ru-RU" sz="3200" dirty="0" smtClean="0">
                <a:solidFill>
                  <a:srgbClr val="990033"/>
                </a:solidFill>
              </a:rPr>
              <a:t>банка,  </a:t>
            </a:r>
            <a:r>
              <a:rPr lang="ru-RU" sz="3200" dirty="0">
                <a:solidFill>
                  <a:srgbClr val="990033"/>
                </a:solidFill>
              </a:rPr>
              <a:t>определенная часть </a:t>
            </a:r>
            <a:r>
              <a:rPr lang="ru-RU" sz="3200" dirty="0" smtClean="0">
                <a:solidFill>
                  <a:srgbClr val="990033"/>
                </a:solidFill>
              </a:rPr>
              <a:t>прибыли может </a:t>
            </a:r>
            <a:r>
              <a:rPr lang="ru-RU" sz="3200" dirty="0">
                <a:solidFill>
                  <a:srgbClr val="990033"/>
                </a:solidFill>
              </a:rPr>
              <a:t>идти на расширение деятельности банка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sz="6000" b="1" dirty="0">
                <a:solidFill>
                  <a:srgbClr val="CC6600"/>
                </a:solidFill>
              </a:rPr>
              <a:t>Банк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rgbClr val="990033"/>
                </a:solidFill>
              </a:rPr>
              <a:t>Банк – финансовая организация, производящая разнообразные виды операций с деньгами и ценными бумагами.</a:t>
            </a:r>
          </a:p>
          <a:p>
            <a:pPr algn="just"/>
            <a:r>
              <a:rPr lang="ru-RU" dirty="0" smtClean="0">
                <a:solidFill>
                  <a:srgbClr val="990033"/>
                </a:solidFill>
              </a:rPr>
              <a:t>Банки </a:t>
            </a:r>
            <a:r>
              <a:rPr lang="ru-RU" dirty="0">
                <a:solidFill>
                  <a:srgbClr val="990033"/>
                </a:solidFill>
              </a:rPr>
              <a:t>являются основным финансовым посредником в экономике.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9612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4000" b="1" dirty="0">
                <a:solidFill>
                  <a:srgbClr val="CC6600"/>
                </a:solidFill>
              </a:rPr>
              <a:t>Современная банковская система</a:t>
            </a:r>
          </a:p>
        </p:txBody>
      </p:sp>
      <p:sp>
        <p:nvSpPr>
          <p:cNvPr id="8225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0" y="2201863"/>
            <a:ext cx="9144000" cy="3178175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>
                <a:solidFill>
                  <a:srgbClr val="990033"/>
                </a:solidFill>
              </a:rPr>
              <a:t>Двухуровневая система:</a:t>
            </a:r>
          </a:p>
          <a:p>
            <a:r>
              <a:rPr lang="ru-RU" b="1" dirty="0">
                <a:solidFill>
                  <a:srgbClr val="990033"/>
                </a:solidFill>
              </a:rPr>
              <a:t>первый уровень – Центральный банк </a:t>
            </a:r>
            <a:r>
              <a:rPr lang="ru-RU" b="1" dirty="0" smtClean="0">
                <a:solidFill>
                  <a:srgbClr val="990033"/>
                </a:solidFill>
              </a:rPr>
              <a:t>(эмиссионный </a:t>
            </a:r>
            <a:r>
              <a:rPr lang="ru-RU" b="1" dirty="0">
                <a:solidFill>
                  <a:srgbClr val="990033"/>
                </a:solidFill>
              </a:rPr>
              <a:t>банк)</a:t>
            </a:r>
          </a:p>
          <a:p>
            <a:r>
              <a:rPr lang="ru-RU" b="1" dirty="0">
                <a:solidFill>
                  <a:srgbClr val="990033"/>
                </a:solidFill>
              </a:rPr>
              <a:t>второй уровень –   система </a:t>
            </a:r>
            <a:r>
              <a:rPr lang="ru-RU" b="1" dirty="0" smtClean="0">
                <a:solidFill>
                  <a:srgbClr val="990033"/>
                </a:solidFill>
              </a:rPr>
              <a:t>коммерческих банков</a:t>
            </a:r>
            <a:endParaRPr lang="ru-RU" b="1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271" y="199292"/>
            <a:ext cx="8713788" cy="103163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4000" b="1" dirty="0" smtClean="0">
                <a:solidFill>
                  <a:srgbClr val="CC6600"/>
                </a:solidFill>
              </a:rPr>
              <a:t>Центральный (эмиссионный) банк</a:t>
            </a:r>
            <a:endParaRPr lang="ru-RU" sz="4000" b="1" dirty="0">
              <a:solidFill>
                <a:srgbClr val="CC6600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04350" y="1566496"/>
            <a:ext cx="74850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990033"/>
                </a:solidFill>
              </a:rPr>
              <a:t>Как правило, один государственный  центральный  банк в стране</a:t>
            </a:r>
            <a:r>
              <a:rPr lang="ru-RU" sz="2800" b="1" dirty="0">
                <a:solidFill>
                  <a:srgbClr val="990033"/>
                </a:solidFill>
              </a:rPr>
              <a:t>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38138" y="3193485"/>
            <a:ext cx="818197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 dirty="0">
                <a:solidFill>
                  <a:srgbClr val="990033"/>
                </a:solidFill>
              </a:rPr>
              <a:t>Центральный банк – это главный банк страны</a:t>
            </a:r>
            <a:r>
              <a:rPr lang="ru-RU" sz="2400" dirty="0" smtClean="0">
                <a:solidFill>
                  <a:srgbClr val="990033"/>
                </a:solidFill>
              </a:rPr>
              <a:t>:</a:t>
            </a:r>
          </a:p>
          <a:p>
            <a:pPr algn="just"/>
            <a:endParaRPr lang="ru-RU" sz="2400" dirty="0">
              <a:solidFill>
                <a:srgbClr val="990033"/>
              </a:solidFill>
            </a:endParaRPr>
          </a:p>
          <a:p>
            <a:pPr algn="just">
              <a:buFontTx/>
              <a:buChar char="•"/>
            </a:pPr>
            <a:r>
              <a:rPr lang="ru-RU" sz="2400" dirty="0">
                <a:solidFill>
                  <a:srgbClr val="990033"/>
                </a:solidFill>
              </a:rPr>
              <a:t>в США </a:t>
            </a:r>
            <a:r>
              <a:rPr lang="en-US" sz="2400" dirty="0">
                <a:solidFill>
                  <a:srgbClr val="990033"/>
                </a:solidFill>
              </a:rPr>
              <a:t>-</a:t>
            </a:r>
            <a:r>
              <a:rPr lang="ru-RU" sz="2400" dirty="0">
                <a:solidFill>
                  <a:srgbClr val="990033"/>
                </a:solidFill>
              </a:rPr>
              <a:t> ФРС (Федеральная Резервная Система – </a:t>
            </a:r>
            <a:r>
              <a:rPr lang="ru-RU" sz="2400" dirty="0" err="1">
                <a:solidFill>
                  <a:srgbClr val="990033"/>
                </a:solidFill>
              </a:rPr>
              <a:t>Federal</a:t>
            </a:r>
            <a:r>
              <a:rPr lang="ru-RU" sz="2400" dirty="0">
                <a:solidFill>
                  <a:srgbClr val="990033"/>
                </a:solidFill>
              </a:rPr>
              <a:t> </a:t>
            </a:r>
            <a:r>
              <a:rPr lang="ru-RU" sz="2400" dirty="0" err="1">
                <a:solidFill>
                  <a:srgbClr val="990033"/>
                </a:solidFill>
              </a:rPr>
              <a:t>Reserve</a:t>
            </a:r>
            <a:r>
              <a:rPr lang="ru-RU" sz="2400" dirty="0">
                <a:solidFill>
                  <a:srgbClr val="990033"/>
                </a:solidFill>
              </a:rPr>
              <a:t> </a:t>
            </a:r>
            <a:r>
              <a:rPr lang="ru-RU" sz="2400" dirty="0" err="1">
                <a:solidFill>
                  <a:srgbClr val="990033"/>
                </a:solidFill>
              </a:rPr>
              <a:t>System</a:t>
            </a:r>
            <a:r>
              <a:rPr lang="ru-RU" sz="2400" dirty="0">
                <a:solidFill>
                  <a:srgbClr val="990033"/>
                </a:solidFill>
              </a:rPr>
              <a:t>)</a:t>
            </a:r>
          </a:p>
          <a:p>
            <a:pPr algn="just">
              <a:buFontTx/>
              <a:buChar char="•"/>
            </a:pPr>
            <a:r>
              <a:rPr lang="ru-RU" sz="2400" dirty="0">
                <a:solidFill>
                  <a:srgbClr val="990033"/>
                </a:solidFill>
              </a:rPr>
              <a:t>в Великобритании – Банк Англии (</a:t>
            </a:r>
            <a:r>
              <a:rPr lang="ru-RU" sz="2400" dirty="0" err="1">
                <a:solidFill>
                  <a:srgbClr val="990033"/>
                </a:solidFill>
              </a:rPr>
              <a:t>Bank</a:t>
            </a:r>
            <a:r>
              <a:rPr lang="ru-RU" sz="2400" dirty="0">
                <a:solidFill>
                  <a:srgbClr val="990033"/>
                </a:solidFill>
              </a:rPr>
              <a:t> </a:t>
            </a:r>
            <a:r>
              <a:rPr lang="ru-RU" sz="2400" dirty="0" err="1">
                <a:solidFill>
                  <a:srgbClr val="990033"/>
                </a:solidFill>
              </a:rPr>
              <a:t>of</a:t>
            </a:r>
            <a:r>
              <a:rPr lang="ru-RU" sz="2400" dirty="0">
                <a:solidFill>
                  <a:srgbClr val="990033"/>
                </a:solidFill>
              </a:rPr>
              <a:t> </a:t>
            </a:r>
            <a:r>
              <a:rPr lang="ru-RU" sz="2400" dirty="0" err="1">
                <a:solidFill>
                  <a:srgbClr val="990033"/>
                </a:solidFill>
              </a:rPr>
              <a:t>England</a:t>
            </a:r>
            <a:r>
              <a:rPr lang="ru-RU" sz="2400" dirty="0">
                <a:solidFill>
                  <a:srgbClr val="990033"/>
                </a:solidFill>
              </a:rPr>
              <a:t>)</a:t>
            </a:r>
          </a:p>
          <a:p>
            <a:pPr algn="just">
              <a:buFontTx/>
              <a:buChar char="•"/>
            </a:pPr>
            <a:r>
              <a:rPr lang="ru-RU" sz="2400" dirty="0">
                <a:solidFill>
                  <a:srgbClr val="990033"/>
                </a:solidFill>
              </a:rPr>
              <a:t>в Германии – </a:t>
            </a:r>
            <a:r>
              <a:rPr lang="ru-RU" sz="2400" dirty="0" err="1">
                <a:solidFill>
                  <a:srgbClr val="990033"/>
                </a:solidFill>
              </a:rPr>
              <a:t>Bundesdeutchebank</a:t>
            </a:r>
            <a:endParaRPr lang="ru-RU" sz="2400" dirty="0">
              <a:solidFill>
                <a:srgbClr val="990033"/>
              </a:solidFill>
            </a:endParaRPr>
          </a:p>
          <a:p>
            <a:pPr algn="just">
              <a:buFontTx/>
              <a:buChar char="•"/>
            </a:pPr>
            <a:r>
              <a:rPr lang="ru-RU" sz="2400" dirty="0">
                <a:solidFill>
                  <a:srgbClr val="990033"/>
                </a:solidFill>
              </a:rPr>
              <a:t> в России – Центральный банк  России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793"/>
            <a:ext cx="8229600" cy="11430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 smtClean="0">
                <a:solidFill>
                  <a:srgbClr val="CC6600"/>
                </a:solidFill>
              </a:rPr>
              <a:t>Цели (задачи)</a:t>
            </a:r>
            <a:r>
              <a:rPr lang="ru-RU" sz="4000" b="1" dirty="0" smtClean="0">
                <a:solidFill>
                  <a:srgbClr val="CC6600"/>
                </a:solidFill>
              </a:rPr>
              <a:t/>
            </a:r>
            <a:br>
              <a:rPr lang="ru-RU" sz="4000" b="1" dirty="0" smtClean="0">
                <a:solidFill>
                  <a:srgbClr val="CC6600"/>
                </a:solidFill>
              </a:rPr>
            </a:br>
            <a:r>
              <a:rPr lang="ru-RU" sz="4000" b="1" dirty="0" smtClean="0">
                <a:solidFill>
                  <a:srgbClr val="CC6600"/>
                </a:solidFill>
              </a:rPr>
              <a:t>Центрального банка страны</a:t>
            </a:r>
            <a:endParaRPr lang="ru-RU" sz="4000" b="1" dirty="0">
              <a:solidFill>
                <a:srgbClr val="CC66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238250"/>
            <a:ext cx="8229600" cy="3971925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990033"/>
                </a:solidFill>
              </a:rPr>
              <a:t>обеспечение устойчивости национальной валюты</a:t>
            </a:r>
          </a:p>
          <a:p>
            <a:r>
              <a:rPr lang="ru-RU" sz="4400" dirty="0" smtClean="0">
                <a:solidFill>
                  <a:srgbClr val="990033"/>
                </a:solidFill>
              </a:rPr>
              <a:t>развитие и укрепление банковской системы страны</a:t>
            </a:r>
            <a:endParaRPr lang="ru-RU" sz="4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793"/>
            <a:ext cx="8229600" cy="11430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 smtClean="0">
                <a:solidFill>
                  <a:srgbClr val="CC6600"/>
                </a:solidFill>
              </a:rPr>
              <a:t>Функции </a:t>
            </a:r>
            <a:br>
              <a:rPr lang="ru-RU" sz="4000" b="1" dirty="0" smtClean="0">
                <a:solidFill>
                  <a:srgbClr val="CC6600"/>
                </a:solidFill>
              </a:rPr>
            </a:br>
            <a:r>
              <a:rPr lang="ru-RU" sz="4000" b="1" dirty="0" smtClean="0">
                <a:solidFill>
                  <a:srgbClr val="CC6600"/>
                </a:solidFill>
              </a:rPr>
              <a:t>Центрального банка страны</a:t>
            </a:r>
            <a:endParaRPr lang="ru-RU" sz="4000" b="1" dirty="0">
              <a:solidFill>
                <a:srgbClr val="CC66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238250"/>
            <a:ext cx="8229600" cy="39719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990033"/>
                </a:solidFill>
              </a:rPr>
              <a:t>В целях обеспечения устойчивости национальной валюты Центральный банк:</a:t>
            </a:r>
          </a:p>
          <a:p>
            <a:r>
              <a:rPr lang="ru-RU" dirty="0" smtClean="0">
                <a:solidFill>
                  <a:srgbClr val="990033"/>
                </a:solidFill>
              </a:rPr>
              <a:t>принимает решение об эмиссии наличных денег;</a:t>
            </a:r>
            <a:endParaRPr lang="ru-RU" dirty="0">
              <a:solidFill>
                <a:srgbClr val="990033"/>
              </a:solidFill>
            </a:endParaRPr>
          </a:p>
          <a:p>
            <a:r>
              <a:rPr lang="ru-RU" dirty="0" smtClean="0">
                <a:solidFill>
                  <a:srgbClr val="990033"/>
                </a:solidFill>
              </a:rPr>
              <a:t>осуществляет валютное регулирование;</a:t>
            </a:r>
            <a:endParaRPr lang="ru-RU" dirty="0">
              <a:solidFill>
                <a:srgbClr val="990033"/>
              </a:solidFill>
            </a:endParaRPr>
          </a:p>
          <a:p>
            <a:r>
              <a:rPr lang="ru-RU" dirty="0" smtClean="0">
                <a:solidFill>
                  <a:srgbClr val="990033"/>
                </a:solidFill>
              </a:rPr>
              <a:t>осуществляет кредитно-денежную политику.</a:t>
            </a:r>
            <a:endParaRPr lang="ru-RU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793"/>
            <a:ext cx="8229600" cy="11430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 smtClean="0">
                <a:solidFill>
                  <a:srgbClr val="CC6600"/>
                </a:solidFill>
              </a:rPr>
              <a:t>Функции </a:t>
            </a:r>
            <a:br>
              <a:rPr lang="ru-RU" sz="4000" b="1" dirty="0" smtClean="0">
                <a:solidFill>
                  <a:srgbClr val="CC6600"/>
                </a:solidFill>
              </a:rPr>
            </a:br>
            <a:r>
              <a:rPr lang="ru-RU" sz="4000" b="1" dirty="0" smtClean="0">
                <a:solidFill>
                  <a:srgbClr val="CC6600"/>
                </a:solidFill>
              </a:rPr>
              <a:t>Центрального банка страны</a:t>
            </a:r>
            <a:endParaRPr lang="ru-RU" sz="4000" b="1" dirty="0">
              <a:solidFill>
                <a:srgbClr val="CC66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238250"/>
            <a:ext cx="8229600" cy="397192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990033"/>
                </a:solidFill>
              </a:rPr>
              <a:t>В целях развития и укрепления банковской системы страны  Центральный банк:</a:t>
            </a:r>
          </a:p>
          <a:p>
            <a:r>
              <a:rPr lang="ru-RU" dirty="0" smtClean="0">
                <a:solidFill>
                  <a:srgbClr val="990033"/>
                </a:solidFill>
              </a:rPr>
              <a:t>осуществляет регистрацию и лицензирование коммерческих банков;</a:t>
            </a:r>
            <a:endParaRPr lang="ru-RU" dirty="0">
              <a:solidFill>
                <a:srgbClr val="990033"/>
              </a:solidFill>
            </a:endParaRPr>
          </a:p>
          <a:p>
            <a:r>
              <a:rPr lang="ru-RU" dirty="0" smtClean="0">
                <a:solidFill>
                  <a:srgbClr val="990033"/>
                </a:solidFill>
              </a:rPr>
              <a:t>является кредитором коммерческих банков;</a:t>
            </a:r>
            <a:endParaRPr lang="ru-RU" dirty="0">
              <a:solidFill>
                <a:srgbClr val="990033"/>
              </a:solidFill>
            </a:endParaRPr>
          </a:p>
          <a:p>
            <a:r>
              <a:rPr lang="ru-RU" dirty="0" smtClean="0">
                <a:solidFill>
                  <a:srgbClr val="990033"/>
                </a:solidFill>
              </a:rPr>
              <a:t>устанавливает правила осуществления расчетов</a:t>
            </a:r>
            <a:endParaRPr lang="ru-RU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408"/>
            <a:ext cx="8229600" cy="517525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4000" b="1" dirty="0">
                <a:solidFill>
                  <a:srgbClr val="CC6600"/>
                </a:solidFill>
              </a:rPr>
              <a:t>Коммерческие банки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2350"/>
            <a:ext cx="8229600" cy="51038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990033"/>
                </a:solidFill>
              </a:rPr>
              <a:t>универсальные коммерческие банки;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990033"/>
                </a:solidFill>
              </a:rPr>
              <a:t>специализированные коммерческие банки:</a:t>
            </a:r>
          </a:p>
          <a:p>
            <a:pPr lvl="1">
              <a:lnSpc>
                <a:spcPct val="90000"/>
              </a:lnSpc>
            </a:pPr>
            <a:r>
              <a:rPr lang="ru-RU" sz="2000" dirty="0">
                <a:solidFill>
                  <a:srgbClr val="990033"/>
                </a:solidFill>
              </a:rPr>
              <a:t>по целям: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инвестиционные (кредитующие инвестиционные проекты),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инновационные (выдающие кредиты под развитие научно-технического прогресса),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ипотечные (осуществляющие кредитование под залог недвижимости); </a:t>
            </a:r>
          </a:p>
          <a:p>
            <a:pPr lvl="1">
              <a:lnSpc>
                <a:spcPct val="90000"/>
              </a:lnSpc>
            </a:pPr>
            <a:r>
              <a:rPr lang="ru-RU" sz="2000" dirty="0">
                <a:solidFill>
                  <a:srgbClr val="990033"/>
                </a:solidFill>
              </a:rPr>
              <a:t>по отраслям: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строительный,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сельскохозяйственный,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внешнеэкономический; </a:t>
            </a:r>
          </a:p>
          <a:p>
            <a:pPr lvl="1">
              <a:lnSpc>
                <a:spcPct val="90000"/>
              </a:lnSpc>
            </a:pPr>
            <a:r>
              <a:rPr lang="ru-RU" sz="2000" dirty="0">
                <a:solidFill>
                  <a:srgbClr val="990033"/>
                </a:solidFill>
              </a:rPr>
              <a:t>по клиентам: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обслуживающие только фирмы, </a:t>
            </a:r>
          </a:p>
          <a:p>
            <a:pPr lvl="2">
              <a:lnSpc>
                <a:spcPct val="90000"/>
              </a:lnSpc>
            </a:pPr>
            <a:r>
              <a:rPr lang="ru-RU" sz="1800" dirty="0">
                <a:solidFill>
                  <a:srgbClr val="990033"/>
                </a:solidFill>
              </a:rPr>
              <a:t>обслуживающие только население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9612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4000" b="1" dirty="0">
                <a:solidFill>
                  <a:srgbClr val="CC6600"/>
                </a:solidFill>
              </a:rPr>
              <a:t>Функции коммерческих банков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077" y="919529"/>
            <a:ext cx="8686800" cy="576262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990033"/>
                </a:solidFill>
              </a:rPr>
              <a:t>Коммерческие банков  выполняют два основных вида операций: </a:t>
            </a:r>
          </a:p>
          <a:p>
            <a:pPr marL="0" indent="0">
              <a:lnSpc>
                <a:spcPct val="90000"/>
              </a:lnSpc>
            </a:pPr>
            <a:r>
              <a:rPr lang="ru-RU" sz="2800" b="1" dirty="0">
                <a:solidFill>
                  <a:srgbClr val="990033"/>
                </a:solidFill>
              </a:rPr>
              <a:t>пассивные</a:t>
            </a:r>
            <a:r>
              <a:rPr lang="ru-RU" sz="2800" dirty="0">
                <a:solidFill>
                  <a:srgbClr val="990033"/>
                </a:solidFill>
              </a:rPr>
              <a:t> (по привлечению депозитов) </a:t>
            </a:r>
          </a:p>
          <a:p>
            <a:pPr marL="0" indent="0">
              <a:lnSpc>
                <a:spcPct val="90000"/>
              </a:lnSpc>
            </a:pPr>
            <a:r>
              <a:rPr lang="ru-RU" sz="2800" b="1" dirty="0">
                <a:solidFill>
                  <a:srgbClr val="990033"/>
                </a:solidFill>
              </a:rPr>
              <a:t>активные</a:t>
            </a:r>
            <a:r>
              <a:rPr lang="ru-RU" sz="2800" dirty="0">
                <a:solidFill>
                  <a:srgbClr val="990033"/>
                </a:solidFill>
              </a:rPr>
              <a:t> (по выдаче кредитов</a:t>
            </a:r>
            <a:r>
              <a:rPr lang="ru-RU" sz="2800" dirty="0" smtClean="0">
                <a:solidFill>
                  <a:srgbClr val="990033"/>
                </a:solidFill>
              </a:rPr>
              <a:t>).</a:t>
            </a:r>
            <a:br>
              <a:rPr lang="ru-RU" sz="2800" dirty="0" smtClean="0">
                <a:solidFill>
                  <a:srgbClr val="990033"/>
                </a:solidFill>
              </a:rPr>
            </a:br>
            <a:endParaRPr lang="ru-RU" sz="2800" dirty="0">
              <a:solidFill>
                <a:srgbClr val="990033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990033"/>
                </a:solidFill>
              </a:rPr>
              <a:t>Кроме того, коммерческие банки выполняют: 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расчетно-кассовые операции;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доверительные (трастовые) операции;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межбанковские операции (кредитные – по выдаче кредитов друг другу и трансфертные – по переводу денег);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операции с ценными бумагами;</a:t>
            </a:r>
          </a:p>
          <a:p>
            <a:pPr marL="0" indent="0">
              <a:lnSpc>
                <a:spcPct val="90000"/>
              </a:lnSpc>
            </a:pPr>
            <a:r>
              <a:rPr lang="ru-RU" sz="2800" dirty="0">
                <a:solidFill>
                  <a:srgbClr val="990033"/>
                </a:solidFill>
              </a:rPr>
              <a:t>операции с иностранной валютой.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425</Words>
  <Application>Microsoft Office PowerPoint</Application>
  <PresentationFormat>Экран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Банки</vt:lpstr>
      <vt:lpstr>Банк</vt:lpstr>
      <vt:lpstr>Современная банковская система</vt:lpstr>
      <vt:lpstr>Центральный (эмиссионный) банк</vt:lpstr>
      <vt:lpstr>Цели (задачи) Центрального банка страны</vt:lpstr>
      <vt:lpstr>Функции  Центрального банка страны</vt:lpstr>
      <vt:lpstr>Функции  Центрального банка страны</vt:lpstr>
      <vt:lpstr>Коммерческие банки</vt:lpstr>
      <vt:lpstr>Функции коммерческих банков</vt:lpstr>
      <vt:lpstr>Функции коммерческих банков</vt:lpstr>
      <vt:lpstr>Активы  коммерческого банка</vt:lpstr>
      <vt:lpstr>Пассивы коммерческого банка</vt:lpstr>
      <vt:lpstr>Доходы коммерческого банка</vt:lpstr>
      <vt:lpstr>Прибыль коммерческого банка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Банки</dc:title>
  <dc:creator>Мама</dc:creator>
  <cp:lastModifiedBy>Мама</cp:lastModifiedBy>
  <cp:revision>2</cp:revision>
  <dcterms:created xsi:type="dcterms:W3CDTF">2013-01-24T17:23:49Z</dcterms:created>
  <dcterms:modified xsi:type="dcterms:W3CDTF">2013-01-24T17:41:49Z</dcterms:modified>
</cp:coreProperties>
</file>