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7" r:id="rId2"/>
    <p:sldId id="281" r:id="rId3"/>
    <p:sldId id="274" r:id="rId4"/>
    <p:sldId id="275" r:id="rId5"/>
    <p:sldId id="268" r:id="rId6"/>
    <p:sldId id="269" r:id="rId7"/>
    <p:sldId id="270" r:id="rId8"/>
    <p:sldId id="271" r:id="rId9"/>
    <p:sldId id="272" r:id="rId10"/>
    <p:sldId id="273" r:id="rId11"/>
    <p:sldId id="257" r:id="rId12"/>
    <p:sldId id="266" r:id="rId13"/>
    <p:sldId id="259" r:id="rId14"/>
    <p:sldId id="260" r:id="rId15"/>
    <p:sldId id="261" r:id="rId16"/>
    <p:sldId id="263" r:id="rId17"/>
    <p:sldId id="264" r:id="rId18"/>
    <p:sldId id="26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1CCF0A-BDD8-4F31-A25D-53A71BCB1C45}" type="doc">
      <dgm:prSet loTypeId="urn:microsoft.com/office/officeart/2005/8/layout/target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46D8CFA-08FF-478A-BB54-63BD475C5024}">
      <dgm:prSet phldrT="[Текст]"/>
      <dgm:spPr/>
      <dgm:t>
        <a:bodyPr/>
        <a:lstStyle/>
        <a:p>
          <a:r>
            <a:rPr lang="ru-RU" dirty="0" smtClean="0"/>
            <a:t>Инструменты государственной экономической политики</a:t>
          </a:r>
          <a:endParaRPr lang="ru-RU" dirty="0"/>
        </a:p>
      </dgm:t>
    </dgm:pt>
    <dgm:pt modelId="{60A8881E-CC51-44A1-8F8D-88F1928A5CC5}" type="parTrans" cxnId="{C6FD5E6F-24F2-4B5D-A553-4E660A3A75F2}">
      <dgm:prSet/>
      <dgm:spPr/>
      <dgm:t>
        <a:bodyPr/>
        <a:lstStyle/>
        <a:p>
          <a:endParaRPr lang="ru-RU"/>
        </a:p>
      </dgm:t>
    </dgm:pt>
    <dgm:pt modelId="{4279B9EF-712B-42E3-A18C-AAC51C812B0D}" type="sibTrans" cxnId="{C6FD5E6F-24F2-4B5D-A553-4E660A3A75F2}">
      <dgm:prSet/>
      <dgm:spPr/>
      <dgm:t>
        <a:bodyPr/>
        <a:lstStyle/>
        <a:p>
          <a:endParaRPr lang="ru-RU"/>
        </a:p>
      </dgm:t>
    </dgm:pt>
    <dgm:pt modelId="{7F62D1DF-0C25-44F6-8472-98F6AC7EC3A5}">
      <dgm:prSet phldrT="[Текст]" custT="1"/>
      <dgm:spPr/>
      <dgm:t>
        <a:bodyPr/>
        <a:lstStyle/>
        <a:p>
          <a:r>
            <a:rPr lang="ru-RU" sz="1200" dirty="0" smtClean="0"/>
            <a:t>Государственный бюджет</a:t>
          </a:r>
          <a:endParaRPr lang="ru-RU" sz="1200" dirty="0"/>
        </a:p>
      </dgm:t>
    </dgm:pt>
    <dgm:pt modelId="{7F3CDACB-999A-4F2C-851C-460418432B71}" type="parTrans" cxnId="{0FAA1DCE-DAA8-4931-A2E3-350285B8B4EA}">
      <dgm:prSet/>
      <dgm:spPr/>
      <dgm:t>
        <a:bodyPr/>
        <a:lstStyle/>
        <a:p>
          <a:endParaRPr lang="ru-RU"/>
        </a:p>
      </dgm:t>
    </dgm:pt>
    <dgm:pt modelId="{AFBD9715-559C-431A-822E-2D38A9892FA7}" type="sibTrans" cxnId="{0FAA1DCE-DAA8-4931-A2E3-350285B8B4EA}">
      <dgm:prSet/>
      <dgm:spPr/>
      <dgm:t>
        <a:bodyPr/>
        <a:lstStyle/>
        <a:p>
          <a:endParaRPr lang="ru-RU"/>
        </a:p>
      </dgm:t>
    </dgm:pt>
    <dgm:pt modelId="{F1F03AFB-041C-403A-81B4-15464D21BBEB}">
      <dgm:prSet phldrT="[Текст]" custT="1"/>
      <dgm:spPr/>
      <dgm:t>
        <a:bodyPr/>
        <a:lstStyle/>
        <a:p>
          <a:r>
            <a:rPr lang="ru-RU" sz="1400" dirty="0" smtClean="0"/>
            <a:t>Центральный банк</a:t>
          </a:r>
          <a:endParaRPr lang="ru-RU" sz="1400" dirty="0"/>
        </a:p>
      </dgm:t>
    </dgm:pt>
    <dgm:pt modelId="{18A2370C-434D-452A-8A08-8066B32FC92D}" type="parTrans" cxnId="{20255AB0-1E87-45EF-A4C5-CB2EAF71DAEE}">
      <dgm:prSet/>
      <dgm:spPr/>
      <dgm:t>
        <a:bodyPr/>
        <a:lstStyle/>
        <a:p>
          <a:endParaRPr lang="ru-RU"/>
        </a:p>
      </dgm:t>
    </dgm:pt>
    <dgm:pt modelId="{05D41B86-3698-4DAE-8438-4EEFC498D47D}" type="sibTrans" cxnId="{20255AB0-1E87-45EF-A4C5-CB2EAF71DAEE}">
      <dgm:prSet/>
      <dgm:spPr/>
      <dgm:t>
        <a:bodyPr/>
        <a:lstStyle/>
        <a:p>
          <a:endParaRPr lang="ru-RU"/>
        </a:p>
      </dgm:t>
    </dgm:pt>
    <dgm:pt modelId="{CA28BBFF-F791-43BA-9784-086DE2C18637}">
      <dgm:prSet phldrT="[Текст]"/>
      <dgm:spPr/>
      <dgm:t>
        <a:bodyPr/>
        <a:lstStyle/>
        <a:p>
          <a:r>
            <a:rPr lang="ru-RU" dirty="0" smtClean="0"/>
            <a:t>Направления политики государства</a:t>
          </a:r>
          <a:endParaRPr lang="ru-RU" dirty="0"/>
        </a:p>
      </dgm:t>
    </dgm:pt>
    <dgm:pt modelId="{5A45C4AB-F4DF-4710-B975-3FF2497E5753}" type="parTrans" cxnId="{8AFA5247-4117-484F-BAB1-E1778CB32367}">
      <dgm:prSet/>
      <dgm:spPr/>
      <dgm:t>
        <a:bodyPr/>
        <a:lstStyle/>
        <a:p>
          <a:endParaRPr lang="ru-RU"/>
        </a:p>
      </dgm:t>
    </dgm:pt>
    <dgm:pt modelId="{376A1FC1-8EA8-4E00-BDD3-04375D429CD7}" type="sibTrans" cxnId="{8AFA5247-4117-484F-BAB1-E1778CB32367}">
      <dgm:prSet/>
      <dgm:spPr/>
      <dgm:t>
        <a:bodyPr/>
        <a:lstStyle/>
        <a:p>
          <a:endParaRPr lang="ru-RU"/>
        </a:p>
      </dgm:t>
    </dgm:pt>
    <dgm:pt modelId="{D1CAB99B-AB5A-4743-A4D4-91F92F5F994D}">
      <dgm:prSet phldrT="[Текст]" custT="1"/>
      <dgm:spPr/>
      <dgm:t>
        <a:bodyPr/>
        <a:lstStyle/>
        <a:p>
          <a:r>
            <a:rPr lang="ru-RU" sz="1200" dirty="0" smtClean="0"/>
            <a:t>Бюджетно-финансовая</a:t>
          </a:r>
          <a:endParaRPr lang="ru-RU" sz="1200" dirty="0"/>
        </a:p>
      </dgm:t>
    </dgm:pt>
    <dgm:pt modelId="{DA3898F9-BD03-40AA-8556-4D78D8B10519}" type="parTrans" cxnId="{FE645ECF-24CC-4C97-8EEF-BDD5CADB626A}">
      <dgm:prSet/>
      <dgm:spPr/>
      <dgm:t>
        <a:bodyPr/>
        <a:lstStyle/>
        <a:p>
          <a:endParaRPr lang="ru-RU"/>
        </a:p>
      </dgm:t>
    </dgm:pt>
    <dgm:pt modelId="{43735364-1BE1-478E-858A-04DBFA471E18}" type="sibTrans" cxnId="{FE645ECF-24CC-4C97-8EEF-BDD5CADB626A}">
      <dgm:prSet/>
      <dgm:spPr/>
      <dgm:t>
        <a:bodyPr/>
        <a:lstStyle/>
        <a:p>
          <a:endParaRPr lang="ru-RU"/>
        </a:p>
      </dgm:t>
    </dgm:pt>
    <dgm:pt modelId="{5A47017F-E572-4FDB-85D2-5C7389759911}">
      <dgm:prSet phldrT="[Текст]" custT="1"/>
      <dgm:spPr/>
      <dgm:t>
        <a:bodyPr/>
        <a:lstStyle/>
        <a:p>
          <a:r>
            <a:rPr lang="ru-RU" sz="1200" dirty="0" smtClean="0"/>
            <a:t>Кредитно-денежная</a:t>
          </a:r>
          <a:endParaRPr lang="ru-RU" sz="1200" dirty="0"/>
        </a:p>
      </dgm:t>
    </dgm:pt>
    <dgm:pt modelId="{16798202-CE66-4E62-9A05-DB6577E71D58}" type="parTrans" cxnId="{5377A307-25C5-49F8-B220-92B5EE5C6D6F}">
      <dgm:prSet/>
      <dgm:spPr/>
      <dgm:t>
        <a:bodyPr/>
        <a:lstStyle/>
        <a:p>
          <a:endParaRPr lang="ru-RU"/>
        </a:p>
      </dgm:t>
    </dgm:pt>
    <dgm:pt modelId="{90945C78-B02C-44D6-915C-A568ADDBBE9F}" type="sibTrans" cxnId="{5377A307-25C5-49F8-B220-92B5EE5C6D6F}">
      <dgm:prSet/>
      <dgm:spPr/>
      <dgm:t>
        <a:bodyPr/>
        <a:lstStyle/>
        <a:p>
          <a:endParaRPr lang="ru-RU"/>
        </a:p>
      </dgm:t>
    </dgm:pt>
    <dgm:pt modelId="{E53A39F2-9879-4635-9A57-5C08099CEC6D}">
      <dgm:prSet phldrT="[Текст]"/>
      <dgm:spPr/>
      <dgm:t>
        <a:bodyPr/>
        <a:lstStyle/>
        <a:p>
          <a:r>
            <a:rPr lang="ru-RU" dirty="0" smtClean="0"/>
            <a:t>Цели государственной экономическое политики </a:t>
          </a:r>
          <a:endParaRPr lang="ru-RU" dirty="0"/>
        </a:p>
      </dgm:t>
    </dgm:pt>
    <dgm:pt modelId="{40B3CAE5-36C7-4078-B4C0-CE63FC862033}" type="parTrans" cxnId="{BFB78DD8-C8A2-4801-8033-42F354ACCD6A}">
      <dgm:prSet/>
      <dgm:spPr/>
      <dgm:t>
        <a:bodyPr/>
        <a:lstStyle/>
        <a:p>
          <a:endParaRPr lang="ru-RU"/>
        </a:p>
      </dgm:t>
    </dgm:pt>
    <dgm:pt modelId="{53149981-9306-446A-ADC1-BBEC84A305B2}" type="sibTrans" cxnId="{BFB78DD8-C8A2-4801-8033-42F354ACCD6A}">
      <dgm:prSet/>
      <dgm:spPr/>
      <dgm:t>
        <a:bodyPr/>
        <a:lstStyle/>
        <a:p>
          <a:endParaRPr lang="ru-RU"/>
        </a:p>
      </dgm:t>
    </dgm:pt>
    <dgm:pt modelId="{1575E854-E81F-45BA-87E4-CC429E59BA17}">
      <dgm:prSet phldrT="[Текст]"/>
      <dgm:spPr/>
      <dgm:t>
        <a:bodyPr/>
        <a:lstStyle/>
        <a:p>
          <a:r>
            <a:rPr lang="ru-RU" dirty="0" smtClean="0"/>
            <a:t>Стабилизация темпов экономического развития</a:t>
          </a:r>
          <a:endParaRPr lang="ru-RU" dirty="0"/>
        </a:p>
      </dgm:t>
    </dgm:pt>
    <dgm:pt modelId="{61B0D5C9-A650-4F04-89F7-CF6C9E9279C6}" type="parTrans" cxnId="{09525AF0-B9B4-4707-AD29-379713E7E05F}">
      <dgm:prSet/>
      <dgm:spPr/>
      <dgm:t>
        <a:bodyPr/>
        <a:lstStyle/>
        <a:p>
          <a:endParaRPr lang="ru-RU"/>
        </a:p>
      </dgm:t>
    </dgm:pt>
    <dgm:pt modelId="{C711BD5F-39CC-4D0E-A387-5833E157E030}" type="sibTrans" cxnId="{09525AF0-B9B4-4707-AD29-379713E7E05F}">
      <dgm:prSet/>
      <dgm:spPr/>
      <dgm:t>
        <a:bodyPr/>
        <a:lstStyle/>
        <a:p>
          <a:endParaRPr lang="ru-RU"/>
        </a:p>
      </dgm:t>
    </dgm:pt>
    <dgm:pt modelId="{E1B740C3-D87E-4ED0-86E3-BBBA583E622A}">
      <dgm:prSet phldrT="[Текст]"/>
      <dgm:spPr/>
      <dgm:t>
        <a:bodyPr/>
        <a:lstStyle/>
        <a:p>
          <a:r>
            <a:rPr lang="ru-RU" dirty="0" smtClean="0"/>
            <a:t>Достижение полной занятости</a:t>
          </a:r>
          <a:endParaRPr lang="ru-RU" dirty="0"/>
        </a:p>
      </dgm:t>
    </dgm:pt>
    <dgm:pt modelId="{A5147639-6FFE-464A-85A7-16FDE6DA2433}" type="parTrans" cxnId="{BD58DECD-F6B9-4189-8974-3829C56B8943}">
      <dgm:prSet/>
      <dgm:spPr/>
      <dgm:t>
        <a:bodyPr/>
        <a:lstStyle/>
        <a:p>
          <a:endParaRPr lang="ru-RU"/>
        </a:p>
      </dgm:t>
    </dgm:pt>
    <dgm:pt modelId="{1FE56FA8-5ADC-4E0F-A1E0-B3933EB18156}" type="sibTrans" cxnId="{BD58DECD-F6B9-4189-8974-3829C56B8943}">
      <dgm:prSet/>
      <dgm:spPr/>
      <dgm:t>
        <a:bodyPr/>
        <a:lstStyle/>
        <a:p>
          <a:endParaRPr lang="ru-RU"/>
        </a:p>
      </dgm:t>
    </dgm:pt>
    <dgm:pt modelId="{A34A0CBC-BF8F-4C32-84F7-9E9A2943F0DC}">
      <dgm:prSet/>
      <dgm:spPr/>
      <dgm:t>
        <a:bodyPr/>
        <a:lstStyle/>
        <a:p>
          <a:r>
            <a:rPr lang="ru-RU" dirty="0" smtClean="0"/>
            <a:t>Предотвращение галопирующей инфляции и гиперинфляции</a:t>
          </a:r>
          <a:endParaRPr lang="ru-RU" dirty="0"/>
        </a:p>
      </dgm:t>
    </dgm:pt>
    <dgm:pt modelId="{94E061A6-B308-471E-A79B-B571C358EE54}" type="parTrans" cxnId="{5E642D7A-BB1F-4C03-BD84-AA86BDCE8B9D}">
      <dgm:prSet/>
      <dgm:spPr/>
      <dgm:t>
        <a:bodyPr/>
        <a:lstStyle/>
        <a:p>
          <a:endParaRPr lang="ru-RU"/>
        </a:p>
      </dgm:t>
    </dgm:pt>
    <dgm:pt modelId="{BCA652D6-E18D-4D08-98E2-A3E72E1FD6C1}" type="sibTrans" cxnId="{5E642D7A-BB1F-4C03-BD84-AA86BDCE8B9D}">
      <dgm:prSet/>
      <dgm:spPr/>
      <dgm:t>
        <a:bodyPr/>
        <a:lstStyle/>
        <a:p>
          <a:endParaRPr lang="ru-RU"/>
        </a:p>
      </dgm:t>
    </dgm:pt>
    <dgm:pt modelId="{2B1983BD-9671-4AAE-B934-FA81A0D408F1}">
      <dgm:prSet/>
      <dgm:spPr/>
      <dgm:t>
        <a:bodyPr/>
        <a:lstStyle/>
        <a:p>
          <a:r>
            <a:rPr lang="ru-RU" dirty="0" smtClean="0"/>
            <a:t>Предотвращение циклических рецессий</a:t>
          </a:r>
          <a:endParaRPr lang="ru-RU" dirty="0"/>
        </a:p>
      </dgm:t>
    </dgm:pt>
    <dgm:pt modelId="{AD45A9A9-ACB8-4E54-8582-5A31ED4A149E}" type="parTrans" cxnId="{2EB8B08E-283D-4154-943A-57BF1B9E49B2}">
      <dgm:prSet/>
      <dgm:spPr/>
      <dgm:t>
        <a:bodyPr/>
        <a:lstStyle/>
        <a:p>
          <a:endParaRPr lang="ru-RU"/>
        </a:p>
      </dgm:t>
    </dgm:pt>
    <dgm:pt modelId="{7E89D019-0905-422E-9E58-1194FA4D512E}" type="sibTrans" cxnId="{2EB8B08E-283D-4154-943A-57BF1B9E49B2}">
      <dgm:prSet/>
      <dgm:spPr/>
      <dgm:t>
        <a:bodyPr/>
        <a:lstStyle/>
        <a:p>
          <a:endParaRPr lang="ru-RU"/>
        </a:p>
      </dgm:t>
    </dgm:pt>
    <dgm:pt modelId="{D3FE42AD-79F4-4BA2-9D9A-3445AD70CED3}" type="pres">
      <dgm:prSet presAssocID="{111CCF0A-BDD8-4F31-A25D-53A71BCB1C45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3A05F48-D105-49FC-BFD5-70C701C679EF}" type="pres">
      <dgm:prSet presAssocID="{111CCF0A-BDD8-4F31-A25D-53A71BCB1C45}" presName="outerBox" presStyleCnt="0"/>
      <dgm:spPr/>
    </dgm:pt>
    <dgm:pt modelId="{66296D6D-E7C9-49E2-9FC8-7F8C1D46905C}" type="pres">
      <dgm:prSet presAssocID="{111CCF0A-BDD8-4F31-A25D-53A71BCB1C45}" presName="outerBoxParent" presStyleLbl="node1" presStyleIdx="0" presStyleCnt="3" custLinFactNeighborY="21262"/>
      <dgm:spPr/>
      <dgm:t>
        <a:bodyPr/>
        <a:lstStyle/>
        <a:p>
          <a:endParaRPr lang="ru-RU"/>
        </a:p>
      </dgm:t>
    </dgm:pt>
    <dgm:pt modelId="{B1C28767-47E6-43CB-92F1-06F3E6654AFF}" type="pres">
      <dgm:prSet presAssocID="{111CCF0A-BDD8-4F31-A25D-53A71BCB1C45}" presName="outerBoxChildren" presStyleCnt="0"/>
      <dgm:spPr/>
    </dgm:pt>
    <dgm:pt modelId="{7DC07049-33F0-44B7-9149-C36FB1C78CF3}" type="pres">
      <dgm:prSet presAssocID="{7F62D1DF-0C25-44F6-8472-98F6AC7EC3A5}" presName="oChild" presStyleLbl="fgAcc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0227D6-6E6B-4D07-95F3-22AE2E988DF6}" type="pres">
      <dgm:prSet presAssocID="{AFBD9715-559C-431A-822E-2D38A9892FA7}" presName="outerSibTrans" presStyleCnt="0"/>
      <dgm:spPr/>
    </dgm:pt>
    <dgm:pt modelId="{1536AE2D-F5DC-414E-9A3A-A112126C283B}" type="pres">
      <dgm:prSet presAssocID="{F1F03AFB-041C-403A-81B4-15464D21BBEB}" presName="oChild" presStyleLbl="fgAcc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966665-8038-4ACA-A57A-4C8CD0FEC28B}" type="pres">
      <dgm:prSet presAssocID="{111CCF0A-BDD8-4F31-A25D-53A71BCB1C45}" presName="middleBox" presStyleCnt="0"/>
      <dgm:spPr/>
    </dgm:pt>
    <dgm:pt modelId="{1E1F6327-70C6-4518-BC8E-DB2415525896}" type="pres">
      <dgm:prSet presAssocID="{111CCF0A-BDD8-4F31-A25D-53A71BCB1C45}" presName="middleBoxParent" presStyleLbl="node1" presStyleIdx="1" presStyleCnt="3"/>
      <dgm:spPr/>
      <dgm:t>
        <a:bodyPr/>
        <a:lstStyle/>
        <a:p>
          <a:endParaRPr lang="ru-RU"/>
        </a:p>
      </dgm:t>
    </dgm:pt>
    <dgm:pt modelId="{2E43C766-CCBC-47FF-9769-6317F12867C4}" type="pres">
      <dgm:prSet presAssocID="{111CCF0A-BDD8-4F31-A25D-53A71BCB1C45}" presName="middleBoxChildren" presStyleCnt="0"/>
      <dgm:spPr/>
    </dgm:pt>
    <dgm:pt modelId="{643CC2BD-9A1B-453A-8C99-981A36030338}" type="pres">
      <dgm:prSet presAssocID="{D1CAB99B-AB5A-4743-A4D4-91F92F5F994D}" presName="mChild" presStyleLbl="fgAcc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18EB2E-A698-4792-9613-287853D9A887}" type="pres">
      <dgm:prSet presAssocID="{43735364-1BE1-478E-858A-04DBFA471E18}" presName="middleSibTrans" presStyleCnt="0"/>
      <dgm:spPr/>
    </dgm:pt>
    <dgm:pt modelId="{7D77E522-FFB5-426C-B007-0364BC68D266}" type="pres">
      <dgm:prSet presAssocID="{5A47017F-E572-4FDB-85D2-5C7389759911}" presName="mChild" presStyleLbl="fgAcc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CA7C9-8BFD-486B-AEF4-2449F9E22E70}" type="pres">
      <dgm:prSet presAssocID="{111CCF0A-BDD8-4F31-A25D-53A71BCB1C45}" presName="centerBox" presStyleCnt="0"/>
      <dgm:spPr/>
    </dgm:pt>
    <dgm:pt modelId="{9D812226-3B78-47EF-A293-5F98A563A364}" type="pres">
      <dgm:prSet presAssocID="{111CCF0A-BDD8-4F31-A25D-53A71BCB1C45}" presName="centerBoxParent" presStyleLbl="node1" presStyleIdx="2" presStyleCnt="3"/>
      <dgm:spPr/>
      <dgm:t>
        <a:bodyPr/>
        <a:lstStyle/>
        <a:p>
          <a:endParaRPr lang="ru-RU"/>
        </a:p>
      </dgm:t>
    </dgm:pt>
    <dgm:pt modelId="{C71890C2-9528-4E50-8A4E-E466ACA60790}" type="pres">
      <dgm:prSet presAssocID="{111CCF0A-BDD8-4F31-A25D-53A71BCB1C45}" presName="centerBoxChildren" presStyleCnt="0"/>
      <dgm:spPr/>
    </dgm:pt>
    <dgm:pt modelId="{2A89B444-1C89-4C56-8F9A-149A2A452666}" type="pres">
      <dgm:prSet presAssocID="{1575E854-E81F-45BA-87E4-CC429E59BA17}" presName="cChild" presStyleLbl="fgAcc1" presStyleIdx="4" presStyleCnt="8" custLinFactNeighborX="-64610" custLinFactNeighborY="61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58F8E7-C464-41B2-987D-200434FB2928}" type="pres">
      <dgm:prSet presAssocID="{C711BD5F-39CC-4D0E-A387-5833E157E030}" presName="centerSibTrans" presStyleCnt="0"/>
      <dgm:spPr/>
    </dgm:pt>
    <dgm:pt modelId="{8E706E52-00E9-41CE-9E27-5512566B42CC}" type="pres">
      <dgm:prSet presAssocID="{2B1983BD-9671-4AAE-B934-FA81A0D408F1}" presName="cChild" presStyleLbl="fgAcc1" presStyleIdx="5" presStyleCnt="8" custLinFactNeighborX="50213" custLinFactNeighborY="61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85A2EE-3DAE-447F-B5D0-314E7A5C2510}" type="pres">
      <dgm:prSet presAssocID="{7E89D019-0905-422E-9E58-1194FA4D512E}" presName="centerSibTrans" presStyleCnt="0"/>
      <dgm:spPr/>
    </dgm:pt>
    <dgm:pt modelId="{30697008-AF80-4D71-9B8C-0C1A81F7683F}" type="pres">
      <dgm:prSet presAssocID="{A34A0CBC-BF8F-4C32-84F7-9E9A2943F0DC}" presName="cChild" presStyleLbl="fgAcc1" presStyleIdx="6" presStyleCnt="8" custLinFactNeighborX="94092" custLinFactNeighborY="61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5BD476-CA4C-4E55-89AB-A087676897C4}" type="pres">
      <dgm:prSet presAssocID="{BCA652D6-E18D-4D08-98E2-A3E72E1FD6C1}" presName="centerSibTrans" presStyleCnt="0"/>
      <dgm:spPr/>
    </dgm:pt>
    <dgm:pt modelId="{34956AF6-DD82-44EB-A2A3-6AE5535A4861}" type="pres">
      <dgm:prSet presAssocID="{E1B740C3-D87E-4ED0-86E3-BBBA583E622A}" presName="cChild" presStyleLbl="fgAcc1" presStyleIdx="7" presStyleCnt="8" custLinFactX="2802" custLinFactNeighborX="100000" custLinFactNeighborY="56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645ECF-24CC-4C97-8EEF-BDD5CADB626A}" srcId="{CA28BBFF-F791-43BA-9784-086DE2C18637}" destId="{D1CAB99B-AB5A-4743-A4D4-91F92F5F994D}" srcOrd="0" destOrd="0" parTransId="{DA3898F9-BD03-40AA-8556-4D78D8B10519}" sibTransId="{43735364-1BE1-478E-858A-04DBFA471E18}"/>
    <dgm:cxn modelId="{5E642D7A-BB1F-4C03-BD84-AA86BDCE8B9D}" srcId="{E53A39F2-9879-4635-9A57-5C08099CEC6D}" destId="{A34A0CBC-BF8F-4C32-84F7-9E9A2943F0DC}" srcOrd="2" destOrd="0" parTransId="{94E061A6-B308-471E-A79B-B571C358EE54}" sibTransId="{BCA652D6-E18D-4D08-98E2-A3E72E1FD6C1}"/>
    <dgm:cxn modelId="{60369400-6ABC-4C20-951B-ED3E7C8C526F}" type="presOf" srcId="{111CCF0A-BDD8-4F31-A25D-53A71BCB1C45}" destId="{D3FE42AD-79F4-4BA2-9D9A-3445AD70CED3}" srcOrd="0" destOrd="0" presId="urn:microsoft.com/office/officeart/2005/8/layout/target2"/>
    <dgm:cxn modelId="{EE6E6718-8756-494B-8ECF-EFC867ECC088}" type="presOf" srcId="{2B1983BD-9671-4AAE-B934-FA81A0D408F1}" destId="{8E706E52-00E9-41CE-9E27-5512566B42CC}" srcOrd="0" destOrd="0" presId="urn:microsoft.com/office/officeart/2005/8/layout/target2"/>
    <dgm:cxn modelId="{802FF828-0CDB-42AD-9B12-81CCA38E68BD}" type="presOf" srcId="{D1CAB99B-AB5A-4743-A4D4-91F92F5F994D}" destId="{643CC2BD-9A1B-453A-8C99-981A36030338}" srcOrd="0" destOrd="0" presId="urn:microsoft.com/office/officeart/2005/8/layout/target2"/>
    <dgm:cxn modelId="{20255AB0-1E87-45EF-A4C5-CB2EAF71DAEE}" srcId="{946D8CFA-08FF-478A-BB54-63BD475C5024}" destId="{F1F03AFB-041C-403A-81B4-15464D21BBEB}" srcOrd="1" destOrd="0" parTransId="{18A2370C-434D-452A-8A08-8066B32FC92D}" sibTransId="{05D41B86-3698-4DAE-8438-4EEFC498D47D}"/>
    <dgm:cxn modelId="{8AA4C77E-F1D1-4CBF-9690-DC43BF0A67C2}" type="presOf" srcId="{946D8CFA-08FF-478A-BB54-63BD475C5024}" destId="{66296D6D-E7C9-49E2-9FC8-7F8C1D46905C}" srcOrd="0" destOrd="0" presId="urn:microsoft.com/office/officeart/2005/8/layout/target2"/>
    <dgm:cxn modelId="{49127975-22CE-4110-8005-6867E4169972}" type="presOf" srcId="{1575E854-E81F-45BA-87E4-CC429E59BA17}" destId="{2A89B444-1C89-4C56-8F9A-149A2A452666}" srcOrd="0" destOrd="0" presId="urn:microsoft.com/office/officeart/2005/8/layout/target2"/>
    <dgm:cxn modelId="{5377A307-25C5-49F8-B220-92B5EE5C6D6F}" srcId="{CA28BBFF-F791-43BA-9784-086DE2C18637}" destId="{5A47017F-E572-4FDB-85D2-5C7389759911}" srcOrd="1" destOrd="0" parTransId="{16798202-CE66-4E62-9A05-DB6577E71D58}" sibTransId="{90945C78-B02C-44D6-915C-A568ADDBBE9F}"/>
    <dgm:cxn modelId="{5D97462E-9586-4075-B6C0-0EF919CD64EA}" type="presOf" srcId="{5A47017F-E572-4FDB-85D2-5C7389759911}" destId="{7D77E522-FFB5-426C-B007-0364BC68D266}" srcOrd="0" destOrd="0" presId="urn:microsoft.com/office/officeart/2005/8/layout/target2"/>
    <dgm:cxn modelId="{AE9D73A6-5EC8-4C06-A9A6-B942979AD192}" type="presOf" srcId="{7F62D1DF-0C25-44F6-8472-98F6AC7EC3A5}" destId="{7DC07049-33F0-44B7-9149-C36FB1C78CF3}" srcOrd="0" destOrd="0" presId="urn:microsoft.com/office/officeart/2005/8/layout/target2"/>
    <dgm:cxn modelId="{BFB78DD8-C8A2-4801-8033-42F354ACCD6A}" srcId="{111CCF0A-BDD8-4F31-A25D-53A71BCB1C45}" destId="{E53A39F2-9879-4635-9A57-5C08099CEC6D}" srcOrd="2" destOrd="0" parTransId="{40B3CAE5-36C7-4078-B4C0-CE63FC862033}" sibTransId="{53149981-9306-446A-ADC1-BBEC84A305B2}"/>
    <dgm:cxn modelId="{BD58DECD-F6B9-4189-8974-3829C56B8943}" srcId="{E53A39F2-9879-4635-9A57-5C08099CEC6D}" destId="{E1B740C3-D87E-4ED0-86E3-BBBA583E622A}" srcOrd="3" destOrd="0" parTransId="{A5147639-6FFE-464A-85A7-16FDE6DA2433}" sibTransId="{1FE56FA8-5ADC-4E0F-A1E0-B3933EB18156}"/>
    <dgm:cxn modelId="{C6FD5E6F-24F2-4B5D-A553-4E660A3A75F2}" srcId="{111CCF0A-BDD8-4F31-A25D-53A71BCB1C45}" destId="{946D8CFA-08FF-478A-BB54-63BD475C5024}" srcOrd="0" destOrd="0" parTransId="{60A8881E-CC51-44A1-8F8D-88F1928A5CC5}" sibTransId="{4279B9EF-712B-42E3-A18C-AAC51C812B0D}"/>
    <dgm:cxn modelId="{619AF7F3-9E0E-43D9-A93B-2F7EF2F86010}" type="presOf" srcId="{CA28BBFF-F791-43BA-9784-086DE2C18637}" destId="{1E1F6327-70C6-4518-BC8E-DB2415525896}" srcOrd="0" destOrd="0" presId="urn:microsoft.com/office/officeart/2005/8/layout/target2"/>
    <dgm:cxn modelId="{94682A55-BA7F-44DC-AA0A-797038DD0CB5}" type="presOf" srcId="{A34A0CBC-BF8F-4C32-84F7-9E9A2943F0DC}" destId="{30697008-AF80-4D71-9B8C-0C1A81F7683F}" srcOrd="0" destOrd="0" presId="urn:microsoft.com/office/officeart/2005/8/layout/target2"/>
    <dgm:cxn modelId="{1B058475-CF4E-414D-B3B5-6A06F77D2471}" type="presOf" srcId="{F1F03AFB-041C-403A-81B4-15464D21BBEB}" destId="{1536AE2D-F5DC-414E-9A3A-A112126C283B}" srcOrd="0" destOrd="0" presId="urn:microsoft.com/office/officeart/2005/8/layout/target2"/>
    <dgm:cxn modelId="{214CFF92-74D4-4FC5-9D71-BC57A1CF614A}" type="presOf" srcId="{E53A39F2-9879-4635-9A57-5C08099CEC6D}" destId="{9D812226-3B78-47EF-A293-5F98A563A364}" srcOrd="0" destOrd="0" presId="urn:microsoft.com/office/officeart/2005/8/layout/target2"/>
    <dgm:cxn modelId="{0FAA1DCE-DAA8-4931-A2E3-350285B8B4EA}" srcId="{946D8CFA-08FF-478A-BB54-63BD475C5024}" destId="{7F62D1DF-0C25-44F6-8472-98F6AC7EC3A5}" srcOrd="0" destOrd="0" parTransId="{7F3CDACB-999A-4F2C-851C-460418432B71}" sibTransId="{AFBD9715-559C-431A-822E-2D38A9892FA7}"/>
    <dgm:cxn modelId="{8AFA5247-4117-484F-BAB1-E1778CB32367}" srcId="{111CCF0A-BDD8-4F31-A25D-53A71BCB1C45}" destId="{CA28BBFF-F791-43BA-9784-086DE2C18637}" srcOrd="1" destOrd="0" parTransId="{5A45C4AB-F4DF-4710-B975-3FF2497E5753}" sibTransId="{376A1FC1-8EA8-4E00-BDD3-04375D429CD7}"/>
    <dgm:cxn modelId="{2EB8B08E-283D-4154-943A-57BF1B9E49B2}" srcId="{E53A39F2-9879-4635-9A57-5C08099CEC6D}" destId="{2B1983BD-9671-4AAE-B934-FA81A0D408F1}" srcOrd="1" destOrd="0" parTransId="{AD45A9A9-ACB8-4E54-8582-5A31ED4A149E}" sibTransId="{7E89D019-0905-422E-9E58-1194FA4D512E}"/>
    <dgm:cxn modelId="{09525AF0-B9B4-4707-AD29-379713E7E05F}" srcId="{E53A39F2-9879-4635-9A57-5C08099CEC6D}" destId="{1575E854-E81F-45BA-87E4-CC429E59BA17}" srcOrd="0" destOrd="0" parTransId="{61B0D5C9-A650-4F04-89F7-CF6C9E9279C6}" sibTransId="{C711BD5F-39CC-4D0E-A387-5833E157E030}"/>
    <dgm:cxn modelId="{C774EEDC-42CF-44D0-A10D-B643BF5DEA82}" type="presOf" srcId="{E1B740C3-D87E-4ED0-86E3-BBBA583E622A}" destId="{34956AF6-DD82-44EB-A2A3-6AE5535A4861}" srcOrd="0" destOrd="0" presId="urn:microsoft.com/office/officeart/2005/8/layout/target2"/>
    <dgm:cxn modelId="{8DFD2E55-0BD0-4738-B938-782F26A62575}" type="presParOf" srcId="{D3FE42AD-79F4-4BA2-9D9A-3445AD70CED3}" destId="{D3A05F48-D105-49FC-BFD5-70C701C679EF}" srcOrd="0" destOrd="0" presId="urn:microsoft.com/office/officeart/2005/8/layout/target2"/>
    <dgm:cxn modelId="{C9360D64-E85D-45CE-B938-C004E0A7E560}" type="presParOf" srcId="{D3A05F48-D105-49FC-BFD5-70C701C679EF}" destId="{66296D6D-E7C9-49E2-9FC8-7F8C1D46905C}" srcOrd="0" destOrd="0" presId="urn:microsoft.com/office/officeart/2005/8/layout/target2"/>
    <dgm:cxn modelId="{26B5C8D2-3E7D-444E-8057-23E96E9C729A}" type="presParOf" srcId="{D3A05F48-D105-49FC-BFD5-70C701C679EF}" destId="{B1C28767-47E6-43CB-92F1-06F3E6654AFF}" srcOrd="1" destOrd="0" presId="urn:microsoft.com/office/officeart/2005/8/layout/target2"/>
    <dgm:cxn modelId="{81D0C4B3-69D3-4B8D-A9D7-7F2CF7CB9357}" type="presParOf" srcId="{B1C28767-47E6-43CB-92F1-06F3E6654AFF}" destId="{7DC07049-33F0-44B7-9149-C36FB1C78CF3}" srcOrd="0" destOrd="0" presId="urn:microsoft.com/office/officeart/2005/8/layout/target2"/>
    <dgm:cxn modelId="{4BC5782F-A9FE-4357-9872-D2EA6AF22C93}" type="presParOf" srcId="{B1C28767-47E6-43CB-92F1-06F3E6654AFF}" destId="{250227D6-6E6B-4D07-95F3-22AE2E988DF6}" srcOrd="1" destOrd="0" presId="urn:microsoft.com/office/officeart/2005/8/layout/target2"/>
    <dgm:cxn modelId="{A3E81A27-FA00-4386-8234-0958212584EA}" type="presParOf" srcId="{B1C28767-47E6-43CB-92F1-06F3E6654AFF}" destId="{1536AE2D-F5DC-414E-9A3A-A112126C283B}" srcOrd="2" destOrd="0" presId="urn:microsoft.com/office/officeart/2005/8/layout/target2"/>
    <dgm:cxn modelId="{C9950337-6B24-4441-97B4-CEB94CD1236A}" type="presParOf" srcId="{D3FE42AD-79F4-4BA2-9D9A-3445AD70CED3}" destId="{66966665-8038-4ACA-A57A-4C8CD0FEC28B}" srcOrd="1" destOrd="0" presId="urn:microsoft.com/office/officeart/2005/8/layout/target2"/>
    <dgm:cxn modelId="{95568D2C-8159-43ED-A754-04AF69D00E0B}" type="presParOf" srcId="{66966665-8038-4ACA-A57A-4C8CD0FEC28B}" destId="{1E1F6327-70C6-4518-BC8E-DB2415525896}" srcOrd="0" destOrd="0" presId="urn:microsoft.com/office/officeart/2005/8/layout/target2"/>
    <dgm:cxn modelId="{D4085BA1-89EA-43F6-94C5-138098C0ACFE}" type="presParOf" srcId="{66966665-8038-4ACA-A57A-4C8CD0FEC28B}" destId="{2E43C766-CCBC-47FF-9769-6317F12867C4}" srcOrd="1" destOrd="0" presId="urn:microsoft.com/office/officeart/2005/8/layout/target2"/>
    <dgm:cxn modelId="{73D1D3BA-88C9-45D9-97A7-16828AF84B49}" type="presParOf" srcId="{2E43C766-CCBC-47FF-9769-6317F12867C4}" destId="{643CC2BD-9A1B-453A-8C99-981A36030338}" srcOrd="0" destOrd="0" presId="urn:microsoft.com/office/officeart/2005/8/layout/target2"/>
    <dgm:cxn modelId="{3028A06F-7E90-47C3-BAED-6554772A492A}" type="presParOf" srcId="{2E43C766-CCBC-47FF-9769-6317F12867C4}" destId="{5918EB2E-A698-4792-9613-287853D9A887}" srcOrd="1" destOrd="0" presId="urn:microsoft.com/office/officeart/2005/8/layout/target2"/>
    <dgm:cxn modelId="{0030A2CB-2760-4810-BE8E-A953316CE138}" type="presParOf" srcId="{2E43C766-CCBC-47FF-9769-6317F12867C4}" destId="{7D77E522-FFB5-426C-B007-0364BC68D266}" srcOrd="2" destOrd="0" presId="urn:microsoft.com/office/officeart/2005/8/layout/target2"/>
    <dgm:cxn modelId="{686853C7-EBFC-4501-B2F8-C2BA016FDB04}" type="presParOf" srcId="{D3FE42AD-79F4-4BA2-9D9A-3445AD70CED3}" destId="{A1BCA7C9-8BFD-486B-AEF4-2449F9E22E70}" srcOrd="2" destOrd="0" presId="urn:microsoft.com/office/officeart/2005/8/layout/target2"/>
    <dgm:cxn modelId="{E607773A-4343-4451-96FB-7420055A0B7E}" type="presParOf" srcId="{A1BCA7C9-8BFD-486B-AEF4-2449F9E22E70}" destId="{9D812226-3B78-47EF-A293-5F98A563A364}" srcOrd="0" destOrd="0" presId="urn:microsoft.com/office/officeart/2005/8/layout/target2"/>
    <dgm:cxn modelId="{B42549A2-D5AE-44F6-9F31-64338A59F65D}" type="presParOf" srcId="{A1BCA7C9-8BFD-486B-AEF4-2449F9E22E70}" destId="{C71890C2-9528-4E50-8A4E-E466ACA60790}" srcOrd="1" destOrd="0" presId="urn:microsoft.com/office/officeart/2005/8/layout/target2"/>
    <dgm:cxn modelId="{B4C452A1-683B-4F00-9EF6-4F85859E17CC}" type="presParOf" srcId="{C71890C2-9528-4E50-8A4E-E466ACA60790}" destId="{2A89B444-1C89-4C56-8F9A-149A2A452666}" srcOrd="0" destOrd="0" presId="urn:microsoft.com/office/officeart/2005/8/layout/target2"/>
    <dgm:cxn modelId="{013402EB-8DB1-4E30-BBD5-719EE6BB9858}" type="presParOf" srcId="{C71890C2-9528-4E50-8A4E-E466ACA60790}" destId="{E958F8E7-C464-41B2-987D-200434FB2928}" srcOrd="1" destOrd="0" presId="urn:microsoft.com/office/officeart/2005/8/layout/target2"/>
    <dgm:cxn modelId="{1FD4C73D-372E-4721-B434-1A70572F1A4B}" type="presParOf" srcId="{C71890C2-9528-4E50-8A4E-E466ACA60790}" destId="{8E706E52-00E9-41CE-9E27-5512566B42CC}" srcOrd="2" destOrd="0" presId="urn:microsoft.com/office/officeart/2005/8/layout/target2"/>
    <dgm:cxn modelId="{FDFB2A10-A415-4925-8489-A64C2E353746}" type="presParOf" srcId="{C71890C2-9528-4E50-8A4E-E466ACA60790}" destId="{8B85A2EE-3DAE-447F-B5D0-314E7A5C2510}" srcOrd="3" destOrd="0" presId="urn:microsoft.com/office/officeart/2005/8/layout/target2"/>
    <dgm:cxn modelId="{021E2C49-537F-449B-9F8A-A4DFEDA18764}" type="presParOf" srcId="{C71890C2-9528-4E50-8A4E-E466ACA60790}" destId="{30697008-AF80-4D71-9B8C-0C1A81F7683F}" srcOrd="4" destOrd="0" presId="urn:microsoft.com/office/officeart/2005/8/layout/target2"/>
    <dgm:cxn modelId="{2D59ABE7-1379-417B-93EA-92633D301279}" type="presParOf" srcId="{C71890C2-9528-4E50-8A4E-E466ACA60790}" destId="{0D5BD476-CA4C-4E55-89AB-A087676897C4}" srcOrd="5" destOrd="0" presId="urn:microsoft.com/office/officeart/2005/8/layout/target2"/>
    <dgm:cxn modelId="{7D909B68-EA56-43D8-BB5B-C7586563BBAB}" type="presParOf" srcId="{C71890C2-9528-4E50-8A4E-E466ACA60790}" destId="{34956AF6-DD82-44EB-A2A3-6AE5535A4861}" srcOrd="6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296D6D-E7C9-49E2-9FC8-7F8C1D46905C}">
      <dsp:nvSpPr>
        <dsp:cNvPr id="0" name=""/>
        <dsp:cNvSpPr/>
      </dsp:nvSpPr>
      <dsp:spPr>
        <a:xfrm>
          <a:off x="0" y="0"/>
          <a:ext cx="8856984" cy="5216128"/>
        </a:xfrm>
        <a:prstGeom prst="roundRect">
          <a:avLst>
            <a:gd name="adj" fmla="val 8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4048295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Инструменты государственной экономической политики</a:t>
          </a:r>
          <a:endParaRPr lang="ru-RU" sz="2400" kern="1200" dirty="0"/>
        </a:p>
      </dsp:txBody>
      <dsp:txXfrm>
        <a:off x="0" y="0"/>
        <a:ext cx="8856984" cy="5216128"/>
      </dsp:txXfrm>
    </dsp:sp>
    <dsp:sp modelId="{7DC07049-33F0-44B7-9149-C36FB1C78CF3}">
      <dsp:nvSpPr>
        <dsp:cNvPr id="0" name=""/>
        <dsp:cNvSpPr/>
      </dsp:nvSpPr>
      <dsp:spPr>
        <a:xfrm>
          <a:off x="221424" y="1304032"/>
          <a:ext cx="1328547" cy="179177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Государственный бюджет</a:t>
          </a:r>
          <a:endParaRPr lang="ru-RU" sz="1200" kern="1200" dirty="0"/>
        </a:p>
      </dsp:txBody>
      <dsp:txXfrm>
        <a:off x="221424" y="1304032"/>
        <a:ext cx="1328547" cy="1791770"/>
      </dsp:txXfrm>
    </dsp:sp>
    <dsp:sp modelId="{1536AE2D-F5DC-414E-9A3A-A112126C283B}">
      <dsp:nvSpPr>
        <dsp:cNvPr id="0" name=""/>
        <dsp:cNvSpPr/>
      </dsp:nvSpPr>
      <dsp:spPr>
        <a:xfrm>
          <a:off x="221424" y="3160997"/>
          <a:ext cx="1328547" cy="179177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668788"/>
              <a:satOff val="-834"/>
              <a:lumOff val="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Центральный банк</a:t>
          </a:r>
          <a:endParaRPr lang="ru-RU" sz="1400" kern="1200" dirty="0"/>
        </a:p>
      </dsp:txBody>
      <dsp:txXfrm>
        <a:off x="221424" y="3160997"/>
        <a:ext cx="1328547" cy="1791770"/>
      </dsp:txXfrm>
    </dsp:sp>
    <dsp:sp modelId="{1E1F6327-70C6-4518-BC8E-DB2415525896}">
      <dsp:nvSpPr>
        <dsp:cNvPr id="0" name=""/>
        <dsp:cNvSpPr/>
      </dsp:nvSpPr>
      <dsp:spPr>
        <a:xfrm>
          <a:off x="1771396" y="1304032"/>
          <a:ext cx="6864162" cy="3651289"/>
        </a:xfrm>
        <a:prstGeom prst="roundRect">
          <a:avLst>
            <a:gd name="adj" fmla="val 105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2318569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Направления политики государства</a:t>
          </a:r>
          <a:endParaRPr lang="ru-RU" sz="2400" kern="1200" dirty="0"/>
        </a:p>
      </dsp:txBody>
      <dsp:txXfrm>
        <a:off x="1771396" y="1304032"/>
        <a:ext cx="6864162" cy="3651289"/>
      </dsp:txXfrm>
    </dsp:sp>
    <dsp:sp modelId="{643CC2BD-9A1B-453A-8C99-981A36030338}">
      <dsp:nvSpPr>
        <dsp:cNvPr id="0" name=""/>
        <dsp:cNvSpPr/>
      </dsp:nvSpPr>
      <dsp:spPr>
        <a:xfrm>
          <a:off x="1943000" y="2581983"/>
          <a:ext cx="1372832" cy="101694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337577"/>
              <a:satOff val="-1668"/>
              <a:lumOff val="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Бюджетно-финансовая</a:t>
          </a:r>
          <a:endParaRPr lang="ru-RU" sz="1200" kern="1200" dirty="0"/>
        </a:p>
      </dsp:txBody>
      <dsp:txXfrm>
        <a:off x="1943000" y="2581983"/>
        <a:ext cx="1372832" cy="1016941"/>
      </dsp:txXfrm>
    </dsp:sp>
    <dsp:sp modelId="{7D77E522-FFB5-426C-B007-0364BC68D266}">
      <dsp:nvSpPr>
        <dsp:cNvPr id="0" name=""/>
        <dsp:cNvSpPr/>
      </dsp:nvSpPr>
      <dsp:spPr>
        <a:xfrm>
          <a:off x="1943000" y="3663276"/>
          <a:ext cx="1372832" cy="101694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006365"/>
              <a:satOff val="-2502"/>
              <a:lumOff val="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Кредитно-денежная</a:t>
          </a:r>
          <a:endParaRPr lang="ru-RU" sz="1200" kern="1200" dirty="0"/>
        </a:p>
      </dsp:txBody>
      <dsp:txXfrm>
        <a:off x="1943000" y="3663276"/>
        <a:ext cx="1372832" cy="1016941"/>
      </dsp:txXfrm>
    </dsp:sp>
    <dsp:sp modelId="{9D812226-3B78-47EF-A293-5F98A563A364}">
      <dsp:nvSpPr>
        <dsp:cNvPr id="0" name=""/>
        <dsp:cNvSpPr/>
      </dsp:nvSpPr>
      <dsp:spPr>
        <a:xfrm>
          <a:off x="3498508" y="2608064"/>
          <a:ext cx="4915626" cy="2086451"/>
        </a:xfrm>
        <a:prstGeom prst="roundRect">
          <a:avLst>
            <a:gd name="adj" fmla="val 105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1177686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Цели государственной экономическое политики </a:t>
          </a:r>
          <a:endParaRPr lang="ru-RU" sz="2400" kern="1200" dirty="0"/>
        </a:p>
      </dsp:txBody>
      <dsp:txXfrm>
        <a:off x="3498508" y="2608064"/>
        <a:ext cx="4915626" cy="2086451"/>
      </dsp:txXfrm>
    </dsp:sp>
    <dsp:sp modelId="{2A89B444-1C89-4C56-8F9A-149A2A452666}">
      <dsp:nvSpPr>
        <dsp:cNvPr id="0" name=""/>
        <dsp:cNvSpPr/>
      </dsp:nvSpPr>
      <dsp:spPr>
        <a:xfrm>
          <a:off x="3600401" y="3604456"/>
          <a:ext cx="1142379" cy="93890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675154"/>
              <a:satOff val="-3337"/>
              <a:lumOff val="7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Стабилизация темпов экономического развития</a:t>
          </a:r>
          <a:endParaRPr lang="ru-RU" sz="1000" kern="1200" dirty="0"/>
        </a:p>
      </dsp:txBody>
      <dsp:txXfrm>
        <a:off x="3600401" y="3604456"/>
        <a:ext cx="1142379" cy="938903"/>
      </dsp:txXfrm>
    </dsp:sp>
    <dsp:sp modelId="{8E706E52-00E9-41CE-9E27-5512566B42CC}">
      <dsp:nvSpPr>
        <dsp:cNvPr id="0" name=""/>
        <dsp:cNvSpPr/>
      </dsp:nvSpPr>
      <dsp:spPr>
        <a:xfrm>
          <a:off x="4812597" y="3604456"/>
          <a:ext cx="1142379" cy="93890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343942"/>
              <a:satOff val="-4171"/>
              <a:lumOff val="9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Предотвращение циклических рецессий</a:t>
          </a:r>
          <a:endParaRPr lang="ru-RU" sz="1000" kern="1200" dirty="0"/>
        </a:p>
      </dsp:txBody>
      <dsp:txXfrm>
        <a:off x="4812597" y="3604456"/>
        <a:ext cx="1142379" cy="938903"/>
      </dsp:txXfrm>
    </dsp:sp>
    <dsp:sp modelId="{30697008-AF80-4D71-9B8C-0C1A81F7683F}">
      <dsp:nvSpPr>
        <dsp:cNvPr id="0" name=""/>
        <dsp:cNvSpPr/>
      </dsp:nvSpPr>
      <dsp:spPr>
        <a:xfrm>
          <a:off x="6001737" y="3604456"/>
          <a:ext cx="1142379" cy="93890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012731"/>
              <a:satOff val="-5005"/>
              <a:lumOff val="1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Предотвращение галопирующей инфляции и гиперинфляции</a:t>
          </a:r>
          <a:endParaRPr lang="ru-RU" sz="1000" kern="1200" dirty="0"/>
        </a:p>
      </dsp:txBody>
      <dsp:txXfrm>
        <a:off x="6001737" y="3604456"/>
        <a:ext cx="1142379" cy="938903"/>
      </dsp:txXfrm>
    </dsp:sp>
    <dsp:sp modelId="{34956AF6-DD82-44EB-A2A3-6AE5535A4861}">
      <dsp:nvSpPr>
        <dsp:cNvPr id="0" name=""/>
        <dsp:cNvSpPr/>
      </dsp:nvSpPr>
      <dsp:spPr>
        <a:xfrm>
          <a:off x="7210546" y="3600400"/>
          <a:ext cx="1142379" cy="93890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Достижение полной занятости</a:t>
          </a:r>
          <a:endParaRPr lang="ru-RU" sz="1000" kern="1200" dirty="0"/>
        </a:p>
      </dsp:txBody>
      <dsp:txXfrm>
        <a:off x="7210546" y="3600400"/>
        <a:ext cx="1142379" cy="938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992D1-6CBB-49B6-9425-D46AA8DE555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3D512-8EBA-4D48-A8D7-DA6D8F6C2F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18755-EF78-4E42-876E-0128F9F022FF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4B7F2-8D3E-4F7E-8B49-28C802D81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2130425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7030A0"/>
                </a:solidFill>
              </a:rPr>
              <a:t>Бюджетно-финансовая политика</a:t>
            </a:r>
            <a:endParaRPr lang="ru-RU" sz="6000" b="1" dirty="0">
              <a:solidFill>
                <a:srgbClr val="7030A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Бюджетный </a:t>
            </a:r>
            <a:r>
              <a:rPr lang="ru-RU" b="1" dirty="0" err="1" smtClean="0">
                <a:solidFill>
                  <a:srgbClr val="7030A0"/>
                </a:solidFill>
              </a:rPr>
              <a:t>профицит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Бюджетный </a:t>
            </a:r>
            <a:r>
              <a:rPr lang="ru-RU" b="1" dirty="0" err="1" smtClean="0"/>
              <a:t>профицит</a:t>
            </a:r>
            <a:r>
              <a:rPr lang="ru-RU" dirty="0" smtClean="0"/>
              <a:t>– финансовая ситуация возникающая, когда  запланированные доходы превышают расходы.</a:t>
            </a:r>
          </a:p>
          <a:p>
            <a:pPr marL="0" indent="0">
              <a:buNone/>
            </a:pPr>
            <a:r>
              <a:rPr lang="ru-RU" b="1" dirty="0" smtClean="0"/>
              <a:t>Обстоятельства, вызывающие бюджетный </a:t>
            </a:r>
            <a:r>
              <a:rPr lang="ru-RU" b="1" dirty="0" err="1" smtClean="0"/>
              <a:t>профицит</a:t>
            </a:r>
            <a:r>
              <a:rPr lang="ru-RU" dirty="0" smtClean="0"/>
              <a:t>:</a:t>
            </a:r>
          </a:p>
          <a:p>
            <a:pPr marL="0" indent="0"/>
            <a:r>
              <a:rPr lang="ru-RU" dirty="0" smtClean="0"/>
              <a:t>временные факторы (высокие цены на нефть и др.);</a:t>
            </a:r>
          </a:p>
          <a:p>
            <a:pPr marL="0" indent="0"/>
            <a:r>
              <a:rPr lang="ru-RU" dirty="0" smtClean="0"/>
              <a:t>недостаточная инвестиционная активность;</a:t>
            </a:r>
          </a:p>
          <a:p>
            <a:pPr marL="0" indent="0"/>
            <a:r>
              <a:rPr lang="ru-RU" dirty="0" smtClean="0"/>
              <a:t>сдерживаемые расходы на социальные нужды.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налог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 smtClean="0"/>
              <a:t>Налог</a:t>
            </a:r>
            <a:r>
              <a:rPr lang="ru-RU" dirty="0" smtClean="0"/>
              <a:t> – обязательный индивидуальный платеж, взимаемый с организаций и физических лиц в форме отчуждения, принадлежащих им денежных средств в целях финансового обеспечения деятельности государства или муниципальных образований.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Налоги – основной доход государства.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налогообложения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/>
            <a:r>
              <a:rPr lang="ru-RU" b="1" dirty="0" smtClean="0"/>
              <a:t>фискальная </a:t>
            </a:r>
            <a:r>
              <a:rPr lang="ru-RU" dirty="0" smtClean="0"/>
              <a:t> – основной источник доходов государства (финансирование государственных расходов);</a:t>
            </a:r>
          </a:p>
          <a:p>
            <a:pPr marL="0" indent="0" algn="just"/>
            <a:r>
              <a:rPr lang="ru-RU" b="1" dirty="0" smtClean="0"/>
              <a:t>распределительная </a:t>
            </a:r>
            <a:r>
              <a:rPr lang="ru-RU" dirty="0" smtClean="0"/>
              <a:t>(социальная) —перераспределение общественных доходов (передача средств в пользу более слабых и незащищенных категорий граждан за счёт возложения налогового бремени на более сильные категории населения).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Элементы закона о налоге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Что должно быть известно о налоге </a:t>
            </a:r>
            <a:r>
              <a:rPr lang="ru-RU" dirty="0" smtClean="0"/>
              <a:t>(закреплено в налоговом законодательстве):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2780928"/>
          <a:ext cx="8136903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3024336"/>
                <a:gridCol w="3456383"/>
              </a:tblGrid>
              <a:tr h="504056">
                <a:tc>
                  <a:txBody>
                    <a:bodyPr/>
                    <a:lstStyle/>
                    <a:p>
                      <a:r>
                        <a:rPr lang="ru-RU" dirty="0" smtClean="0"/>
                        <a:t>Понятие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 налога</a:t>
                      </a:r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налога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Лицо, которое</a:t>
                      </a:r>
                      <a:r>
                        <a:rPr lang="ru-RU" baseline="0" dirty="0" smtClean="0"/>
                        <a:t> платит налог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Владелец транспортного средства</a:t>
                      </a:r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Объект налога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 или право, с наличием которого связано налоговое обязательство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Право собственности на транспортное средство</a:t>
                      </a:r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Источник налога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 и капитал налогоплательщика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Доход, полученный от использования транспортного средства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Элементы закона о налоге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Что должно быть известно о налоге </a:t>
            </a:r>
            <a:r>
              <a:rPr lang="ru-RU" dirty="0" smtClean="0"/>
              <a:t>(закреплено в налоговом законодательстве):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2780928"/>
          <a:ext cx="8136903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3024336"/>
                <a:gridCol w="3456383"/>
              </a:tblGrid>
              <a:tr h="504056">
                <a:tc>
                  <a:txBody>
                    <a:bodyPr/>
                    <a:lstStyle/>
                    <a:p>
                      <a:r>
                        <a:rPr lang="ru-RU" dirty="0" smtClean="0"/>
                        <a:t>Понятие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 налога</a:t>
                      </a:r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Налоговая база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Определенный объект, с которого взимается налог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Транспортное средство</a:t>
                      </a:r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dirty="0" smtClean="0"/>
                        <a:t>Масштаб налога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Установленная законом характеристика (параметр) измерения предмета </a:t>
                      </a:r>
                      <a:r>
                        <a:rPr lang="ru-RU" b="0" dirty="0" smtClean="0"/>
                        <a:t>налога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Мощность двигателя</a:t>
                      </a:r>
                      <a:r>
                        <a:rPr lang="ru-RU" baseline="0" dirty="0" smtClean="0"/>
                        <a:t> транспортного средства</a:t>
                      </a:r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dirty="0" smtClean="0"/>
                        <a:t>Единица налогообложения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Единица измерения масштаба налогообложения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Киловатт или лошадиная сила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dirty="0" smtClean="0"/>
              <a:t>Элементы закона о налоге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589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Что должно быть известно о налоге </a:t>
            </a:r>
            <a:r>
              <a:rPr lang="ru-RU" dirty="0" smtClean="0"/>
              <a:t>(закреплено в налоговом законодательстве):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1988840"/>
          <a:ext cx="8136903" cy="4608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2232248"/>
                <a:gridCol w="4248471"/>
              </a:tblGrid>
              <a:tr h="513085">
                <a:tc>
                  <a:txBody>
                    <a:bodyPr/>
                    <a:lstStyle/>
                    <a:p>
                      <a:r>
                        <a:rPr lang="ru-RU" dirty="0" smtClean="0"/>
                        <a:t>Понятие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 налога</a:t>
                      </a:r>
                      <a:endParaRPr lang="ru-RU" dirty="0"/>
                    </a:p>
                  </a:txBody>
                  <a:tcPr/>
                </a:tc>
              </a:tr>
              <a:tr h="1210013">
                <a:tc>
                  <a:txBody>
                    <a:bodyPr/>
                    <a:lstStyle/>
                    <a:p>
                      <a:r>
                        <a:rPr lang="ru-RU" dirty="0" smtClean="0"/>
                        <a:t>Ставка налога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Величина налоговых начислений на единицу измерения налоговой базы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руб. за одну л.с.</a:t>
                      </a:r>
                      <a:endParaRPr lang="ru-RU" dirty="0"/>
                    </a:p>
                  </a:txBody>
                  <a:tcPr/>
                </a:tc>
              </a:tr>
              <a:tr h="2885415">
                <a:tc>
                  <a:txBody>
                    <a:bodyPr/>
                    <a:lstStyle/>
                    <a:p>
                      <a:r>
                        <a:rPr lang="ru-RU" dirty="0" smtClean="0"/>
                        <a:t>Порядок исчисления налога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 определения суммы налога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Налоговый орган исчисляет сумму транспортного налога на основании сведений, представленных органами ГИБДД, органами </a:t>
                      </a:r>
                      <a:r>
                        <a:rPr lang="ru-RU" dirty="0" err="1" smtClean="0"/>
                        <a:t>Гостехнадзора</a:t>
                      </a:r>
                      <a:r>
                        <a:rPr lang="ru-RU" dirty="0" smtClean="0"/>
                        <a:t> и т.д. как произведение мощности двигателя транспортного средства, указанная в его техническом паспорте (л. с.) и  ставки налога, установленной в законе субъекта РФ для данной категории транспортного средства  (руб.)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Элементы закона о налоге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589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Что должно быть известно о налоге </a:t>
            </a:r>
            <a:r>
              <a:rPr lang="ru-RU" dirty="0" smtClean="0"/>
              <a:t>(закреплено в налоговом законодательстве):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2492896"/>
          <a:ext cx="8136903" cy="409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2664296"/>
                <a:gridCol w="3816423"/>
              </a:tblGrid>
              <a:tr h="504056">
                <a:tc>
                  <a:txBody>
                    <a:bodyPr/>
                    <a:lstStyle/>
                    <a:p>
                      <a:r>
                        <a:rPr lang="ru-RU" dirty="0" smtClean="0"/>
                        <a:t>Понятие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 налога</a:t>
                      </a:r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dirty="0" smtClean="0"/>
                        <a:t>Льготы по налогам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Полное или частичное освобождение от уплаты налога, предоставленное налоговым законодательством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 уплаты транспортного налога освобождаются  ветераны ВОВ</a:t>
                      </a:r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dirty="0" smtClean="0"/>
                        <a:t>Порядок уплаты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Кто и когда должен уплатит определённый налог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Владелец транспортного средства, уплачивает транспортный налог на основании налогового уведомления, направляемого налоговым органом</a:t>
                      </a:r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Сроки уплаты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Календарная дата или</a:t>
                      </a:r>
                      <a:r>
                        <a:rPr lang="ru-RU" baseline="0" dirty="0" smtClean="0"/>
                        <a:t> период оплаты налога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Один раз в год не ранее</a:t>
                      </a:r>
                      <a:r>
                        <a:rPr lang="ru-RU" baseline="0" dirty="0" smtClean="0"/>
                        <a:t> 1 ноября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Классификация налогов </a:t>
            </a:r>
            <a:br>
              <a:rPr lang="ru-RU" dirty="0" smtClean="0"/>
            </a:br>
            <a:r>
              <a:rPr lang="ru-RU" sz="4000" dirty="0" smtClean="0"/>
              <a:t>по уровню налогообложения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i="1" dirty="0" smtClean="0"/>
              <a:t>Федеральные налоги</a:t>
            </a:r>
            <a:r>
              <a:rPr lang="ru-RU" dirty="0" smtClean="0"/>
              <a:t>, которые устанавливает НК РФ и оплачиваются на всей территории РФ. (НДС, подоходный налог, налог на прибыль организаций, таможенные пошлины и сборы, государственная пошлина, экологический налог)</a:t>
            </a:r>
          </a:p>
          <a:p>
            <a:pPr algn="just"/>
            <a:r>
              <a:rPr lang="ru-RU" b="1" i="1" dirty="0" smtClean="0"/>
              <a:t>Региональные налоги</a:t>
            </a:r>
            <a:r>
              <a:rPr lang="ru-RU" dirty="0" smtClean="0"/>
              <a:t>, которые вводятся законами субъектов РФ и оплачиваются на их территории (налог на имущество организаций, налог на транспорт, налог с продаж). </a:t>
            </a:r>
          </a:p>
          <a:p>
            <a:pPr algn="just"/>
            <a:r>
              <a:rPr lang="ru-RU" b="1" i="1" dirty="0" smtClean="0"/>
              <a:t>Местные налоги</a:t>
            </a:r>
            <a:r>
              <a:rPr lang="ru-RU" dirty="0" smtClean="0"/>
              <a:t> и сборы вводятся органами местного самоуправления и обязательны к оплате на территории муниципалитетов (налог на землю, на имущество физических лиц, на рекламу).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Классификация налогов </a:t>
            </a:r>
            <a:br>
              <a:rPr lang="ru-RU" dirty="0" smtClean="0"/>
            </a:br>
            <a:r>
              <a:rPr lang="ru-RU" sz="3600" dirty="0" smtClean="0"/>
              <a:t>по способу взимания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b="1" i="1" dirty="0" smtClean="0"/>
              <a:t>Прямые налоги – </a:t>
            </a:r>
            <a:r>
              <a:rPr lang="ru-RU" dirty="0" err="1" smtClean="0"/>
              <a:t>налоги</a:t>
            </a:r>
            <a:r>
              <a:rPr lang="ru-RU" dirty="0" smtClean="0"/>
              <a:t> </a:t>
            </a:r>
            <a:r>
              <a:rPr lang="ru-RU" u="wavy" dirty="0"/>
              <a:t>на </a:t>
            </a:r>
            <a:r>
              <a:rPr lang="ru-RU" u="wavy" dirty="0" smtClean="0"/>
              <a:t>доходы и имущество</a:t>
            </a:r>
            <a:r>
              <a:rPr lang="ru-RU" dirty="0" smtClean="0"/>
              <a:t>, взимаются непосредственно с </a:t>
            </a:r>
            <a:r>
              <a:rPr lang="ru-RU" u="sng" dirty="0" smtClean="0"/>
              <a:t>субъекта налога </a:t>
            </a:r>
            <a:r>
              <a:rPr lang="ru-RU" dirty="0" smtClean="0"/>
              <a:t>(подоходный налог, налог на прибыль организаций, налог на транспорт, налог на землю, налог на наследство, на имущество физических лиц). </a:t>
            </a:r>
          </a:p>
          <a:p>
            <a:pPr algn="just"/>
            <a:r>
              <a:rPr lang="ru-RU" b="1" i="1" dirty="0" smtClean="0"/>
              <a:t>Косвенные налоги</a:t>
            </a:r>
            <a:r>
              <a:rPr lang="ru-RU" dirty="0" smtClean="0"/>
              <a:t> – </a:t>
            </a:r>
            <a:r>
              <a:rPr lang="ru-RU" dirty="0" err="1" smtClean="0"/>
              <a:t>налоги</a:t>
            </a:r>
            <a:r>
              <a:rPr lang="ru-RU" dirty="0" smtClean="0"/>
              <a:t> </a:t>
            </a:r>
            <a:r>
              <a:rPr lang="ru-RU" u="wavy" dirty="0"/>
              <a:t>на товары и услуги</a:t>
            </a:r>
            <a:r>
              <a:rPr lang="ru-RU" dirty="0" smtClean="0"/>
              <a:t>, взимаемые путем установления надбавки к цене или тарифу, налоговое бремя фактически перекладывается на </a:t>
            </a:r>
            <a:r>
              <a:rPr lang="ru-RU" u="sng" dirty="0" smtClean="0"/>
              <a:t>покупателя товаров или услуг </a:t>
            </a:r>
            <a:r>
              <a:rPr lang="ru-RU" dirty="0" smtClean="0"/>
              <a:t>(таможенные пошлины, акцизы, НДС).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Налоговая система</a:t>
            </a:r>
            <a:br>
              <a:rPr lang="ru-RU" dirty="0" smtClean="0"/>
            </a:br>
            <a:r>
              <a:rPr lang="ru-RU" sz="3600" dirty="0" smtClean="0"/>
              <a:t>(система налогообложения)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Финансово-кредитный энциклопедический словарь. Колл. авторов под общ. ред. А.Г. Грязновой, 2004 г.</a:t>
            </a:r>
          </a:p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НАЛОГОВАЯ СИСТЕМА</a:t>
            </a:r>
            <a:r>
              <a:rPr lang="ru-RU" dirty="0" smtClean="0"/>
              <a:t> (англ. </a:t>
            </a:r>
            <a:r>
              <a:rPr lang="ru-RU" dirty="0" err="1" smtClean="0"/>
              <a:t>taxation</a:t>
            </a:r>
            <a:r>
              <a:rPr lang="ru-RU" dirty="0" smtClean="0"/>
              <a:t> </a:t>
            </a:r>
            <a:r>
              <a:rPr lang="ru-RU" dirty="0" err="1" smtClean="0"/>
              <a:t>system</a:t>
            </a:r>
            <a:r>
              <a:rPr lang="ru-RU" dirty="0" smtClean="0"/>
              <a:t>) – совокупность налогов, принципов, форм и методов их установления, изменения и отмены, уплаты и применения мер по их уплате, осуществления налогового контроля, а также привлечения к ответственности и мер ответственности за нарушение налогового законодательства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152128"/>
          </a:xfrm>
        </p:spPr>
        <p:txBody>
          <a:bodyPr>
            <a:normAutofit fontScale="90000"/>
          </a:bodyPr>
          <a:lstStyle/>
          <a:p>
            <a:r>
              <a:rPr lang="ru-RU" sz="3800" dirty="0" smtClean="0"/>
              <a:t>Государственная политика по стабилизации экономического развития.</a:t>
            </a:r>
            <a:endParaRPr lang="ru-RU" sz="3800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107504" y="1340768"/>
          <a:ext cx="8856984" cy="5216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трелка вправо 7"/>
          <p:cNvSpPr/>
          <p:nvPr/>
        </p:nvSpPr>
        <p:spPr>
          <a:xfrm>
            <a:off x="1691680" y="4005064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1691680" y="5373216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Прогрессивная налоговая система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ПРОГРЕССИВНОЕ НАЛОГООБЛОЖЕНИЕ </a:t>
            </a:r>
            <a:br>
              <a:rPr lang="ru-RU" dirty="0" smtClean="0"/>
            </a:br>
            <a:r>
              <a:rPr lang="ru-RU" dirty="0" smtClean="0"/>
              <a:t>-система налогообложения, построенная на принципе увеличения налоговых ставок в зависимости от роста уровня облагаемого дохода налогоплательщика. При П.н. ставка налога возрастает с ростом налоговой базы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Энциклопедический словарь экономики и права. 2005.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Регрессивная налоговая система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tabLst>
                <a:tab pos="0" algn="l"/>
              </a:tabLst>
            </a:pPr>
            <a:r>
              <a:rPr lang="ru-RU" dirty="0" smtClean="0"/>
              <a:t>РЕГРЕССИВНОЕ НАЛОГООБЛОЖЕНИЕ </a:t>
            </a:r>
            <a:br>
              <a:rPr lang="ru-RU" dirty="0" smtClean="0"/>
            </a:br>
            <a:r>
              <a:rPr lang="ru-RU" dirty="0" smtClean="0"/>
              <a:t>- система налогообложения, при которой налоговые ставки уменьшаются по мере роста облагаемого дохода налогоплательщика.</a:t>
            </a:r>
          </a:p>
          <a:p>
            <a:pPr marL="0" indent="0">
              <a:buNone/>
              <a:tabLst>
                <a:tab pos="0" algn="l"/>
              </a:tabLst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Энциклопедический словарь экономики и права. 2005.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Пропорциональная </a:t>
            </a:r>
            <a:br>
              <a:rPr lang="ru-RU" dirty="0" smtClean="0"/>
            </a:br>
            <a:r>
              <a:rPr lang="ru-RU" dirty="0" smtClean="0"/>
              <a:t>налоговая система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Пропорциональное налогообложение - система налогообложения, при которой налоговые ставки постоянны и не зависят от величины облагаемых доходов. При этом суммы налогов </a:t>
            </a:r>
            <a:r>
              <a:rPr lang="ru-RU" dirty="0" err="1" smtClean="0"/>
              <a:t>прямопропорциональны</a:t>
            </a:r>
            <a:r>
              <a:rPr lang="ru-RU" dirty="0" smtClean="0"/>
              <a:t> величинам облагаемых доходов. </a:t>
            </a:r>
            <a:br>
              <a:rPr lang="ru-RU" dirty="0" smtClean="0"/>
            </a:br>
            <a:r>
              <a:rPr lang="ru-RU" i="1" dirty="0" smtClean="0"/>
              <a:t>Энциклопедический словарь экономики и права. 2005.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Финансы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i="1" dirty="0" smtClean="0">
                <a:solidFill>
                  <a:srgbClr val="FF0000"/>
                </a:solidFill>
              </a:rPr>
              <a:t>Финансы</a:t>
            </a:r>
            <a:r>
              <a:rPr lang="ru-RU" dirty="0" smtClean="0"/>
              <a:t> —совокупность всех материальных ресурсов, которые находятся во владении субъекта экономики: индивида, организации, бизнеса или государства.</a:t>
            </a:r>
          </a:p>
          <a:p>
            <a:pPr marL="0" indent="0" algn="just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>
                <a:solidFill>
                  <a:srgbClr val="FF0000"/>
                </a:solidFill>
              </a:rPr>
              <a:t>Финансы </a:t>
            </a:r>
            <a:r>
              <a:rPr lang="ru-RU" dirty="0" smtClean="0"/>
              <a:t> -  экономические отношения, которые возникают в связи с образованием и использованием фондов денежных средств в процессе их распределения и перераспределения.</a:t>
            </a:r>
          </a:p>
          <a:p>
            <a:pPr marL="0" indent="0" algn="just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>
                <a:solidFill>
                  <a:srgbClr val="FF0000"/>
                </a:solidFill>
              </a:rPr>
              <a:t>Финансы</a:t>
            </a:r>
            <a:r>
              <a:rPr lang="ru-RU" dirty="0" smtClean="0"/>
              <a:t>  - как экономическая наука, как научная дисциплина «Финансы» посвящены изучению денег и тем социально-экономическим отношениям, которые возникают вместе с их использованием.</a:t>
            </a:r>
          </a:p>
          <a:p>
            <a:pPr marL="0" indent="0" algn="just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>
                <a:solidFill>
                  <a:srgbClr val="FF0000"/>
                </a:solidFill>
              </a:rPr>
              <a:t>Финансы</a:t>
            </a:r>
            <a:r>
              <a:rPr lang="ru-RU" dirty="0" smtClean="0"/>
              <a:t> (в обиходном языке) - просто деньги.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7030A0"/>
                </a:solidFill>
              </a:rPr>
              <a:t>Бюджетно</a:t>
            </a:r>
            <a:r>
              <a:rPr lang="ru-RU" b="1" dirty="0" smtClean="0">
                <a:solidFill>
                  <a:srgbClr val="7030A0"/>
                </a:solidFill>
              </a:rPr>
              <a:t> -финансовая политика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А. </a:t>
            </a:r>
            <a:r>
              <a:rPr lang="ru-RU" dirty="0" err="1" smtClean="0"/>
              <a:t>Азрилиян</a:t>
            </a:r>
            <a:r>
              <a:rPr lang="ru-RU" dirty="0" smtClean="0"/>
              <a:t>. Большой бухгалтерский словарь.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b="1" dirty="0" smtClean="0"/>
              <a:t>ПОЛИТИКА, БЮДЖЕТНО-ФИНАНСОВАЯ</a:t>
            </a:r>
            <a:r>
              <a:rPr lang="ru-RU" dirty="0" smtClean="0"/>
              <a:t> - целенаправленная деятельность государства (в лице органов государственной власти и местного самоуправления) по использованию бюджетно-финансовой и денежно-кредитной систем для реализации задач экономической политики. В зависимости от конкретной хозяйственной и политической ситуации, а также от стратегии экономического развития страны Б.-ф.п. предусматривает разную степень перераспределения национального дохода через бюджет, …Б.-ф.п. включает в себя налоговую политику и тесно связана с денежно-кредитной, ценовой и валютной политикой.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Бюджет государства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Бюджет государства – выраженная в денежных суммах роспись доходов, поступающих в распоряжение органов государственной власти, и производимых ими расходов на определенный период.</a:t>
            </a:r>
          </a:p>
          <a:p>
            <a:pPr marL="0" indent="0" algn="just">
              <a:buNone/>
            </a:pPr>
            <a:r>
              <a:rPr lang="ru-RU" dirty="0" smtClean="0"/>
              <a:t>Это основной финансовый план государства, утверждаемый в форме государственного закона.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Обычно составляется на один год.</a:t>
            </a:r>
          </a:p>
          <a:p>
            <a:pPr marL="0" indent="0">
              <a:buNone/>
            </a:pPr>
            <a:r>
              <a:rPr lang="ru-RU" dirty="0" smtClean="0"/>
              <a:t>В России бюджеты формируются на трех уровнях: федеральный, региональный, местный.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36496" cy="778098"/>
          </a:xfrm>
        </p:spPr>
        <p:txBody>
          <a:bodyPr/>
          <a:lstStyle/>
          <a:p>
            <a:r>
              <a:rPr lang="ru-RU" sz="4000" dirty="0" smtClean="0">
                <a:solidFill>
                  <a:srgbClr val="7030A0"/>
                </a:solidFill>
              </a:rPr>
              <a:t>Доходы государственного бюджета</a:t>
            </a:r>
            <a:endParaRPr lang="ru-RU" sz="4000" dirty="0">
              <a:solidFill>
                <a:srgbClr val="7030A0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39552" y="836712"/>
            <a:ext cx="8080375" cy="4567237"/>
            <a:chOff x="334" y="1059"/>
            <a:chExt cx="5090" cy="2877"/>
          </a:xfrm>
        </p:grpSpPr>
        <p:sp>
          <p:nvSpPr>
            <p:cNvPr id="3077" name="Oval 5"/>
            <p:cNvSpPr>
              <a:spLocks noChangeArrowheads="1"/>
            </p:cNvSpPr>
            <p:nvPr/>
          </p:nvSpPr>
          <p:spPr bwMode="auto">
            <a:xfrm>
              <a:off x="2384" y="1376"/>
              <a:ext cx="1568" cy="336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2632" y="1376"/>
              <a:ext cx="11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Рынок</a:t>
              </a:r>
            </a:p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 товаров и услуг</a:t>
              </a: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2594" y="2039"/>
              <a:ext cx="921" cy="35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 algn="ctr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779" y="2387"/>
              <a:ext cx="931" cy="40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>
              <a:solidFill>
                <a:schemeClr val="accent2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4461" y="2367"/>
              <a:ext cx="931" cy="40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 algn="ctr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3830" y="1310"/>
              <a:ext cx="1469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выручка от продаж</a:t>
              </a:r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 rot="16200000">
              <a:off x="4069" y="1326"/>
              <a:ext cx="888" cy="1168"/>
              <a:chOff x="8160" y="8480"/>
              <a:chExt cx="1660" cy="1740"/>
            </a:xfrm>
          </p:grpSpPr>
          <p:sp>
            <p:nvSpPr>
              <p:cNvPr id="3084" name="Line 12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5" name="Line 13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4234" y="3459"/>
              <a:ext cx="786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издержки</a:t>
              </a:r>
            </a:p>
          </p:txBody>
        </p:sp>
        <p:grpSp>
          <p:nvGrpSpPr>
            <p:cNvPr id="4" name="Group 15"/>
            <p:cNvGrpSpPr>
              <a:grpSpLocks/>
            </p:cNvGrpSpPr>
            <p:nvPr/>
          </p:nvGrpSpPr>
          <p:grpSpPr bwMode="auto">
            <a:xfrm rot="16200000" flipH="1" flipV="1">
              <a:off x="1306" y="2813"/>
              <a:ext cx="869" cy="858"/>
              <a:chOff x="8160" y="8480"/>
              <a:chExt cx="1660" cy="1740"/>
            </a:xfrm>
          </p:grpSpPr>
          <p:sp>
            <p:nvSpPr>
              <p:cNvPr id="3088" name="Line 16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9" name="Line 17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90" name="Text Box 18"/>
            <p:cNvSpPr txBox="1">
              <a:spLocks noChangeArrowheads="1"/>
            </p:cNvSpPr>
            <p:nvPr/>
          </p:nvSpPr>
          <p:spPr bwMode="auto">
            <a:xfrm>
              <a:off x="1472" y="3488"/>
              <a:ext cx="786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доходы</a:t>
              </a:r>
            </a:p>
          </p:txBody>
        </p:sp>
        <p:grpSp>
          <p:nvGrpSpPr>
            <p:cNvPr id="5" name="Group 19"/>
            <p:cNvGrpSpPr>
              <a:grpSpLocks/>
            </p:cNvGrpSpPr>
            <p:nvPr/>
          </p:nvGrpSpPr>
          <p:grpSpPr bwMode="auto">
            <a:xfrm rot="32400000">
              <a:off x="1272" y="1583"/>
              <a:ext cx="1116" cy="780"/>
              <a:chOff x="8160" y="8480"/>
              <a:chExt cx="1660" cy="1740"/>
            </a:xfrm>
          </p:grpSpPr>
          <p:sp>
            <p:nvSpPr>
              <p:cNvPr id="3092" name="Line 20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3" name="Line 21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94" name="Text Box 22"/>
            <p:cNvSpPr txBox="1">
              <a:spLocks noChangeArrowheads="1"/>
            </p:cNvSpPr>
            <p:nvPr/>
          </p:nvSpPr>
          <p:spPr bwMode="auto">
            <a:xfrm>
              <a:off x="1255" y="1570"/>
              <a:ext cx="1292" cy="3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потребительские расходы </a:t>
              </a:r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3096" y="1702"/>
              <a:ext cx="0" cy="3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3087" y="1684"/>
              <a:ext cx="951" cy="3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госзакупки</a:t>
              </a:r>
              <a:br>
                <a:rPr lang="ru-RU" sz="1000" b="1">
                  <a:solidFill>
                    <a:srgbClr val="CC0000"/>
                  </a:solidFill>
                </a:rPr>
              </a:br>
              <a:r>
                <a:rPr lang="ru-RU" sz="1000" b="1">
                  <a:solidFill>
                    <a:srgbClr val="CC0000"/>
                  </a:solidFill>
                </a:rPr>
                <a:t>   </a:t>
              </a:r>
              <a:r>
                <a:rPr lang="en-US" sz="1000" b="1">
                  <a:solidFill>
                    <a:srgbClr val="CC0000"/>
                  </a:solidFill>
                </a:rPr>
                <a:t>(G)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 flipV="1">
              <a:off x="3137" y="2416"/>
              <a:ext cx="0" cy="37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98" name="Text Box 26"/>
            <p:cNvSpPr txBox="1">
              <a:spLocks noChangeArrowheads="1"/>
            </p:cNvSpPr>
            <p:nvPr/>
          </p:nvSpPr>
          <p:spPr bwMode="auto">
            <a:xfrm>
              <a:off x="3117" y="2503"/>
              <a:ext cx="1437" cy="2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займы </a:t>
              </a:r>
            </a:p>
            <a:p>
              <a:r>
                <a:rPr lang="ru-RU" sz="1000" b="1">
                  <a:solidFill>
                    <a:srgbClr val="CC0000"/>
                  </a:solidFill>
                </a:rPr>
                <a:t>(если дефицит бюджета)</a:t>
              </a:r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4172" y="2754"/>
              <a:ext cx="951" cy="888"/>
              <a:chOff x="8160" y="8480"/>
              <a:chExt cx="1660" cy="1740"/>
            </a:xfrm>
          </p:grpSpPr>
          <p:sp>
            <p:nvSpPr>
              <p:cNvPr id="3100" name="Line 28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1" name="Line 29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30"/>
            <p:cNvGrpSpPr>
              <a:grpSpLocks/>
            </p:cNvGrpSpPr>
            <p:nvPr/>
          </p:nvGrpSpPr>
          <p:grpSpPr bwMode="auto">
            <a:xfrm flipH="1">
              <a:off x="1421" y="2793"/>
              <a:ext cx="992" cy="241"/>
              <a:chOff x="8160" y="8480"/>
              <a:chExt cx="1660" cy="1740"/>
            </a:xfrm>
          </p:grpSpPr>
          <p:sp>
            <p:nvSpPr>
              <p:cNvPr id="3103" name="Line 31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4" name="Line 32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05" name="Text Box 33"/>
            <p:cNvSpPr txBox="1">
              <a:spLocks noChangeArrowheads="1"/>
            </p:cNvSpPr>
            <p:nvPr/>
          </p:nvSpPr>
          <p:spPr bwMode="auto">
            <a:xfrm>
              <a:off x="1400" y="2889"/>
              <a:ext cx="602" cy="15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сбережения</a:t>
              </a:r>
              <a:r>
                <a:rPr lang="en-US" sz="1000" b="1">
                  <a:solidFill>
                    <a:srgbClr val="CC0000"/>
                  </a:solidFill>
                </a:rPr>
                <a:t> 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8" name="Group 34"/>
            <p:cNvGrpSpPr>
              <a:grpSpLocks/>
            </p:cNvGrpSpPr>
            <p:nvPr/>
          </p:nvGrpSpPr>
          <p:grpSpPr bwMode="auto">
            <a:xfrm rot="5400000" flipV="1">
              <a:off x="4335" y="2361"/>
              <a:ext cx="232" cy="1065"/>
              <a:chOff x="8160" y="8480"/>
              <a:chExt cx="1660" cy="1740"/>
            </a:xfrm>
          </p:grpSpPr>
          <p:sp>
            <p:nvSpPr>
              <p:cNvPr id="3107" name="Line 35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8" name="Line 36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09" name="Text Box 37"/>
            <p:cNvSpPr txBox="1">
              <a:spLocks noChangeArrowheads="1"/>
            </p:cNvSpPr>
            <p:nvPr/>
          </p:nvSpPr>
          <p:spPr bwMode="auto">
            <a:xfrm>
              <a:off x="3841" y="2980"/>
              <a:ext cx="1260" cy="1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инвестиционные</a:t>
              </a:r>
              <a:r>
                <a:rPr lang="ru-RU" sz="1200"/>
                <a:t> </a:t>
              </a:r>
              <a:r>
                <a:rPr lang="ru-RU" sz="1000" b="1">
                  <a:solidFill>
                    <a:srgbClr val="CC0000"/>
                  </a:solidFill>
                </a:rPr>
                <a:t>средства</a:t>
              </a:r>
            </a:p>
          </p:txBody>
        </p:sp>
        <p:grpSp>
          <p:nvGrpSpPr>
            <p:cNvPr id="9" name="Group 38"/>
            <p:cNvGrpSpPr>
              <a:grpSpLocks/>
            </p:cNvGrpSpPr>
            <p:nvPr/>
          </p:nvGrpSpPr>
          <p:grpSpPr bwMode="auto">
            <a:xfrm flipV="1">
              <a:off x="3913" y="1615"/>
              <a:ext cx="1024" cy="782"/>
              <a:chOff x="8160" y="8480"/>
              <a:chExt cx="1660" cy="1740"/>
            </a:xfrm>
          </p:grpSpPr>
          <p:sp>
            <p:nvSpPr>
              <p:cNvPr id="3111" name="Line 39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2" name="Line 40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13" name="Text Box 41"/>
            <p:cNvSpPr txBox="1">
              <a:spLocks noChangeArrowheads="1"/>
            </p:cNvSpPr>
            <p:nvPr/>
          </p:nvSpPr>
          <p:spPr bwMode="auto">
            <a:xfrm>
              <a:off x="3748" y="1596"/>
              <a:ext cx="1292" cy="31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ru-RU" sz="1000" b="1" dirty="0">
                  <a:solidFill>
                    <a:srgbClr val="CC0000"/>
                  </a:solidFill>
                </a:rPr>
                <a:t>инвестиционные</a:t>
              </a:r>
              <a:r>
                <a:rPr lang="ru-RU" sz="1200" dirty="0"/>
                <a:t> </a:t>
              </a:r>
              <a:r>
                <a:rPr lang="ru-RU" sz="1000" b="1" dirty="0">
                  <a:solidFill>
                    <a:srgbClr val="CC0000"/>
                  </a:solidFill>
                </a:rPr>
                <a:t>расходы</a:t>
              </a:r>
              <a:r>
                <a:rPr lang="ru-RU" sz="1200" dirty="0"/>
                <a:t> </a:t>
              </a:r>
            </a:p>
          </p:txBody>
        </p:sp>
        <p:grpSp>
          <p:nvGrpSpPr>
            <p:cNvPr id="10" name="Group 42"/>
            <p:cNvGrpSpPr>
              <a:grpSpLocks/>
            </p:cNvGrpSpPr>
            <p:nvPr/>
          </p:nvGrpSpPr>
          <p:grpSpPr bwMode="auto">
            <a:xfrm flipH="1" flipV="1">
              <a:off x="1524" y="2117"/>
              <a:ext cx="1055" cy="232"/>
              <a:chOff x="8160" y="8480"/>
              <a:chExt cx="1660" cy="1740"/>
            </a:xfrm>
          </p:grpSpPr>
          <p:sp>
            <p:nvSpPr>
              <p:cNvPr id="3115" name="Line 43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6" name="Line 44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17" name="Text Box 45"/>
            <p:cNvSpPr txBox="1">
              <a:spLocks noChangeArrowheads="1"/>
            </p:cNvSpPr>
            <p:nvPr/>
          </p:nvSpPr>
          <p:spPr bwMode="auto">
            <a:xfrm>
              <a:off x="1586" y="2106"/>
              <a:ext cx="392" cy="18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налоги </a:t>
              </a:r>
            </a:p>
          </p:txBody>
        </p:sp>
        <p:grpSp>
          <p:nvGrpSpPr>
            <p:cNvPr id="11" name="Group 46"/>
            <p:cNvGrpSpPr>
              <a:grpSpLocks/>
            </p:cNvGrpSpPr>
            <p:nvPr/>
          </p:nvGrpSpPr>
          <p:grpSpPr bwMode="auto">
            <a:xfrm flipV="1">
              <a:off x="3551" y="2127"/>
              <a:ext cx="1096" cy="203"/>
              <a:chOff x="8160" y="8480"/>
              <a:chExt cx="1660" cy="1740"/>
            </a:xfrm>
          </p:grpSpPr>
          <p:sp>
            <p:nvSpPr>
              <p:cNvPr id="3119" name="Line 47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0" name="Line 48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21" name="Text Box 49"/>
            <p:cNvSpPr txBox="1">
              <a:spLocks noChangeArrowheads="1"/>
            </p:cNvSpPr>
            <p:nvPr/>
          </p:nvSpPr>
          <p:spPr bwMode="auto">
            <a:xfrm>
              <a:off x="3675" y="2106"/>
              <a:ext cx="972" cy="20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налоги</a:t>
              </a:r>
              <a:r>
                <a:rPr lang="en-US" sz="1000" b="1">
                  <a:solidFill>
                    <a:srgbClr val="CC0000"/>
                  </a:solidFill>
                </a:rPr>
                <a:t> 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12" name="Group 50"/>
            <p:cNvGrpSpPr>
              <a:grpSpLocks/>
            </p:cNvGrpSpPr>
            <p:nvPr/>
          </p:nvGrpSpPr>
          <p:grpSpPr bwMode="auto">
            <a:xfrm>
              <a:off x="1731" y="2436"/>
              <a:ext cx="1158" cy="231"/>
              <a:chOff x="8160" y="8480"/>
              <a:chExt cx="1660" cy="1740"/>
            </a:xfrm>
          </p:grpSpPr>
          <p:sp>
            <p:nvSpPr>
              <p:cNvPr id="3123" name="Line 51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4" name="Line 52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25" name="Text Box 53"/>
            <p:cNvSpPr txBox="1">
              <a:spLocks noChangeArrowheads="1"/>
            </p:cNvSpPr>
            <p:nvPr/>
          </p:nvSpPr>
          <p:spPr bwMode="auto">
            <a:xfrm>
              <a:off x="1762" y="2503"/>
              <a:ext cx="664" cy="1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трансферты</a:t>
              </a:r>
              <a:r>
                <a:rPr lang="ru-RU" sz="1200"/>
                <a:t> 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13" name="Group 54"/>
            <p:cNvGrpSpPr>
              <a:grpSpLocks/>
            </p:cNvGrpSpPr>
            <p:nvPr/>
          </p:nvGrpSpPr>
          <p:grpSpPr bwMode="auto">
            <a:xfrm flipH="1">
              <a:off x="3437" y="2416"/>
              <a:ext cx="1014" cy="97"/>
              <a:chOff x="8160" y="8480"/>
              <a:chExt cx="1660" cy="1740"/>
            </a:xfrm>
          </p:grpSpPr>
          <p:sp>
            <p:nvSpPr>
              <p:cNvPr id="3127" name="Line 55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8" name="Line 56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29" name="Text Box 57"/>
            <p:cNvSpPr txBox="1">
              <a:spLocks noChangeArrowheads="1"/>
            </p:cNvSpPr>
            <p:nvPr/>
          </p:nvSpPr>
          <p:spPr bwMode="auto">
            <a:xfrm>
              <a:off x="3491" y="2373"/>
              <a:ext cx="1179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субсидии</a:t>
              </a:r>
            </a:p>
          </p:txBody>
        </p:sp>
        <p:grpSp>
          <p:nvGrpSpPr>
            <p:cNvPr id="14" name="Group 58"/>
            <p:cNvGrpSpPr>
              <a:grpSpLocks/>
            </p:cNvGrpSpPr>
            <p:nvPr/>
          </p:nvGrpSpPr>
          <p:grpSpPr bwMode="auto">
            <a:xfrm>
              <a:off x="510" y="1547"/>
              <a:ext cx="2426" cy="1809"/>
              <a:chOff x="1220" y="6360"/>
              <a:chExt cx="4690" cy="3366"/>
            </a:xfrm>
          </p:grpSpPr>
          <p:grpSp>
            <p:nvGrpSpPr>
              <p:cNvPr id="15" name="Group 59"/>
              <p:cNvGrpSpPr>
                <a:grpSpLocks/>
              </p:cNvGrpSpPr>
              <p:nvPr/>
            </p:nvGrpSpPr>
            <p:grpSpPr bwMode="auto">
              <a:xfrm>
                <a:off x="1220" y="6360"/>
                <a:ext cx="1717" cy="3366"/>
                <a:chOff x="1220" y="6360"/>
                <a:chExt cx="1717" cy="3026"/>
              </a:xfrm>
            </p:grpSpPr>
            <p:grpSp>
              <p:nvGrpSpPr>
                <p:cNvPr id="16" name="Group 60"/>
                <p:cNvGrpSpPr>
                  <a:grpSpLocks/>
                </p:cNvGrpSpPr>
                <p:nvPr/>
              </p:nvGrpSpPr>
              <p:grpSpPr bwMode="auto">
                <a:xfrm flipH="1">
                  <a:off x="1220" y="6360"/>
                  <a:ext cx="1280" cy="3020"/>
                  <a:chOff x="8160" y="8480"/>
                  <a:chExt cx="1660" cy="1740"/>
                </a:xfrm>
              </p:grpSpPr>
              <p:sp>
                <p:nvSpPr>
                  <p:cNvPr id="3133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9820" y="8480"/>
                    <a:ext cx="0" cy="174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134" name="Line 6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160" y="10220"/>
                    <a:ext cx="166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3135" name="Arc 63"/>
                <p:cNvSpPr>
                  <a:spLocks/>
                </p:cNvSpPr>
                <p:nvPr/>
              </p:nvSpPr>
              <p:spPr bwMode="auto">
                <a:xfrm>
                  <a:off x="2528" y="9166"/>
                  <a:ext cx="409" cy="220"/>
                </a:xfrm>
                <a:custGeom>
                  <a:avLst/>
                  <a:gdLst>
                    <a:gd name="G0" fmla="+- 21536 0 0"/>
                    <a:gd name="G1" fmla="+- 21600 0 0"/>
                    <a:gd name="G2" fmla="+- 21600 0 0"/>
                    <a:gd name="T0" fmla="*/ 0 w 43043"/>
                    <a:gd name="T1" fmla="*/ 19943 h 21600"/>
                    <a:gd name="T2" fmla="*/ 43043 w 43043"/>
                    <a:gd name="T3" fmla="*/ 19603 h 21600"/>
                    <a:gd name="T4" fmla="*/ 21536 w 4304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043" h="21600" fill="none" extrusionOk="0">
                      <a:moveTo>
                        <a:pt x="-1" y="19942"/>
                      </a:moveTo>
                      <a:cubicBezTo>
                        <a:pt x="865" y="8689"/>
                        <a:pt x="10249" y="-1"/>
                        <a:pt x="21536" y="0"/>
                      </a:cubicBezTo>
                      <a:cubicBezTo>
                        <a:pt x="32691" y="0"/>
                        <a:pt x="42012" y="8495"/>
                        <a:pt x="43043" y="19602"/>
                      </a:cubicBezTo>
                    </a:path>
                    <a:path w="43043" h="21600" stroke="0" extrusionOk="0">
                      <a:moveTo>
                        <a:pt x="-1" y="19942"/>
                      </a:moveTo>
                      <a:cubicBezTo>
                        <a:pt x="865" y="8689"/>
                        <a:pt x="10249" y="-1"/>
                        <a:pt x="21536" y="0"/>
                      </a:cubicBezTo>
                      <a:cubicBezTo>
                        <a:pt x="32691" y="0"/>
                        <a:pt x="42012" y="8495"/>
                        <a:pt x="43043" y="19602"/>
                      </a:cubicBezTo>
                      <a:lnTo>
                        <a:pt x="21536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7" name="Group 64"/>
              <p:cNvGrpSpPr>
                <a:grpSpLocks/>
              </p:cNvGrpSpPr>
              <p:nvPr/>
            </p:nvGrpSpPr>
            <p:grpSpPr bwMode="auto">
              <a:xfrm rot="5400000" flipV="1">
                <a:off x="4270" y="8070"/>
                <a:ext cx="320" cy="2960"/>
                <a:chOff x="8160" y="8480"/>
                <a:chExt cx="1660" cy="1740"/>
              </a:xfrm>
            </p:grpSpPr>
            <p:sp>
              <p:nvSpPr>
                <p:cNvPr id="3137" name="Line 65"/>
                <p:cNvSpPr>
                  <a:spLocks noChangeShapeType="1"/>
                </p:cNvSpPr>
                <p:nvPr/>
              </p:nvSpPr>
              <p:spPr bwMode="auto">
                <a:xfrm>
                  <a:off x="9820" y="8480"/>
                  <a:ext cx="0" cy="17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38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8160" y="10220"/>
                  <a:ext cx="1660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3139" name="Text Box 67"/>
            <p:cNvSpPr txBox="1">
              <a:spLocks noChangeArrowheads="1"/>
            </p:cNvSpPr>
            <p:nvPr/>
          </p:nvSpPr>
          <p:spPr bwMode="auto">
            <a:xfrm>
              <a:off x="1387" y="3201"/>
              <a:ext cx="949" cy="1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приток капитала</a:t>
              </a:r>
              <a:br>
                <a:rPr lang="ru-RU" sz="1000" b="1">
                  <a:solidFill>
                    <a:srgbClr val="CC0000"/>
                  </a:solidFill>
                </a:rPr>
              </a:b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18" name="Group 68"/>
            <p:cNvGrpSpPr>
              <a:grpSpLocks/>
            </p:cNvGrpSpPr>
            <p:nvPr/>
          </p:nvGrpSpPr>
          <p:grpSpPr bwMode="auto">
            <a:xfrm rot="16200000">
              <a:off x="1932" y="602"/>
              <a:ext cx="145" cy="1468"/>
              <a:chOff x="8160" y="8480"/>
              <a:chExt cx="1660" cy="1740"/>
            </a:xfrm>
          </p:grpSpPr>
          <p:sp>
            <p:nvSpPr>
              <p:cNvPr id="3141" name="Line 69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2" name="Line 70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43" name="Line 71"/>
            <p:cNvSpPr>
              <a:spLocks noChangeShapeType="1"/>
            </p:cNvSpPr>
            <p:nvPr/>
          </p:nvSpPr>
          <p:spPr bwMode="auto">
            <a:xfrm flipH="1">
              <a:off x="1293" y="1442"/>
              <a:ext cx="122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44" name="Text Box 72"/>
            <p:cNvSpPr txBox="1">
              <a:spLocks noChangeArrowheads="1"/>
            </p:cNvSpPr>
            <p:nvPr/>
          </p:nvSpPr>
          <p:spPr bwMode="auto">
            <a:xfrm>
              <a:off x="1485" y="1059"/>
              <a:ext cx="1096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экспорт </a:t>
              </a:r>
            </a:p>
          </p:txBody>
        </p:sp>
        <p:sp>
          <p:nvSpPr>
            <p:cNvPr id="3145" name="Text Box 73"/>
            <p:cNvSpPr txBox="1">
              <a:spLocks noChangeArrowheads="1"/>
            </p:cNvSpPr>
            <p:nvPr/>
          </p:nvSpPr>
          <p:spPr bwMode="auto">
            <a:xfrm>
              <a:off x="1461" y="1274"/>
              <a:ext cx="475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импорт</a:t>
              </a:r>
            </a:p>
          </p:txBody>
        </p:sp>
        <p:sp>
          <p:nvSpPr>
            <p:cNvPr id="3146" name="Text Box 74"/>
            <p:cNvSpPr txBox="1">
              <a:spLocks noChangeArrowheads="1"/>
            </p:cNvSpPr>
            <p:nvPr/>
          </p:nvSpPr>
          <p:spPr bwMode="auto">
            <a:xfrm>
              <a:off x="334" y="1212"/>
              <a:ext cx="935" cy="35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Иностранный сектор</a:t>
              </a:r>
            </a:p>
          </p:txBody>
        </p:sp>
        <p:sp>
          <p:nvSpPr>
            <p:cNvPr id="3147" name="Oval 75"/>
            <p:cNvSpPr>
              <a:spLocks noChangeArrowheads="1"/>
            </p:cNvSpPr>
            <p:nvPr/>
          </p:nvSpPr>
          <p:spPr bwMode="auto">
            <a:xfrm>
              <a:off x="2384" y="2800"/>
              <a:ext cx="1568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48" name="Text Box 76"/>
            <p:cNvSpPr txBox="1">
              <a:spLocks noChangeArrowheads="1"/>
            </p:cNvSpPr>
            <p:nvPr/>
          </p:nvSpPr>
          <p:spPr bwMode="auto">
            <a:xfrm>
              <a:off x="2616" y="2808"/>
              <a:ext cx="11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 dirty="0">
                  <a:solidFill>
                    <a:srgbClr val="CC0000"/>
                  </a:solidFill>
                </a:rPr>
                <a:t>Финансовый рынок</a:t>
              </a:r>
            </a:p>
          </p:txBody>
        </p:sp>
        <p:sp>
          <p:nvSpPr>
            <p:cNvPr id="3149" name="Oval 77"/>
            <p:cNvSpPr>
              <a:spLocks noChangeArrowheads="1"/>
            </p:cNvSpPr>
            <p:nvPr/>
          </p:nvSpPr>
          <p:spPr bwMode="auto">
            <a:xfrm>
              <a:off x="2200" y="3424"/>
              <a:ext cx="1976" cy="51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50" name="Text Box 78"/>
            <p:cNvSpPr txBox="1">
              <a:spLocks noChangeArrowheads="1"/>
            </p:cNvSpPr>
            <p:nvPr/>
          </p:nvSpPr>
          <p:spPr bwMode="auto">
            <a:xfrm>
              <a:off x="2624" y="3440"/>
              <a:ext cx="110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 dirty="0">
                  <a:solidFill>
                    <a:srgbClr val="CC0000"/>
                  </a:solidFill>
                </a:rPr>
                <a:t>Рынок</a:t>
              </a:r>
            </a:p>
            <a:p>
              <a:pPr algn="ctr"/>
              <a:r>
                <a:rPr lang="ru-RU" sz="1400" b="1" dirty="0">
                  <a:solidFill>
                    <a:srgbClr val="CC0000"/>
                  </a:solidFill>
                </a:rPr>
                <a:t> экономических ресурсов</a:t>
              </a:r>
            </a:p>
          </p:txBody>
        </p:sp>
        <p:sp>
          <p:nvSpPr>
            <p:cNvPr id="3151" name="Text Box 79"/>
            <p:cNvSpPr txBox="1">
              <a:spLocks noChangeArrowheads="1"/>
            </p:cNvSpPr>
            <p:nvPr/>
          </p:nvSpPr>
          <p:spPr bwMode="auto">
            <a:xfrm>
              <a:off x="736" y="2448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Домохозяйства</a:t>
              </a:r>
            </a:p>
          </p:txBody>
        </p:sp>
        <p:sp>
          <p:nvSpPr>
            <p:cNvPr id="3152" name="Text Box 80"/>
            <p:cNvSpPr txBox="1">
              <a:spLocks noChangeArrowheads="1"/>
            </p:cNvSpPr>
            <p:nvPr/>
          </p:nvSpPr>
          <p:spPr bwMode="auto">
            <a:xfrm>
              <a:off x="4416" y="2456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Фирмы</a:t>
              </a:r>
            </a:p>
          </p:txBody>
        </p:sp>
        <p:sp>
          <p:nvSpPr>
            <p:cNvPr id="3153" name="Text Box 81"/>
            <p:cNvSpPr txBox="1">
              <a:spLocks noChangeArrowheads="1"/>
            </p:cNvSpPr>
            <p:nvPr/>
          </p:nvSpPr>
          <p:spPr bwMode="auto">
            <a:xfrm>
              <a:off x="2552" y="2112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 dirty="0">
                  <a:solidFill>
                    <a:schemeClr val="accent2"/>
                  </a:solidFill>
                </a:rPr>
                <a:t>Государство</a:t>
              </a:r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323528" y="544522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Налоговые поступления </a:t>
            </a:r>
            <a:endParaRPr lang="ru-RU" dirty="0"/>
          </a:p>
        </p:txBody>
      </p:sp>
      <p:sp>
        <p:nvSpPr>
          <p:cNvPr id="90" name="TextBox 89"/>
          <p:cNvSpPr txBox="1"/>
          <p:nvPr/>
        </p:nvSpPr>
        <p:spPr>
          <a:xfrm>
            <a:off x="5364088" y="544522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Государственные займы</a:t>
            </a:r>
            <a:endParaRPr lang="ru-RU" dirty="0"/>
          </a:p>
        </p:txBody>
      </p:sp>
      <p:pic>
        <p:nvPicPr>
          <p:cNvPr id="97" name="Рисунок 96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3501008"/>
            <a:ext cx="277762" cy="277762"/>
          </a:xfrm>
          <a:prstGeom prst="rect">
            <a:avLst/>
          </a:prstGeom>
        </p:spPr>
      </p:pic>
      <p:pic>
        <p:nvPicPr>
          <p:cNvPr id="99" name="Рисунок 98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924944"/>
            <a:ext cx="277762" cy="277762"/>
          </a:xfrm>
          <a:prstGeom prst="rect">
            <a:avLst/>
          </a:prstGeom>
        </p:spPr>
      </p:pic>
      <p:pic>
        <p:nvPicPr>
          <p:cNvPr id="100" name="Рисунок 99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2924944"/>
            <a:ext cx="277762" cy="277762"/>
          </a:xfrm>
          <a:prstGeom prst="rect">
            <a:avLst/>
          </a:prstGeom>
        </p:spPr>
      </p:pic>
      <p:pic>
        <p:nvPicPr>
          <p:cNvPr id="103" name="Рисунок 102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2924944"/>
            <a:ext cx="277762" cy="277762"/>
          </a:xfrm>
          <a:prstGeom prst="rect">
            <a:avLst/>
          </a:prstGeom>
        </p:spPr>
      </p:pic>
      <p:pic>
        <p:nvPicPr>
          <p:cNvPr id="104" name="Рисунок 103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2924944"/>
            <a:ext cx="277762" cy="277762"/>
          </a:xfrm>
          <a:prstGeom prst="rect">
            <a:avLst/>
          </a:prstGeom>
        </p:spPr>
      </p:pic>
      <p:pic>
        <p:nvPicPr>
          <p:cNvPr id="106" name="Рисунок 105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3501008"/>
            <a:ext cx="277762" cy="277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22222E-6 L 3.05556E-6 -0.07778 L 0.20538 -0.07778 " pathEditMode="relative" rAng="0" ptsTypes="AAA">
                                      <p:cBhvr>
                                        <p:cTn id="22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-3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1.38889E-6 -0.08172 L -0.21997 -0.0831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-4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22222E-6 L 2.77778E-7 -0.07778 L 0.22118 -0.07639 " pathEditMode="relative" rAng="0" ptsTypes="AAA">
                                      <p:cBhvr>
                                        <p:cTn id="37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" y="-39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2.22222E-6 L 0.0007 -0.06875 L -0.22778 -0.06875 L -0.22778 -0.0831 " pathEditMode="relative" rAng="0" ptsTypes="AAAA">
                                      <p:cBhvr>
                                        <p:cTn id="39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-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00069 -0.1041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0"/>
                            </p:stCondLst>
                            <p:childTnLst>
                              <p:par>
                                <p:cTn id="6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44444E-6 L 0.00069 -0.1041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36496" cy="778098"/>
          </a:xfrm>
        </p:spPr>
        <p:txBody>
          <a:bodyPr/>
          <a:lstStyle/>
          <a:p>
            <a:r>
              <a:rPr lang="ru-RU" sz="4000" dirty="0" smtClean="0">
                <a:solidFill>
                  <a:srgbClr val="7030A0"/>
                </a:solidFill>
              </a:rPr>
              <a:t>Расходы государственного бюджета</a:t>
            </a:r>
            <a:endParaRPr lang="ru-RU" sz="4000" dirty="0">
              <a:solidFill>
                <a:srgbClr val="7030A0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39552" y="836712"/>
            <a:ext cx="8080375" cy="4567237"/>
            <a:chOff x="334" y="1059"/>
            <a:chExt cx="5090" cy="2877"/>
          </a:xfrm>
        </p:grpSpPr>
        <p:sp>
          <p:nvSpPr>
            <p:cNvPr id="3077" name="Oval 5"/>
            <p:cNvSpPr>
              <a:spLocks noChangeArrowheads="1"/>
            </p:cNvSpPr>
            <p:nvPr/>
          </p:nvSpPr>
          <p:spPr bwMode="auto">
            <a:xfrm>
              <a:off x="2384" y="1376"/>
              <a:ext cx="1568" cy="336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2632" y="1376"/>
              <a:ext cx="11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Рынок</a:t>
              </a:r>
            </a:p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 товаров и услуг</a:t>
              </a: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2594" y="2039"/>
              <a:ext cx="921" cy="35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 algn="ctr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779" y="2387"/>
              <a:ext cx="931" cy="40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>
              <a:solidFill>
                <a:schemeClr val="accent2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4461" y="2367"/>
              <a:ext cx="931" cy="40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 algn="ctr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3830" y="1310"/>
              <a:ext cx="1469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выручка от продаж</a:t>
              </a:r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 rot="16200000">
              <a:off x="4069" y="1326"/>
              <a:ext cx="888" cy="1168"/>
              <a:chOff x="8160" y="8480"/>
              <a:chExt cx="1660" cy="1740"/>
            </a:xfrm>
          </p:grpSpPr>
          <p:sp>
            <p:nvSpPr>
              <p:cNvPr id="3084" name="Line 12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5" name="Line 13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4234" y="3459"/>
              <a:ext cx="786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издержки</a:t>
              </a:r>
            </a:p>
          </p:txBody>
        </p:sp>
        <p:grpSp>
          <p:nvGrpSpPr>
            <p:cNvPr id="4" name="Group 15"/>
            <p:cNvGrpSpPr>
              <a:grpSpLocks/>
            </p:cNvGrpSpPr>
            <p:nvPr/>
          </p:nvGrpSpPr>
          <p:grpSpPr bwMode="auto">
            <a:xfrm rot="16200000" flipH="1" flipV="1">
              <a:off x="1306" y="2813"/>
              <a:ext cx="869" cy="858"/>
              <a:chOff x="8160" y="8480"/>
              <a:chExt cx="1660" cy="1740"/>
            </a:xfrm>
          </p:grpSpPr>
          <p:sp>
            <p:nvSpPr>
              <p:cNvPr id="3088" name="Line 16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9" name="Line 17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90" name="Text Box 18"/>
            <p:cNvSpPr txBox="1">
              <a:spLocks noChangeArrowheads="1"/>
            </p:cNvSpPr>
            <p:nvPr/>
          </p:nvSpPr>
          <p:spPr bwMode="auto">
            <a:xfrm>
              <a:off x="1472" y="3488"/>
              <a:ext cx="786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доходы</a:t>
              </a:r>
            </a:p>
          </p:txBody>
        </p:sp>
        <p:grpSp>
          <p:nvGrpSpPr>
            <p:cNvPr id="5" name="Group 19"/>
            <p:cNvGrpSpPr>
              <a:grpSpLocks/>
            </p:cNvGrpSpPr>
            <p:nvPr/>
          </p:nvGrpSpPr>
          <p:grpSpPr bwMode="auto">
            <a:xfrm rot="32400000">
              <a:off x="1272" y="1583"/>
              <a:ext cx="1116" cy="780"/>
              <a:chOff x="8160" y="8480"/>
              <a:chExt cx="1660" cy="1740"/>
            </a:xfrm>
          </p:grpSpPr>
          <p:sp>
            <p:nvSpPr>
              <p:cNvPr id="3092" name="Line 20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3" name="Line 21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94" name="Text Box 22"/>
            <p:cNvSpPr txBox="1">
              <a:spLocks noChangeArrowheads="1"/>
            </p:cNvSpPr>
            <p:nvPr/>
          </p:nvSpPr>
          <p:spPr bwMode="auto">
            <a:xfrm>
              <a:off x="1255" y="1570"/>
              <a:ext cx="1292" cy="3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потребительские расходы </a:t>
              </a:r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3096" y="1702"/>
              <a:ext cx="0" cy="3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3087" y="1684"/>
              <a:ext cx="951" cy="3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госзакупки</a:t>
              </a:r>
              <a:br>
                <a:rPr lang="ru-RU" sz="1000" b="1">
                  <a:solidFill>
                    <a:srgbClr val="CC0000"/>
                  </a:solidFill>
                </a:rPr>
              </a:br>
              <a:r>
                <a:rPr lang="ru-RU" sz="1000" b="1">
                  <a:solidFill>
                    <a:srgbClr val="CC0000"/>
                  </a:solidFill>
                </a:rPr>
                <a:t>   </a:t>
              </a:r>
              <a:r>
                <a:rPr lang="en-US" sz="1000" b="1">
                  <a:solidFill>
                    <a:srgbClr val="CC0000"/>
                  </a:solidFill>
                </a:rPr>
                <a:t>(G)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 flipV="1">
              <a:off x="3137" y="2416"/>
              <a:ext cx="0" cy="37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98" name="Text Box 26"/>
            <p:cNvSpPr txBox="1">
              <a:spLocks noChangeArrowheads="1"/>
            </p:cNvSpPr>
            <p:nvPr/>
          </p:nvSpPr>
          <p:spPr bwMode="auto">
            <a:xfrm>
              <a:off x="3117" y="2503"/>
              <a:ext cx="1437" cy="2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займы </a:t>
              </a:r>
            </a:p>
            <a:p>
              <a:r>
                <a:rPr lang="ru-RU" sz="1000" b="1">
                  <a:solidFill>
                    <a:srgbClr val="CC0000"/>
                  </a:solidFill>
                </a:rPr>
                <a:t>(если дефицит бюджета)</a:t>
              </a:r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4172" y="2754"/>
              <a:ext cx="951" cy="888"/>
              <a:chOff x="8160" y="8480"/>
              <a:chExt cx="1660" cy="1740"/>
            </a:xfrm>
          </p:grpSpPr>
          <p:sp>
            <p:nvSpPr>
              <p:cNvPr id="3100" name="Line 28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1" name="Line 29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30"/>
            <p:cNvGrpSpPr>
              <a:grpSpLocks/>
            </p:cNvGrpSpPr>
            <p:nvPr/>
          </p:nvGrpSpPr>
          <p:grpSpPr bwMode="auto">
            <a:xfrm flipH="1">
              <a:off x="1421" y="2793"/>
              <a:ext cx="992" cy="241"/>
              <a:chOff x="8160" y="8480"/>
              <a:chExt cx="1660" cy="1740"/>
            </a:xfrm>
          </p:grpSpPr>
          <p:sp>
            <p:nvSpPr>
              <p:cNvPr id="3103" name="Line 31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4" name="Line 32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05" name="Text Box 33"/>
            <p:cNvSpPr txBox="1">
              <a:spLocks noChangeArrowheads="1"/>
            </p:cNvSpPr>
            <p:nvPr/>
          </p:nvSpPr>
          <p:spPr bwMode="auto">
            <a:xfrm>
              <a:off x="1400" y="2889"/>
              <a:ext cx="602" cy="15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сбережения</a:t>
              </a:r>
              <a:r>
                <a:rPr lang="en-US" sz="1000" b="1">
                  <a:solidFill>
                    <a:srgbClr val="CC0000"/>
                  </a:solidFill>
                </a:rPr>
                <a:t> 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8" name="Group 34"/>
            <p:cNvGrpSpPr>
              <a:grpSpLocks/>
            </p:cNvGrpSpPr>
            <p:nvPr/>
          </p:nvGrpSpPr>
          <p:grpSpPr bwMode="auto">
            <a:xfrm rot="5400000" flipV="1">
              <a:off x="4335" y="2361"/>
              <a:ext cx="232" cy="1065"/>
              <a:chOff x="8160" y="8480"/>
              <a:chExt cx="1660" cy="1740"/>
            </a:xfrm>
          </p:grpSpPr>
          <p:sp>
            <p:nvSpPr>
              <p:cNvPr id="3107" name="Line 35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8" name="Line 36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09" name="Text Box 37"/>
            <p:cNvSpPr txBox="1">
              <a:spLocks noChangeArrowheads="1"/>
            </p:cNvSpPr>
            <p:nvPr/>
          </p:nvSpPr>
          <p:spPr bwMode="auto">
            <a:xfrm>
              <a:off x="3841" y="2980"/>
              <a:ext cx="1260" cy="1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инвестиционные</a:t>
              </a:r>
              <a:r>
                <a:rPr lang="ru-RU" sz="1200"/>
                <a:t> </a:t>
              </a:r>
              <a:r>
                <a:rPr lang="ru-RU" sz="1000" b="1">
                  <a:solidFill>
                    <a:srgbClr val="CC0000"/>
                  </a:solidFill>
                </a:rPr>
                <a:t>средства</a:t>
              </a:r>
            </a:p>
          </p:txBody>
        </p:sp>
        <p:grpSp>
          <p:nvGrpSpPr>
            <p:cNvPr id="9" name="Group 38"/>
            <p:cNvGrpSpPr>
              <a:grpSpLocks/>
            </p:cNvGrpSpPr>
            <p:nvPr/>
          </p:nvGrpSpPr>
          <p:grpSpPr bwMode="auto">
            <a:xfrm flipV="1">
              <a:off x="3913" y="1615"/>
              <a:ext cx="1024" cy="782"/>
              <a:chOff x="8160" y="8480"/>
              <a:chExt cx="1660" cy="1740"/>
            </a:xfrm>
          </p:grpSpPr>
          <p:sp>
            <p:nvSpPr>
              <p:cNvPr id="3111" name="Line 39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2" name="Line 40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13" name="Text Box 41"/>
            <p:cNvSpPr txBox="1">
              <a:spLocks noChangeArrowheads="1"/>
            </p:cNvSpPr>
            <p:nvPr/>
          </p:nvSpPr>
          <p:spPr bwMode="auto">
            <a:xfrm>
              <a:off x="3748" y="1596"/>
              <a:ext cx="1292" cy="31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ru-RU" sz="1000" b="1" dirty="0">
                  <a:solidFill>
                    <a:srgbClr val="CC0000"/>
                  </a:solidFill>
                </a:rPr>
                <a:t>инвестиционные</a:t>
              </a:r>
              <a:r>
                <a:rPr lang="ru-RU" sz="1200" dirty="0"/>
                <a:t> </a:t>
              </a:r>
              <a:r>
                <a:rPr lang="ru-RU" sz="1000" b="1" dirty="0">
                  <a:solidFill>
                    <a:srgbClr val="CC0000"/>
                  </a:solidFill>
                </a:rPr>
                <a:t>расходы</a:t>
              </a:r>
              <a:r>
                <a:rPr lang="ru-RU" sz="1200" dirty="0"/>
                <a:t> </a:t>
              </a:r>
            </a:p>
          </p:txBody>
        </p:sp>
        <p:grpSp>
          <p:nvGrpSpPr>
            <p:cNvPr id="10" name="Group 42"/>
            <p:cNvGrpSpPr>
              <a:grpSpLocks/>
            </p:cNvGrpSpPr>
            <p:nvPr/>
          </p:nvGrpSpPr>
          <p:grpSpPr bwMode="auto">
            <a:xfrm flipH="1" flipV="1">
              <a:off x="1524" y="2117"/>
              <a:ext cx="1055" cy="232"/>
              <a:chOff x="8160" y="8480"/>
              <a:chExt cx="1660" cy="1740"/>
            </a:xfrm>
          </p:grpSpPr>
          <p:sp>
            <p:nvSpPr>
              <p:cNvPr id="3115" name="Line 43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6" name="Line 44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17" name="Text Box 45"/>
            <p:cNvSpPr txBox="1">
              <a:spLocks noChangeArrowheads="1"/>
            </p:cNvSpPr>
            <p:nvPr/>
          </p:nvSpPr>
          <p:spPr bwMode="auto">
            <a:xfrm>
              <a:off x="1586" y="2106"/>
              <a:ext cx="392" cy="18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налоги </a:t>
              </a:r>
            </a:p>
          </p:txBody>
        </p:sp>
        <p:grpSp>
          <p:nvGrpSpPr>
            <p:cNvPr id="11" name="Group 46"/>
            <p:cNvGrpSpPr>
              <a:grpSpLocks/>
            </p:cNvGrpSpPr>
            <p:nvPr/>
          </p:nvGrpSpPr>
          <p:grpSpPr bwMode="auto">
            <a:xfrm flipV="1">
              <a:off x="3551" y="2127"/>
              <a:ext cx="1096" cy="203"/>
              <a:chOff x="8160" y="8480"/>
              <a:chExt cx="1660" cy="1740"/>
            </a:xfrm>
          </p:grpSpPr>
          <p:sp>
            <p:nvSpPr>
              <p:cNvPr id="3119" name="Line 47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0" name="Line 48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21" name="Text Box 49"/>
            <p:cNvSpPr txBox="1">
              <a:spLocks noChangeArrowheads="1"/>
            </p:cNvSpPr>
            <p:nvPr/>
          </p:nvSpPr>
          <p:spPr bwMode="auto">
            <a:xfrm>
              <a:off x="3675" y="2106"/>
              <a:ext cx="972" cy="20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налоги</a:t>
              </a:r>
              <a:r>
                <a:rPr lang="en-US" sz="1000" b="1">
                  <a:solidFill>
                    <a:srgbClr val="CC0000"/>
                  </a:solidFill>
                </a:rPr>
                <a:t> 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12" name="Group 50"/>
            <p:cNvGrpSpPr>
              <a:grpSpLocks/>
            </p:cNvGrpSpPr>
            <p:nvPr/>
          </p:nvGrpSpPr>
          <p:grpSpPr bwMode="auto">
            <a:xfrm>
              <a:off x="1731" y="2436"/>
              <a:ext cx="1158" cy="231"/>
              <a:chOff x="8160" y="8480"/>
              <a:chExt cx="1660" cy="1740"/>
            </a:xfrm>
          </p:grpSpPr>
          <p:sp>
            <p:nvSpPr>
              <p:cNvPr id="3123" name="Line 51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4" name="Line 52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25" name="Text Box 53"/>
            <p:cNvSpPr txBox="1">
              <a:spLocks noChangeArrowheads="1"/>
            </p:cNvSpPr>
            <p:nvPr/>
          </p:nvSpPr>
          <p:spPr bwMode="auto">
            <a:xfrm>
              <a:off x="1762" y="2503"/>
              <a:ext cx="664" cy="1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трансферты</a:t>
              </a:r>
              <a:r>
                <a:rPr lang="ru-RU" sz="1200"/>
                <a:t> </a:t>
              </a: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13" name="Group 54"/>
            <p:cNvGrpSpPr>
              <a:grpSpLocks/>
            </p:cNvGrpSpPr>
            <p:nvPr/>
          </p:nvGrpSpPr>
          <p:grpSpPr bwMode="auto">
            <a:xfrm flipH="1">
              <a:off x="3437" y="2416"/>
              <a:ext cx="1014" cy="97"/>
              <a:chOff x="8160" y="8480"/>
              <a:chExt cx="1660" cy="1740"/>
            </a:xfrm>
          </p:grpSpPr>
          <p:sp>
            <p:nvSpPr>
              <p:cNvPr id="3127" name="Line 55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8" name="Line 56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29" name="Text Box 57"/>
            <p:cNvSpPr txBox="1">
              <a:spLocks noChangeArrowheads="1"/>
            </p:cNvSpPr>
            <p:nvPr/>
          </p:nvSpPr>
          <p:spPr bwMode="auto">
            <a:xfrm>
              <a:off x="3491" y="2373"/>
              <a:ext cx="1179" cy="19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субсидии</a:t>
              </a:r>
            </a:p>
          </p:txBody>
        </p:sp>
        <p:grpSp>
          <p:nvGrpSpPr>
            <p:cNvPr id="14" name="Group 58"/>
            <p:cNvGrpSpPr>
              <a:grpSpLocks/>
            </p:cNvGrpSpPr>
            <p:nvPr/>
          </p:nvGrpSpPr>
          <p:grpSpPr bwMode="auto">
            <a:xfrm>
              <a:off x="510" y="1547"/>
              <a:ext cx="2426" cy="1809"/>
              <a:chOff x="1220" y="6360"/>
              <a:chExt cx="4690" cy="3366"/>
            </a:xfrm>
          </p:grpSpPr>
          <p:grpSp>
            <p:nvGrpSpPr>
              <p:cNvPr id="15" name="Group 59"/>
              <p:cNvGrpSpPr>
                <a:grpSpLocks/>
              </p:cNvGrpSpPr>
              <p:nvPr/>
            </p:nvGrpSpPr>
            <p:grpSpPr bwMode="auto">
              <a:xfrm>
                <a:off x="1220" y="6360"/>
                <a:ext cx="1717" cy="3366"/>
                <a:chOff x="1220" y="6360"/>
                <a:chExt cx="1717" cy="3026"/>
              </a:xfrm>
            </p:grpSpPr>
            <p:grpSp>
              <p:nvGrpSpPr>
                <p:cNvPr id="16" name="Group 60"/>
                <p:cNvGrpSpPr>
                  <a:grpSpLocks/>
                </p:cNvGrpSpPr>
                <p:nvPr/>
              </p:nvGrpSpPr>
              <p:grpSpPr bwMode="auto">
                <a:xfrm flipH="1">
                  <a:off x="1220" y="6360"/>
                  <a:ext cx="1280" cy="3020"/>
                  <a:chOff x="8160" y="8480"/>
                  <a:chExt cx="1660" cy="1740"/>
                </a:xfrm>
              </p:grpSpPr>
              <p:sp>
                <p:nvSpPr>
                  <p:cNvPr id="3133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9820" y="8480"/>
                    <a:ext cx="0" cy="174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134" name="Line 6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160" y="10220"/>
                    <a:ext cx="166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3135" name="Arc 63"/>
                <p:cNvSpPr>
                  <a:spLocks/>
                </p:cNvSpPr>
                <p:nvPr/>
              </p:nvSpPr>
              <p:spPr bwMode="auto">
                <a:xfrm>
                  <a:off x="2528" y="9166"/>
                  <a:ext cx="409" cy="220"/>
                </a:xfrm>
                <a:custGeom>
                  <a:avLst/>
                  <a:gdLst>
                    <a:gd name="G0" fmla="+- 21536 0 0"/>
                    <a:gd name="G1" fmla="+- 21600 0 0"/>
                    <a:gd name="G2" fmla="+- 21600 0 0"/>
                    <a:gd name="T0" fmla="*/ 0 w 43043"/>
                    <a:gd name="T1" fmla="*/ 19943 h 21600"/>
                    <a:gd name="T2" fmla="*/ 43043 w 43043"/>
                    <a:gd name="T3" fmla="*/ 19603 h 21600"/>
                    <a:gd name="T4" fmla="*/ 21536 w 43043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043" h="21600" fill="none" extrusionOk="0">
                      <a:moveTo>
                        <a:pt x="-1" y="19942"/>
                      </a:moveTo>
                      <a:cubicBezTo>
                        <a:pt x="865" y="8689"/>
                        <a:pt x="10249" y="-1"/>
                        <a:pt x="21536" y="0"/>
                      </a:cubicBezTo>
                      <a:cubicBezTo>
                        <a:pt x="32691" y="0"/>
                        <a:pt x="42012" y="8495"/>
                        <a:pt x="43043" y="19602"/>
                      </a:cubicBezTo>
                    </a:path>
                    <a:path w="43043" h="21600" stroke="0" extrusionOk="0">
                      <a:moveTo>
                        <a:pt x="-1" y="19942"/>
                      </a:moveTo>
                      <a:cubicBezTo>
                        <a:pt x="865" y="8689"/>
                        <a:pt x="10249" y="-1"/>
                        <a:pt x="21536" y="0"/>
                      </a:cubicBezTo>
                      <a:cubicBezTo>
                        <a:pt x="32691" y="0"/>
                        <a:pt x="42012" y="8495"/>
                        <a:pt x="43043" y="19602"/>
                      </a:cubicBezTo>
                      <a:lnTo>
                        <a:pt x="21536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7" name="Group 64"/>
              <p:cNvGrpSpPr>
                <a:grpSpLocks/>
              </p:cNvGrpSpPr>
              <p:nvPr/>
            </p:nvGrpSpPr>
            <p:grpSpPr bwMode="auto">
              <a:xfrm rot="5400000" flipV="1">
                <a:off x="4270" y="8070"/>
                <a:ext cx="320" cy="2960"/>
                <a:chOff x="8160" y="8480"/>
                <a:chExt cx="1660" cy="1740"/>
              </a:xfrm>
            </p:grpSpPr>
            <p:sp>
              <p:nvSpPr>
                <p:cNvPr id="3137" name="Line 65"/>
                <p:cNvSpPr>
                  <a:spLocks noChangeShapeType="1"/>
                </p:cNvSpPr>
                <p:nvPr/>
              </p:nvSpPr>
              <p:spPr bwMode="auto">
                <a:xfrm>
                  <a:off x="9820" y="8480"/>
                  <a:ext cx="0" cy="174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38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8160" y="10220"/>
                  <a:ext cx="1660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3139" name="Text Box 67"/>
            <p:cNvSpPr txBox="1">
              <a:spLocks noChangeArrowheads="1"/>
            </p:cNvSpPr>
            <p:nvPr/>
          </p:nvSpPr>
          <p:spPr bwMode="auto">
            <a:xfrm>
              <a:off x="1387" y="3201"/>
              <a:ext cx="949" cy="1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приток капитала</a:t>
              </a:r>
              <a:br>
                <a:rPr lang="ru-RU" sz="1000" b="1">
                  <a:solidFill>
                    <a:srgbClr val="CC0000"/>
                  </a:solidFill>
                </a:rPr>
              </a:br>
              <a:endParaRPr lang="ru-RU" sz="1000" b="1">
                <a:solidFill>
                  <a:srgbClr val="CC0000"/>
                </a:solidFill>
              </a:endParaRPr>
            </a:p>
          </p:txBody>
        </p:sp>
        <p:grpSp>
          <p:nvGrpSpPr>
            <p:cNvPr id="18" name="Group 68"/>
            <p:cNvGrpSpPr>
              <a:grpSpLocks/>
            </p:cNvGrpSpPr>
            <p:nvPr/>
          </p:nvGrpSpPr>
          <p:grpSpPr bwMode="auto">
            <a:xfrm rot="16200000">
              <a:off x="1932" y="602"/>
              <a:ext cx="145" cy="1468"/>
              <a:chOff x="8160" y="8480"/>
              <a:chExt cx="1660" cy="1740"/>
            </a:xfrm>
          </p:grpSpPr>
          <p:sp>
            <p:nvSpPr>
              <p:cNvPr id="3141" name="Line 69"/>
              <p:cNvSpPr>
                <a:spLocks noChangeShapeType="1"/>
              </p:cNvSpPr>
              <p:nvPr/>
            </p:nvSpPr>
            <p:spPr bwMode="auto">
              <a:xfrm>
                <a:off x="9820" y="8480"/>
                <a:ext cx="0" cy="174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42" name="Line 70"/>
              <p:cNvSpPr>
                <a:spLocks noChangeShapeType="1"/>
              </p:cNvSpPr>
              <p:nvPr/>
            </p:nvSpPr>
            <p:spPr bwMode="auto">
              <a:xfrm flipH="1">
                <a:off x="8160" y="10220"/>
                <a:ext cx="16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43" name="Line 71"/>
            <p:cNvSpPr>
              <a:spLocks noChangeShapeType="1"/>
            </p:cNvSpPr>
            <p:nvPr/>
          </p:nvSpPr>
          <p:spPr bwMode="auto">
            <a:xfrm flipH="1">
              <a:off x="1293" y="1442"/>
              <a:ext cx="122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44" name="Text Box 72"/>
            <p:cNvSpPr txBox="1">
              <a:spLocks noChangeArrowheads="1"/>
            </p:cNvSpPr>
            <p:nvPr/>
          </p:nvSpPr>
          <p:spPr bwMode="auto">
            <a:xfrm>
              <a:off x="1485" y="1059"/>
              <a:ext cx="1096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экспорт </a:t>
              </a:r>
            </a:p>
          </p:txBody>
        </p:sp>
        <p:sp>
          <p:nvSpPr>
            <p:cNvPr id="3145" name="Text Box 73"/>
            <p:cNvSpPr txBox="1">
              <a:spLocks noChangeArrowheads="1"/>
            </p:cNvSpPr>
            <p:nvPr/>
          </p:nvSpPr>
          <p:spPr bwMode="auto">
            <a:xfrm>
              <a:off x="1461" y="1274"/>
              <a:ext cx="475" cy="2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ru-RU" sz="1000" b="1">
                  <a:solidFill>
                    <a:srgbClr val="CC0000"/>
                  </a:solidFill>
                </a:rPr>
                <a:t>импорт</a:t>
              </a:r>
            </a:p>
          </p:txBody>
        </p:sp>
        <p:sp>
          <p:nvSpPr>
            <p:cNvPr id="3146" name="Text Box 74"/>
            <p:cNvSpPr txBox="1">
              <a:spLocks noChangeArrowheads="1"/>
            </p:cNvSpPr>
            <p:nvPr/>
          </p:nvSpPr>
          <p:spPr bwMode="auto">
            <a:xfrm>
              <a:off x="334" y="1212"/>
              <a:ext cx="935" cy="35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accent1"/>
                </a:gs>
                <a:gs pos="100000">
                  <a:schemeClr val="bg1"/>
                </a:gs>
              </a:gsLst>
              <a:lin ang="2700000" scaled="1"/>
            </a:gradFill>
            <a:ln w="38100">
              <a:solidFill>
                <a:schemeClr val="accent2"/>
              </a:solidFill>
              <a:prstDash val="sysDot"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Иностранный сектор</a:t>
              </a:r>
            </a:p>
          </p:txBody>
        </p:sp>
        <p:sp>
          <p:nvSpPr>
            <p:cNvPr id="3147" name="Oval 75"/>
            <p:cNvSpPr>
              <a:spLocks noChangeArrowheads="1"/>
            </p:cNvSpPr>
            <p:nvPr/>
          </p:nvSpPr>
          <p:spPr bwMode="auto">
            <a:xfrm>
              <a:off x="2384" y="2800"/>
              <a:ext cx="1568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48" name="Text Box 76"/>
            <p:cNvSpPr txBox="1">
              <a:spLocks noChangeArrowheads="1"/>
            </p:cNvSpPr>
            <p:nvPr/>
          </p:nvSpPr>
          <p:spPr bwMode="auto">
            <a:xfrm>
              <a:off x="2616" y="2808"/>
              <a:ext cx="110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>
                  <a:solidFill>
                    <a:srgbClr val="CC0000"/>
                  </a:solidFill>
                </a:rPr>
                <a:t>Финансовый рынок</a:t>
              </a:r>
            </a:p>
          </p:txBody>
        </p:sp>
        <p:sp>
          <p:nvSpPr>
            <p:cNvPr id="3149" name="Oval 77"/>
            <p:cNvSpPr>
              <a:spLocks noChangeArrowheads="1"/>
            </p:cNvSpPr>
            <p:nvPr/>
          </p:nvSpPr>
          <p:spPr bwMode="auto">
            <a:xfrm>
              <a:off x="2200" y="3424"/>
              <a:ext cx="1976" cy="51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571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50" name="Text Box 78"/>
            <p:cNvSpPr txBox="1">
              <a:spLocks noChangeArrowheads="1"/>
            </p:cNvSpPr>
            <p:nvPr/>
          </p:nvSpPr>
          <p:spPr bwMode="auto">
            <a:xfrm>
              <a:off x="2624" y="3440"/>
              <a:ext cx="110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ru-RU" sz="1400" b="1" dirty="0">
                  <a:solidFill>
                    <a:srgbClr val="CC0000"/>
                  </a:solidFill>
                </a:rPr>
                <a:t>Рынок</a:t>
              </a:r>
            </a:p>
            <a:p>
              <a:pPr algn="ctr"/>
              <a:r>
                <a:rPr lang="ru-RU" sz="1400" b="1" dirty="0">
                  <a:solidFill>
                    <a:srgbClr val="CC0000"/>
                  </a:solidFill>
                </a:rPr>
                <a:t> экономических ресурсов</a:t>
              </a:r>
            </a:p>
          </p:txBody>
        </p:sp>
        <p:sp>
          <p:nvSpPr>
            <p:cNvPr id="3151" name="Text Box 79"/>
            <p:cNvSpPr txBox="1">
              <a:spLocks noChangeArrowheads="1"/>
            </p:cNvSpPr>
            <p:nvPr/>
          </p:nvSpPr>
          <p:spPr bwMode="auto">
            <a:xfrm>
              <a:off x="736" y="2448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Домохозяйства</a:t>
              </a:r>
            </a:p>
          </p:txBody>
        </p:sp>
        <p:sp>
          <p:nvSpPr>
            <p:cNvPr id="3152" name="Text Box 80"/>
            <p:cNvSpPr txBox="1">
              <a:spLocks noChangeArrowheads="1"/>
            </p:cNvSpPr>
            <p:nvPr/>
          </p:nvSpPr>
          <p:spPr bwMode="auto">
            <a:xfrm>
              <a:off x="4416" y="2456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>
                  <a:solidFill>
                    <a:schemeClr val="accent2"/>
                  </a:solidFill>
                </a:rPr>
                <a:t>Фирмы</a:t>
              </a:r>
            </a:p>
          </p:txBody>
        </p:sp>
        <p:sp>
          <p:nvSpPr>
            <p:cNvPr id="3153" name="Text Box 81"/>
            <p:cNvSpPr txBox="1">
              <a:spLocks noChangeArrowheads="1"/>
            </p:cNvSpPr>
            <p:nvPr/>
          </p:nvSpPr>
          <p:spPr bwMode="auto">
            <a:xfrm>
              <a:off x="2552" y="2112"/>
              <a:ext cx="10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400" b="1" dirty="0">
                  <a:solidFill>
                    <a:schemeClr val="accent2"/>
                  </a:solidFill>
                </a:rPr>
                <a:t>Государство</a:t>
              </a:r>
            </a:p>
          </p:txBody>
        </p:sp>
      </p:grpSp>
      <p:pic>
        <p:nvPicPr>
          <p:cNvPr id="83" name="Рисунок 82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2708920"/>
            <a:ext cx="277762" cy="277762"/>
          </a:xfrm>
          <a:prstGeom prst="rect">
            <a:avLst/>
          </a:prstGeom>
        </p:spPr>
      </p:pic>
      <p:pic>
        <p:nvPicPr>
          <p:cNvPr id="84" name="Рисунок 83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2348880"/>
            <a:ext cx="277762" cy="277762"/>
          </a:xfrm>
          <a:prstGeom prst="rect">
            <a:avLst/>
          </a:prstGeom>
        </p:spPr>
      </p:pic>
      <p:pic>
        <p:nvPicPr>
          <p:cNvPr id="85" name="Рисунок 84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2708920"/>
            <a:ext cx="277762" cy="277762"/>
          </a:xfrm>
          <a:prstGeom prst="rect">
            <a:avLst/>
          </a:prstGeom>
        </p:spPr>
      </p:pic>
      <p:pic>
        <p:nvPicPr>
          <p:cNvPr id="86" name="Рисунок 85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2708920"/>
            <a:ext cx="277762" cy="277762"/>
          </a:xfrm>
          <a:prstGeom prst="rect">
            <a:avLst/>
          </a:prstGeom>
        </p:spPr>
      </p:pic>
      <p:sp>
        <p:nvSpPr>
          <p:cNvPr id="88" name="TextBox 87"/>
          <p:cNvSpPr txBox="1"/>
          <p:nvPr/>
        </p:nvSpPr>
        <p:spPr>
          <a:xfrm>
            <a:off x="323528" y="544522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Социальные трансферты</a:t>
            </a:r>
            <a:endParaRPr lang="ru-RU" dirty="0"/>
          </a:p>
        </p:txBody>
      </p:sp>
      <p:sp>
        <p:nvSpPr>
          <p:cNvPr id="89" name="TextBox 88"/>
          <p:cNvSpPr txBox="1"/>
          <p:nvPr/>
        </p:nvSpPr>
        <p:spPr>
          <a:xfrm>
            <a:off x="323528" y="594463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Капитальные затраты</a:t>
            </a:r>
            <a:endParaRPr lang="ru-RU" dirty="0"/>
          </a:p>
        </p:txBody>
      </p:sp>
      <p:sp>
        <p:nvSpPr>
          <p:cNvPr id="90" name="TextBox 89"/>
          <p:cNvSpPr txBox="1"/>
          <p:nvPr/>
        </p:nvSpPr>
        <p:spPr>
          <a:xfrm>
            <a:off x="3707904" y="5445224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Обслуживание государственного долга</a:t>
            </a:r>
            <a:endParaRPr lang="ru-RU" dirty="0"/>
          </a:p>
        </p:txBody>
      </p:sp>
      <p:sp>
        <p:nvSpPr>
          <p:cNvPr id="91" name="TextBox 90"/>
          <p:cNvSpPr txBox="1"/>
          <p:nvPr/>
        </p:nvSpPr>
        <p:spPr>
          <a:xfrm>
            <a:off x="3707904" y="6444044"/>
            <a:ext cx="471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Содержание государственного аппарата</a:t>
            </a:r>
            <a:endParaRPr lang="ru-RU" dirty="0"/>
          </a:p>
        </p:txBody>
      </p:sp>
      <p:sp>
        <p:nvSpPr>
          <p:cNvPr id="92" name="TextBox 91"/>
          <p:cNvSpPr txBox="1"/>
          <p:nvPr/>
        </p:nvSpPr>
        <p:spPr>
          <a:xfrm>
            <a:off x="323528" y="644404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Текущие платежи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3707904" y="5944634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Выполнение государственных программ</a:t>
            </a:r>
            <a:endParaRPr lang="ru-RU" dirty="0"/>
          </a:p>
        </p:txBody>
      </p:sp>
      <p:pic>
        <p:nvPicPr>
          <p:cNvPr id="95" name="Рисунок 94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348880"/>
            <a:ext cx="277762" cy="277762"/>
          </a:xfrm>
          <a:prstGeom prst="rect">
            <a:avLst/>
          </a:prstGeom>
        </p:spPr>
      </p:pic>
      <p:pic>
        <p:nvPicPr>
          <p:cNvPr id="96" name="Рисунок 95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708920"/>
            <a:ext cx="277762" cy="277762"/>
          </a:xfrm>
          <a:prstGeom prst="rect">
            <a:avLst/>
          </a:prstGeom>
        </p:spPr>
      </p:pic>
      <p:pic>
        <p:nvPicPr>
          <p:cNvPr id="97" name="Рисунок 96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14318" y="2708920"/>
            <a:ext cx="277762" cy="277762"/>
          </a:xfrm>
          <a:prstGeom prst="rect">
            <a:avLst/>
          </a:prstGeom>
        </p:spPr>
      </p:pic>
      <p:pic>
        <p:nvPicPr>
          <p:cNvPr id="98" name="Рисунок 97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2708920"/>
            <a:ext cx="277762" cy="277762"/>
          </a:xfrm>
          <a:prstGeom prst="rect">
            <a:avLst/>
          </a:prstGeom>
        </p:spPr>
      </p:pic>
      <p:pic>
        <p:nvPicPr>
          <p:cNvPr id="99" name="Рисунок 98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2348880"/>
            <a:ext cx="277762" cy="277762"/>
          </a:xfrm>
          <a:prstGeom prst="rect">
            <a:avLst/>
          </a:prstGeom>
        </p:spPr>
      </p:pic>
      <p:pic>
        <p:nvPicPr>
          <p:cNvPr id="100" name="Рисунок 99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2348880"/>
            <a:ext cx="277762" cy="277762"/>
          </a:xfrm>
          <a:prstGeom prst="rect">
            <a:avLst/>
          </a:prstGeom>
        </p:spPr>
      </p:pic>
      <p:pic>
        <p:nvPicPr>
          <p:cNvPr id="101" name="Рисунок 100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74358" y="2708920"/>
            <a:ext cx="277762" cy="277762"/>
          </a:xfrm>
          <a:prstGeom prst="rect">
            <a:avLst/>
          </a:prstGeom>
        </p:spPr>
      </p:pic>
      <p:pic>
        <p:nvPicPr>
          <p:cNvPr id="102" name="Рисунок 101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2708920"/>
            <a:ext cx="277762" cy="277762"/>
          </a:xfrm>
          <a:prstGeom prst="rect">
            <a:avLst/>
          </a:prstGeom>
        </p:spPr>
      </p:pic>
      <p:pic>
        <p:nvPicPr>
          <p:cNvPr id="103" name="Рисунок 102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2348880"/>
            <a:ext cx="277762" cy="277762"/>
          </a:xfrm>
          <a:prstGeom prst="rect">
            <a:avLst/>
          </a:prstGeom>
        </p:spPr>
      </p:pic>
      <p:pic>
        <p:nvPicPr>
          <p:cNvPr id="104" name="Рисунок 103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2348880"/>
            <a:ext cx="277762" cy="277762"/>
          </a:xfrm>
          <a:prstGeom prst="rect">
            <a:avLst/>
          </a:prstGeom>
        </p:spPr>
      </p:pic>
      <p:pic>
        <p:nvPicPr>
          <p:cNvPr id="105" name="Рисунок 104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2708920"/>
            <a:ext cx="277762" cy="277762"/>
          </a:xfrm>
          <a:prstGeom prst="rect">
            <a:avLst/>
          </a:prstGeom>
        </p:spPr>
      </p:pic>
      <p:pic>
        <p:nvPicPr>
          <p:cNvPr id="106" name="Рисунок 105" descr="Untitled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2708920"/>
            <a:ext cx="277762" cy="277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2.11841E-6 L 7.77778E-6 0.07609 L -0.24808 0.07609 " pathEditMode="relative" ptsTypes="AAA">
                                      <p:cBhvr>
                                        <p:cTn id="1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2.11841E-6 L 7.77778E-6 0.07609 L -0.24808 0.07609 " pathEditMode="relative" ptsTypes="AAA">
                                      <p:cBhvr>
                                        <p:cTn id="25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031E-6 L 4.72222E-6 -0.1040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000"/>
                            </p:stCondLst>
                            <p:childTnLst>
                              <p:par>
                                <p:cTn id="4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031E-6 L 4.72222E-6 -0.1040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000"/>
                            </p:stCondLst>
                            <p:childTnLst>
                              <p:par>
                                <p:cTn id="52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000"/>
                            </p:stCondLst>
                            <p:childTnLst>
                              <p:par>
                                <p:cTn id="6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11 -2.34968E-6 L -0.01511 0.12674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000"/>
                            </p:stCondLst>
                            <p:childTnLst>
                              <p:par>
                                <p:cTn id="7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34968E-6 L 2.22222E-6 0.12674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6000"/>
                            </p:stCondLst>
                            <p:childTnLst>
                              <p:par>
                                <p:cTn id="73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7000"/>
                            </p:stCondLst>
                            <p:childTnLst>
                              <p:par>
                                <p:cTn id="8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-2.25717E-6 L 7.77778E-6 0.04556 L 0.19376 0.04556 " pathEditMode="relative" ptsTypes="AAA">
                                      <p:cBhvr>
                                        <p:cTn id="84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9000"/>
                            </p:stCondLst>
                            <p:childTnLst>
                              <p:par>
                                <p:cTn id="9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-2.25717E-6 L 7.77778E-6 0.04556 L 0.19376 0.04556 " pathEditMode="relative" ptsTypes="AAA">
                                      <p:cBhvr>
                                        <p:cTn id="92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1000"/>
                            </p:stCondLst>
                            <p:childTnLst>
                              <p:par>
                                <p:cTn id="9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2000"/>
                            </p:stCondLst>
                            <p:childTnLst>
                              <p:par>
                                <p:cTn id="9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0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6827E-7 L 0.07153 0.02174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11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46471E-6 L -0.07032 0.02175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1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34968E-6 L -0.07812 -0.03052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15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069 L 0.08004 -0.04047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0"/>
                            </p:stCondLst>
                            <p:childTnLst>
                              <p:par>
                                <p:cTn id="12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500"/>
                            </p:stCondLst>
                            <p:childTnLst>
                              <p:par>
                                <p:cTn id="14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6500"/>
                            </p:stCondLst>
                            <p:childTnLst>
                              <p:par>
                                <p:cTn id="163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6827E-7 L 0.07153 0.02174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11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46471E-6 L -0.07032 0.02175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1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34968E-6 L -0.07812 -0.03052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15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069 L 0.08004 -0.04047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8500"/>
                            </p:stCondLst>
                            <p:childTnLst>
                              <p:par>
                                <p:cTn id="17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89" grpId="0"/>
      <p:bldP spid="90" grpId="0"/>
      <p:bldP spid="91" grpId="0"/>
      <p:bldP spid="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Бюджетный дефицит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Бюджетный дефицит </a:t>
            </a:r>
            <a:r>
              <a:rPr lang="ru-RU" dirty="0" smtClean="0"/>
              <a:t>– денежная сумма, на которую за данный статистический период расходы бюджета превосходят его доходы.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Обстоятельства, вызывающие бюджетный дефицит</a:t>
            </a:r>
            <a:r>
              <a:rPr lang="ru-RU" dirty="0" smtClean="0"/>
              <a:t>:</a:t>
            </a:r>
          </a:p>
          <a:p>
            <a:pPr marL="0" indent="0"/>
            <a:r>
              <a:rPr lang="ru-RU" dirty="0" smtClean="0"/>
              <a:t>осуществление крупных государственных проектов;</a:t>
            </a:r>
          </a:p>
          <a:p>
            <a:pPr marL="0" indent="0"/>
            <a:r>
              <a:rPr lang="ru-RU" dirty="0" smtClean="0"/>
              <a:t>ведение военных действий;</a:t>
            </a:r>
          </a:p>
          <a:p>
            <a:pPr marL="0" indent="0"/>
            <a:r>
              <a:rPr lang="ru-RU" dirty="0" smtClean="0"/>
              <a:t>ликвидация последствий стихийных бедствий;</a:t>
            </a:r>
          </a:p>
          <a:p>
            <a:pPr marL="0" indent="0"/>
            <a:r>
              <a:rPr lang="ru-RU" dirty="0" smtClean="0"/>
              <a:t>просчеты правительства в финансовой политике.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Бюджетный дефицит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Источники финансирования государственного долга</a:t>
            </a:r>
            <a:r>
              <a:rPr lang="ru-RU" dirty="0" smtClean="0"/>
              <a:t>:</a:t>
            </a:r>
          </a:p>
          <a:p>
            <a:pPr marL="0" indent="0"/>
            <a:r>
              <a:rPr lang="ru-RU" dirty="0" smtClean="0"/>
              <a:t>внутренние и внешние займы;</a:t>
            </a:r>
          </a:p>
          <a:p>
            <a:pPr marL="0" indent="0"/>
            <a:r>
              <a:rPr lang="ru-RU" dirty="0" smtClean="0"/>
              <a:t>эмиссия денег;</a:t>
            </a:r>
          </a:p>
          <a:p>
            <a:pPr marL="0" indent="0"/>
            <a:r>
              <a:rPr lang="ru-RU" dirty="0" smtClean="0"/>
              <a:t>сокращение государственных расходов.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1021</Words>
  <Application>Microsoft Office PowerPoint</Application>
  <PresentationFormat>Экран (4:3)</PresentationFormat>
  <Paragraphs>186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Бюджетно-финансовая политика</vt:lpstr>
      <vt:lpstr>Государственная политика по стабилизации экономического развития.</vt:lpstr>
      <vt:lpstr>Финансы</vt:lpstr>
      <vt:lpstr>Бюджетно -финансовая политика</vt:lpstr>
      <vt:lpstr>Бюджет государства</vt:lpstr>
      <vt:lpstr>Доходы государственного бюджета</vt:lpstr>
      <vt:lpstr>Расходы государственного бюджета</vt:lpstr>
      <vt:lpstr>Бюджетный дефицит</vt:lpstr>
      <vt:lpstr>Бюджетный дефицит</vt:lpstr>
      <vt:lpstr>Бюджетный профицит</vt:lpstr>
      <vt:lpstr>Что такое налог</vt:lpstr>
      <vt:lpstr>Функции налогообложения</vt:lpstr>
      <vt:lpstr>Элементы закона о налоге</vt:lpstr>
      <vt:lpstr>Элементы закона о налоге</vt:lpstr>
      <vt:lpstr>Элементы закона о налоге</vt:lpstr>
      <vt:lpstr>Элементы закона о налоге</vt:lpstr>
      <vt:lpstr>Классификация налогов  по уровню налогообложения</vt:lpstr>
      <vt:lpstr>Классификация налогов  по способу взимания</vt:lpstr>
      <vt:lpstr>Налоговая система (система налогообложения)</vt:lpstr>
      <vt:lpstr>Прогрессивная налоговая система</vt:lpstr>
      <vt:lpstr>Регрессивная налоговая система</vt:lpstr>
      <vt:lpstr>Пропорциональная  налоговая система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Налоги</dc:title>
  <dc:creator>Мама</dc:creator>
  <cp:lastModifiedBy>Сахарова СН</cp:lastModifiedBy>
  <cp:revision>56</cp:revision>
  <dcterms:created xsi:type="dcterms:W3CDTF">2012-07-01T13:39:56Z</dcterms:created>
  <dcterms:modified xsi:type="dcterms:W3CDTF">2013-02-05T08:08:38Z</dcterms:modified>
</cp:coreProperties>
</file>