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23" r:id="rId4"/>
    <p:sldId id="258" r:id="rId5"/>
    <p:sldId id="259" r:id="rId6"/>
    <p:sldId id="322" r:id="rId7"/>
    <p:sldId id="260" r:id="rId8"/>
    <p:sldId id="329" r:id="rId9"/>
    <p:sldId id="324" r:id="rId10"/>
    <p:sldId id="325" r:id="rId11"/>
    <p:sldId id="326" r:id="rId12"/>
    <p:sldId id="327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0817"/>
  </p:normalViewPr>
  <p:slideViewPr>
    <p:cSldViewPr snapToGrid="0" snapToObjects="1">
      <p:cViewPr varScale="1">
        <p:scale>
          <a:sx n="76" d="100"/>
          <a:sy n="76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mantitarev/Documents/Saga/&#1041;&#1077;&#1083;&#1075;&#1086;&#1088;&#1086;&#1076;/2020/SDG%20&#1080;%20&#1082;&#1086;&#1101;&#1092;&#1092;&#1080;&#1094;&#1080;&#1077;&#1085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mantitarev/Documents/Saga/&#1041;&#1077;&#1083;&#1075;&#1086;&#1088;&#1086;&#1076;/2020/SDG%20&#1080;%20&#1082;&#1086;&#1101;&#1092;&#1092;&#1080;&#1094;&#1080;&#1077;&#1085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mantitarev/Documents/Saga/&#1041;&#1077;&#1083;&#1075;&#1086;&#1088;&#1086;&#1076;/&#1054;&#1073;&#1086;&#1073;&#1097;&#1077;&#1085;&#1080;&#1077;%20&#1080;%20&#1088;&#1080;&#1089;&#1082;&#1080;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Лист6!$S$89:$S$108</c:f>
              <c:numCache>
                <c:formatCode>0.00</c:formatCode>
                <c:ptCount val="20"/>
                <c:pt idx="0">
                  <c:v>14.499557967047117</c:v>
                </c:pt>
                <c:pt idx="1">
                  <c:v>14.769072545003231</c:v>
                </c:pt>
                <c:pt idx="2">
                  <c:v>17.453375886631136</c:v>
                </c:pt>
                <c:pt idx="3">
                  <c:v>20.069377548923573</c:v>
                </c:pt>
                <c:pt idx="4">
                  <c:v>21.530614772210996</c:v>
                </c:pt>
                <c:pt idx="5">
                  <c:v>24.450177375886124</c:v>
                </c:pt>
                <c:pt idx="6">
                  <c:v>25.845169672313343</c:v>
                </c:pt>
                <c:pt idx="7">
                  <c:v>25.962115289027228</c:v>
                </c:pt>
                <c:pt idx="8">
                  <c:v>26.724941617964816</c:v>
                </c:pt>
                <c:pt idx="9">
                  <c:v>30.243432889433937</c:v>
                </c:pt>
                <c:pt idx="10">
                  <c:v>30.443091437528505</c:v>
                </c:pt>
                <c:pt idx="11">
                  <c:v>34.301837647153185</c:v>
                </c:pt>
                <c:pt idx="12">
                  <c:v>35.753429991884531</c:v>
                </c:pt>
                <c:pt idx="13">
                  <c:v>39.208494258390346</c:v>
                </c:pt>
                <c:pt idx="14">
                  <c:v>39.351792917159003</c:v>
                </c:pt>
                <c:pt idx="15">
                  <c:v>39.381513133118887</c:v>
                </c:pt>
                <c:pt idx="16">
                  <c:v>49.071333650092051</c:v>
                </c:pt>
                <c:pt idx="17">
                  <c:v>53.117450702292729</c:v>
                </c:pt>
                <c:pt idx="18">
                  <c:v>118.28108133181269</c:v>
                </c:pt>
                <c:pt idx="19">
                  <c:v>232.05628245539862</c:v>
                </c:pt>
              </c:numCache>
            </c:numRef>
          </c:xVal>
          <c:yVal>
            <c:numRef>
              <c:f>Лист6!$T$89:$T$108</c:f>
              <c:numCache>
                <c:formatCode>0.00</c:formatCode>
                <c:ptCount val="20"/>
                <c:pt idx="0">
                  <c:v>3.6585365853658534E-2</c:v>
                </c:pt>
                <c:pt idx="1">
                  <c:v>8.5365853658536592E-2</c:v>
                </c:pt>
                <c:pt idx="2">
                  <c:v>0.13414634146341464</c:v>
                </c:pt>
                <c:pt idx="3">
                  <c:v>0.18292682926829268</c:v>
                </c:pt>
                <c:pt idx="4">
                  <c:v>0.23170731707317074</c:v>
                </c:pt>
                <c:pt idx="5">
                  <c:v>0.28048780487804881</c:v>
                </c:pt>
                <c:pt idx="6">
                  <c:v>0.32926829268292684</c:v>
                </c:pt>
                <c:pt idx="7">
                  <c:v>0.37804878048780488</c:v>
                </c:pt>
                <c:pt idx="8">
                  <c:v>0.42682926829268292</c:v>
                </c:pt>
                <c:pt idx="9">
                  <c:v>0.47560975609756095</c:v>
                </c:pt>
                <c:pt idx="10">
                  <c:v>0.52439024390243905</c:v>
                </c:pt>
                <c:pt idx="11">
                  <c:v>0.57317073170731703</c:v>
                </c:pt>
                <c:pt idx="12">
                  <c:v>0.62195121951219512</c:v>
                </c:pt>
                <c:pt idx="13">
                  <c:v>0.67073170731707321</c:v>
                </c:pt>
                <c:pt idx="14">
                  <c:v>0.71951219512195119</c:v>
                </c:pt>
                <c:pt idx="15">
                  <c:v>0.76829268292682928</c:v>
                </c:pt>
                <c:pt idx="16">
                  <c:v>0.81707317073170727</c:v>
                </c:pt>
                <c:pt idx="17">
                  <c:v>0.86585365853658536</c:v>
                </c:pt>
                <c:pt idx="18">
                  <c:v>0.91463414634146345</c:v>
                </c:pt>
                <c:pt idx="19">
                  <c:v>0.96341463414634143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3D-1C48-9E4F-FF80D2D88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209088"/>
        <c:axId val="1379827760"/>
      </c:scatterChart>
      <c:valAx>
        <c:axId val="138320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плотность населения, чел./км2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9827760"/>
        <c:crosses val="autoZero"/>
        <c:crossBetween val="midCat"/>
      </c:valAx>
      <c:valAx>
        <c:axId val="13798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вероятность непревышения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3209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Лист6!$AT$41:$AT$60</c:f>
              <c:numCache>
                <c:formatCode>General</c:formatCode>
                <c:ptCount val="20"/>
                <c:pt idx="0">
                  <c:v>3.26</c:v>
                </c:pt>
                <c:pt idx="1">
                  <c:v>3.29</c:v>
                </c:pt>
                <c:pt idx="2">
                  <c:v>3.35</c:v>
                </c:pt>
                <c:pt idx="3">
                  <c:v>3.38</c:v>
                </c:pt>
                <c:pt idx="4">
                  <c:v>3.41</c:v>
                </c:pt>
                <c:pt idx="5">
                  <c:v>3.41</c:v>
                </c:pt>
                <c:pt idx="6">
                  <c:v>3.46</c:v>
                </c:pt>
                <c:pt idx="7">
                  <c:v>3.46</c:v>
                </c:pt>
                <c:pt idx="8">
                  <c:v>3.47</c:v>
                </c:pt>
                <c:pt idx="9">
                  <c:v>3.47</c:v>
                </c:pt>
                <c:pt idx="10">
                  <c:v>3.49</c:v>
                </c:pt>
                <c:pt idx="11">
                  <c:v>3.52</c:v>
                </c:pt>
                <c:pt idx="12">
                  <c:v>3.53</c:v>
                </c:pt>
                <c:pt idx="13">
                  <c:v>3.53</c:v>
                </c:pt>
                <c:pt idx="14">
                  <c:v>3.57</c:v>
                </c:pt>
                <c:pt idx="15">
                  <c:v>3.59</c:v>
                </c:pt>
                <c:pt idx="16">
                  <c:v>3.59</c:v>
                </c:pt>
                <c:pt idx="17">
                  <c:v>3.63</c:v>
                </c:pt>
                <c:pt idx="18">
                  <c:v>3.64</c:v>
                </c:pt>
                <c:pt idx="19">
                  <c:v>3.7</c:v>
                </c:pt>
              </c:numCache>
            </c:numRef>
          </c:xVal>
          <c:yVal>
            <c:numRef>
              <c:f>Лист6!$AU$41:$AU$60</c:f>
              <c:numCache>
                <c:formatCode>0.00</c:formatCode>
                <c:ptCount val="20"/>
                <c:pt idx="0">
                  <c:v>3.6585365853658534E-2</c:v>
                </c:pt>
                <c:pt idx="1">
                  <c:v>8.5365853658536592E-2</c:v>
                </c:pt>
                <c:pt idx="2">
                  <c:v>0.13414634146341464</c:v>
                </c:pt>
                <c:pt idx="3">
                  <c:v>0.18292682926829268</c:v>
                </c:pt>
                <c:pt idx="4">
                  <c:v>0.23170731707317074</c:v>
                </c:pt>
                <c:pt idx="5">
                  <c:v>0.28048780487804881</c:v>
                </c:pt>
                <c:pt idx="6">
                  <c:v>0.32926829268292684</c:v>
                </c:pt>
                <c:pt idx="7">
                  <c:v>0.37804878048780488</c:v>
                </c:pt>
                <c:pt idx="8">
                  <c:v>0.42682926829268292</c:v>
                </c:pt>
                <c:pt idx="9">
                  <c:v>0.47560975609756095</c:v>
                </c:pt>
                <c:pt idx="10">
                  <c:v>0.52439024390243905</c:v>
                </c:pt>
                <c:pt idx="11">
                  <c:v>0.57317073170731703</c:v>
                </c:pt>
                <c:pt idx="12">
                  <c:v>0.62195121951219512</c:v>
                </c:pt>
                <c:pt idx="13">
                  <c:v>0.67073170731707321</c:v>
                </c:pt>
                <c:pt idx="14">
                  <c:v>0.71951219512195119</c:v>
                </c:pt>
                <c:pt idx="15">
                  <c:v>0.76829268292682928</c:v>
                </c:pt>
                <c:pt idx="16">
                  <c:v>0.81707317073170727</c:v>
                </c:pt>
                <c:pt idx="17">
                  <c:v>0.86585365853658536</c:v>
                </c:pt>
                <c:pt idx="18">
                  <c:v>0.91463414634146345</c:v>
                </c:pt>
                <c:pt idx="19">
                  <c:v>0.96341463414634143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33-7A42-A057-AB080AD5B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414352"/>
        <c:axId val="1376858880"/>
      </c:scatterChart>
      <c:valAx>
        <c:axId val="141841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Коэффициент антропогенной нагрузки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6858880"/>
        <c:crosses val="autoZero"/>
        <c:crossBetween val="midCat"/>
      </c:valAx>
      <c:valAx>
        <c:axId val="137685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вероятность непревышения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18414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0858291507882785"/>
                  <c:y val="-0.612659064168703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риски!$D$29:$D$45</c:f>
              <c:numCache>
                <c:formatCode>0.0</c:formatCode>
                <c:ptCount val="17"/>
                <c:pt idx="0">
                  <c:v>19.549880108138598</c:v>
                </c:pt>
                <c:pt idx="1">
                  <c:v>19.008736242537204</c:v>
                </c:pt>
                <c:pt idx="2">
                  <c:v>17.684452981024663</c:v>
                </c:pt>
                <c:pt idx="3">
                  <c:v>17.635210965756379</c:v>
                </c:pt>
                <c:pt idx="4">
                  <c:v>17.506055837067215</c:v>
                </c:pt>
                <c:pt idx="5">
                  <c:v>17.400473087970845</c:v>
                </c:pt>
                <c:pt idx="6">
                  <c:v>15.947338856014669</c:v>
                </c:pt>
                <c:pt idx="7">
                  <c:v>15.692865760515271</c:v>
                </c:pt>
                <c:pt idx="8">
                  <c:v>15.598245842866914</c:v>
                </c:pt>
                <c:pt idx="9">
                  <c:v>15.436185139921408</c:v>
                </c:pt>
                <c:pt idx="10">
                  <c:v>15.434170334950958</c:v>
                </c:pt>
                <c:pt idx="11">
                  <c:v>14.790828664535153</c:v>
                </c:pt>
                <c:pt idx="12">
                  <c:v>14.544668939648391</c:v>
                </c:pt>
                <c:pt idx="13">
                  <c:v>14.33014636743402</c:v>
                </c:pt>
                <c:pt idx="14">
                  <c:v>14.321307138583652</c:v>
                </c:pt>
                <c:pt idx="15">
                  <c:v>12.868954475382658</c:v>
                </c:pt>
                <c:pt idx="16">
                  <c:v>12.474864501040487</c:v>
                </c:pt>
              </c:numCache>
            </c:numRef>
          </c:xVal>
          <c:yVal>
            <c:numRef>
              <c:f>риски!$F$29:$F$45</c:f>
              <c:numCache>
                <c:formatCode>0.00</c:formatCode>
                <c:ptCount val="17"/>
                <c:pt idx="0">
                  <c:v>4.2857142857142858E-2</c:v>
                </c:pt>
                <c:pt idx="1">
                  <c:v>0.1</c:v>
                </c:pt>
                <c:pt idx="2">
                  <c:v>0.15714285714285714</c:v>
                </c:pt>
                <c:pt idx="3">
                  <c:v>0.21428571428571427</c:v>
                </c:pt>
                <c:pt idx="4">
                  <c:v>0.27142857142857141</c:v>
                </c:pt>
                <c:pt idx="5">
                  <c:v>0.32857142857142857</c:v>
                </c:pt>
                <c:pt idx="6">
                  <c:v>0.38571428571428573</c:v>
                </c:pt>
                <c:pt idx="7">
                  <c:v>0.44285714285714284</c:v>
                </c:pt>
                <c:pt idx="8">
                  <c:v>0.5</c:v>
                </c:pt>
                <c:pt idx="9">
                  <c:v>0.55714285714285716</c:v>
                </c:pt>
                <c:pt idx="10">
                  <c:v>0.61428571428571432</c:v>
                </c:pt>
                <c:pt idx="11">
                  <c:v>0.67142857142857137</c:v>
                </c:pt>
                <c:pt idx="12">
                  <c:v>0.72857142857142854</c:v>
                </c:pt>
                <c:pt idx="13">
                  <c:v>0.7857142857142857</c:v>
                </c:pt>
                <c:pt idx="14">
                  <c:v>0.84285714285714286</c:v>
                </c:pt>
                <c:pt idx="15">
                  <c:v>0.9</c:v>
                </c:pt>
                <c:pt idx="16">
                  <c:v>0.95714285714285718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44-C648-A356-0480D6BDA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74512"/>
        <c:axId val="1920754335"/>
      </c:scatterChart>
      <c:valAx>
        <c:axId val="18487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x (i),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0754335"/>
        <c:crosses val="autoZero"/>
        <c:crossBetween val="midCat"/>
      </c:valAx>
      <c:valAx>
        <c:axId val="192075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</a:t>
                </a:r>
                <a:r>
                  <a:rPr lang="ru-RU"/>
                  <a:t> (</a:t>
                </a:r>
                <a:r>
                  <a:rPr lang="en-US"/>
                  <a:t>i </a:t>
                </a:r>
                <a:r>
                  <a:rPr lang="ru-RU"/>
                  <a:t>), </a:t>
                </a:r>
                <a:r>
                  <a:rPr lang="en-US"/>
                  <a:t> </a:t>
                </a:r>
                <a:r>
                  <a:rPr lang="ru-RU"/>
                  <a:t>вероятность превышения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4874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3537-08AC-6344-B937-1755CCC0A98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595A-4BF5-D546-986F-89BAA8602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8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11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Экологическое состояние земель зависит от интенсивности антропогенной нагрузки и численности населения на единицу площади. В данном случае рассматривали плотность населения по муниципальным районам Белгородской области и коэффициент антропогенной нагрузки по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Дегтярь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др., 2016).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следует из вида графиков и статистических показателей качества подгонки модели к экспериментальным данным, указанная модель адекватна экспериментальным данным, а коэффициенты модели достоверны при доверительной вероятности 0,95.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72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Имея пороговую величину плотности населения, равную 75 человек на квадратный километр, можно оценить риски деградации земель Белгородской области на уровне административных единиц.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следует из графика, вероятность </a:t>
            </a:r>
            <a:r>
              <a:rPr lang="ru-RU" dirty="0" err="1"/>
              <a:t>непревышения</a:t>
            </a:r>
            <a:r>
              <a:rPr lang="ru-RU" dirty="0"/>
              <a:t> пороговой величины плотности населения, которая для Белгородской области равна 75 человек на квадратный километр, среди административных единиц Белгородской области равна 90 %. Отсюда следует, что риск роста деградации земель с ростом численности населения характерен для 10 % территориальных единиц</a:t>
            </a:r>
            <a:r>
              <a:rPr lang="en-US" dirty="0"/>
              <a:t> </a:t>
            </a:r>
            <a:r>
              <a:rPr lang="ru-RU" dirty="0"/>
              <a:t>области.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Вероятность </a:t>
            </a:r>
            <a:r>
              <a:rPr lang="ru-RU" dirty="0" err="1"/>
              <a:t>непревышения</a:t>
            </a:r>
            <a:r>
              <a:rPr lang="ru-RU" dirty="0"/>
              <a:t> пороговой величины по показателю, характеризующему уровень антропогенной нагрузки, среди административных единиц Белгородской области равна 20 %, а риск роста деградации земель с ростом антропогенной нагрузки характерен для 80 % районов.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1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Заповедник «Ямская степь» и прилегающие к нему территории расположены на выровненном водоразделе с врезанными вершинами балок, покрытом преимущественно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миграционно-мицеллярными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черноземами на карбонатных лессовидных суглинках и глинисто-иллювиальными черноземами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бескарбонатных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лессовидных суглинках под различными вариантами ковыльных и овсецовых степей, замещающихся в последние десятилетия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остепненными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лугами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Glazunov et 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2019). Почвы и растительный покров Ямской степи испытывают антропогенное воздействие крупного горно-обогатительного комбината.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0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Почвы загрязняются тяжелыми металлами, содержащимися в пыли, поступающей по воздуху. Данные по валовому содержанию (мкг/г) тяжелых металлов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 почвах 17 мониторинговых площадок (табл. 1) были взяты из работы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Бакунович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др., 2016).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рассчитанная нами величина среднего геометрического из концентрации всех металлов.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1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</a:t>
            </a:r>
            <a:r>
              <a:rPr lang="ru-RU" dirty="0" err="1"/>
              <a:t>катрографическим</a:t>
            </a:r>
            <a:r>
              <a:rPr lang="ru-RU" dirty="0"/>
              <a:t> материалам ИКИ РАН (</a:t>
            </a:r>
            <a:r>
              <a:rPr lang="en" dirty="0"/>
              <a:t>http://sci-</a:t>
            </a:r>
            <a:r>
              <a:rPr lang="en" dirty="0" err="1"/>
              <a:t>vega.ru</a:t>
            </a:r>
            <a:r>
              <a:rPr lang="en" dirty="0"/>
              <a:t>) </a:t>
            </a:r>
            <a:r>
              <a:rPr lang="ru-RU" dirty="0"/>
              <a:t>и литературным данным, обеспеченным </a:t>
            </a:r>
            <a:r>
              <a:rPr lang="ru-RU" dirty="0" err="1"/>
              <a:t>подспутниковыми</a:t>
            </a:r>
            <a:r>
              <a:rPr lang="ru-RU" dirty="0"/>
              <a:t> наблюдениями (</a:t>
            </a:r>
            <a:r>
              <a:rPr lang="en" dirty="0" err="1"/>
              <a:t>Suslova</a:t>
            </a:r>
            <a:r>
              <a:rPr lang="en" dirty="0"/>
              <a:t>, </a:t>
            </a:r>
            <a:r>
              <a:rPr lang="ru-RU" dirty="0"/>
              <a:t>А</a:t>
            </a:r>
            <a:r>
              <a:rPr lang="en" dirty="0" err="1"/>
              <a:t>lexeenk</a:t>
            </a:r>
            <a:r>
              <a:rPr lang="ru-RU" dirty="0"/>
              <a:t>о, </a:t>
            </a:r>
            <a:r>
              <a:rPr lang="en" dirty="0"/>
              <a:t>Shapovalov, 2018), </a:t>
            </a:r>
            <a:r>
              <a:rPr lang="ru-RU" dirty="0"/>
              <a:t>выделены ареалы лугово-степных сообществ и участки, занятые лиственными породами деревьев (дубравы), а также сельскохозяйственные угодья.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0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Выявление пороговых уровней содержания загрязняющих веществ в почве установили через посредство зависимости доза-эффект, определенной экспериментально и проанализированной с использованием теоретической модели (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Гендугов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Глазунов, 2014).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Анализом производных первого, второго и третьего порядка от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находили особые точки моделей (Табл. 3), разделяющие кривые отклика на интервалы, характеризуемые сходством макроскопической кинетики.</a:t>
                </a:r>
                <a:r>
                  <a:rPr lang="ru-RU" dirty="0">
                    <a:effectLst/>
                  </a:rPr>
                  <a:t> </a:t>
                </a:r>
              </a:p>
              <a:p>
                <a:endParaRPr lang="ru-RU" dirty="0">
                  <a:effectLst/>
                </a:endParaRPr>
              </a:p>
              <a:p>
                <a:r>
                  <a:rPr lang="ru-RU" dirty="0">
                    <a:effectLst/>
                  </a:rPr>
                  <a:t>Значения результирующей концентрации </a:t>
                </a:r>
                <a:r>
                  <a:rPr lang="en-US" dirty="0">
                    <a:effectLst/>
                  </a:rPr>
                  <a:t>Z </a:t>
                </a:r>
                <a:r>
                  <a:rPr lang="ru-RU" dirty="0">
                    <a:effectLst/>
                  </a:rPr>
                  <a:t>,характерные для природно-антропогенного фона,  варьируют в диапазоне от 12,4 мкг/г до 13,3 мкг/г.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Выявление пороговых уровней содержания загрязняющих веществ в почве установили через посредство зависимости доза-эффект, определенной экспериментально и проанализированной с использованием теоретической модели (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Гендугов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Глазунов, 2014).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Анализом производных первого, второго и третьего порядка от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𝑞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находили особые точки моделей (Табл. 3), разделяющие кривые отклика на интервалы, характеризуемые сходством макроскопической кинетики.</a:t>
                </a:r>
                <a:r>
                  <a:rPr lang="ru-RU" dirty="0">
                    <a:effectLst/>
                  </a:rPr>
                  <a:t> </a:t>
                </a:r>
              </a:p>
              <a:p>
                <a:endParaRPr lang="ru-RU" dirty="0">
                  <a:effectLst/>
                </a:endParaRPr>
              </a:p>
              <a:p>
                <a:r>
                  <a:rPr lang="ru-RU" dirty="0">
                    <a:effectLst/>
                  </a:rPr>
                  <a:t>Значения результирующей концентрации </a:t>
                </a:r>
                <a:r>
                  <a:rPr lang="en-US" dirty="0">
                    <a:effectLst/>
                  </a:rPr>
                  <a:t>Z </a:t>
                </a:r>
                <a:r>
                  <a:rPr lang="ru-RU" dirty="0">
                    <a:effectLst/>
                  </a:rPr>
                  <a:t>,характерные для природно-антропогенного фона,  варьируют в диапазоне от 12,4 мкг/г до 13,3 мкг/г. 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08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Значения риска (вероятность превышения пороговых уровней, %) нашли для трех градаций от фонового уровня до существенно напряженной категории напряженности экологической ситуации. Границы диапазонов концентраций соответствуют абсциссам особых точек модели (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Гендугов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Глазунов, 2014). Степень загрязнения почв в диапазоне концентраций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соответствует значениям природного фона. Концентрации, попавшие в диапазон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13,3≤</m:t>
                    </m:r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&lt;16,5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отнесены к категории «удовлетворительная» по Методическим рекомендациям («Комплексная гигиеническая оценка …, 1997). За ними следуют категории «относительно напряженная», границы которой ограничены особыми точками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16,5≤</m:t>
                    </m:r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</m:sub>
                    </m:sSub>
                    <m: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&lt;19,2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и «существенно напряженная»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≥19,2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мкг/г. Особые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как не обеспеченные опытными аналогами, в дальнейшем анализе не использовались.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Подставив абсциссы особых точек в уравнение: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−0,14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+ 2,75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получили вероятность превышения значений для каждого порогового уровня</a:t>
                </a:r>
                <a:r>
                  <a:rPr lang="ru-RU" dirty="0">
                    <a:effectLst/>
                  </a:rPr>
                  <a:t> 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Значения риска (вероятность превышения пороговых уровней, %) нашли для трех градаций от фонового уровня до существенно напряженной категории напряженности экологической ситуации. Границы диапазонов концентраций соответствуют абсциссам особых точек модели (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Гендугов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Глазунов, 2014). Степень загрязнения почв в диапазоне концентраций от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соответствует значениям природного фона. Концентрации, попавшие в диапазон от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13,3≤𝑥_𝑖&lt;16,5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отнесены к категории «удовлетворительная» по Методическим рекомендациям («Комплексная гигиеническая оценка …, 1997). За ними следуют категории «относительно напряженная», границы которой ограничены особыми точками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16,5≤x_i&lt;19,2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и «существенно напряженная» при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_𝑖≥19,2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мкг/г. Особые точки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𝑧_1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𝑧_2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как не обеспеченные опытными аналогами, в дальнейшем анализе не использовались.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Подставив абсциссы особых точек в уравнение: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 = −0,14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+ 2,75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получили вероятность превышения значений для каждого порогового уровня</a:t>
                </a:r>
                <a:r>
                  <a:rPr lang="ru-RU" dirty="0">
                    <a:effectLst/>
                  </a:rPr>
                  <a:t> 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5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полученной эмпирической обеспеченности с использованием геоинформационной системы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3.16 построили картосхему экологических рисков для заповедника Ямская степь и прилегающих  территорий с нанесением контуров  в %. Для этого предварительно на основе векторного точечного слоя, содержащего атрибутивные значения эмпирической обеспеченности для мониторинговых площадок, провели интерполяцию значений  с коэффициентом равным 2 для пикселей всего охвата карты, для которых не имели экспериментальных данных, получив, таким образом, выходной растр размером 30 на 20 ячеек. Из полученного растра извлекли изолинии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9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Выбор объекта исследования обусловлен присутствием большого разнообразия факторов воздействия на окружающую среду сравнительно небольшого по площади региона.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Занимая всего  лишь 0,2 процента от площади страны, Белгородская область одновременно находится на 16 месте по плотности населения и на 3 месте по плотности сельскохозяйственных фондов.  Здесь также добывается 34 процента общероссийского объема железной руды.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5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целевого показателя оценки состояния земель Белгородской области использовали индикатор степени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деградированности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земель (SDG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15.3.1), который представляет собой отношение площади деградированных земель к их общей площади, исключая земли под водой, для каждого пикселя на снимках территории.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Индикатор степени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деградированности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земель, SDG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15.3.1, выражаемый в долях площади (или процентах), вычисляется (Рис. 1) путём обобщения трёх независимых показателей, которые выступают в качестве его составляющих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субиндикаторов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Показателя продуктивности земель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Productivity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Показателя оценки последствий от смены типа покрова земной поверхности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Показателя оценки изменения запасов углерода органического вещества почвы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пиксель на снимке соответствует квадрату на местности со стороной 8 км (в случае аппарата AVHRR) и 250 м (в случае аппарата MODIS).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концентраций тяжелых металлов в почвах, соответствующих природно-антропогенному фону Белгородской области (на примере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заповедника «Ямская степь» и прилегающей к нему территории), решена с использованием подхода, предложенного ранее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Гендугов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Глазунов, 2014).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основу расчета пороговых доз положены литературные данные по биотестированию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Бакунович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др., 2016), полученные в опыте с искусственными субстратами, которые основывались на определении скорости выделения углекислого газа в специально полученной смеси почвы и пыли из цехов ГОК с высоким содержанием тяжелых металлов</a:t>
            </a:r>
            <a:r>
              <a:rPr lang="ru-RU" dirty="0">
                <a:effectLst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растительности Ямской степи подготовлена на основе материалов ИКИ РАН с портала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Vega-science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Цифровая модель рельефа Ямской степи построена по материалам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SRTM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7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площадь территории, охваченной съёмкой, составила 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27 552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квадратных километра.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SDG 15.3.1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вычислили для каждого пикселя каждой административной единицы Белгородской области.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7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Вычислительную часть работы осуществляли на ПЭВМ с использованием офисного пакета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 365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географической информационной системы QGIS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.18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часть работы выполнена с использованием плагина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TrendsEarth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обеспечивает интерфейс доступа к облачным вычислениям на серверах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методикам, изложенным в руководстве пользователя (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Trends.Earth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2018).</a:t>
            </a:r>
          </a:p>
          <a:p>
            <a:endParaRPr lang="ru-RU" altLang="en-US"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моделирования зависимости доли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недаградированных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земель от плотности населения и нахождения пороговых величин использовали подход, предложенный  Глазуновым с соавторами  (2019), согласно которому в рамках приближения сплошной среды удалось успешно описать макроскопическую кинетику и закономерность пространственной изменчивости NDVI в зависимости от химического состава почв. Представляется возможным испытать эту методику и в применении к значениям, связанным с индексом деградации SDG 15.3.1, в основе которого – анализ пространственных и временных закономерностей изменения NDVI.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4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Эмпирическую обеспеченность для оценки рисков деградации земель вычисляли по формуле Алексеева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9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 результатом являются карта целевого индикатора для всей территории Белгородской области и таблицы значений целевого индикатора по муниципальным районам и всей территории области к концу периода с 2000 по 2015 годы.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Обращает на себя внимание преобладание и равномерность распределения на всей территории области потенциально деградированных земель. Полученные данные свидетельствуют о том, что примерно 51% территории Белгородской области занято землями из категории потенциально деградированных. В то же время примерно 46% территории заняты землями из категории стабильных, не изменившихся в течение последних 15 лет. Очень маленький процент территории относится к землям улучшившимся.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8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величин площади земель разной степени </a:t>
            </a:r>
            <a:r>
              <a:rPr lang="ru-RU" dirty="0" err="1"/>
              <a:t>деградированности</a:t>
            </a:r>
            <a:r>
              <a:rPr lang="ru-RU" dirty="0"/>
              <a:t> по показателю </a:t>
            </a:r>
            <a:r>
              <a:rPr lang="en-US" dirty="0"/>
              <a:t>SDG 15.3.1 </a:t>
            </a:r>
            <a:r>
              <a:rPr lang="ru-RU" dirty="0"/>
              <a:t>характерен большой разброс в рамках поселенческой системы Белгородской области, что обусловлено различиями в интенсивности сельскохозяйственного производства в границах районов и концентрацией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населения в экономических центрах области. Для всех административных единиц Белгородской области свойственно преобладание стабильных и деградированных земель на фоне малых долей улучшающихся земель.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таблица представляет собой основу для оценки будущего состояния земель Белгородской области по данным космического мониторинга в виде базы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попиксельных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начальных значений индикаторов SDG 15.3.1 за базовый период с 2000 по 2015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F595A-4BF5-D546-986F-89BAA8602D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1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65731-E9B7-5944-832E-1D81EDEB5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832DE-AD6B-634A-82F0-F6637281D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B4814-7A8B-1C44-B29E-A9A836C5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4737D-01C5-A34B-A03A-939864C3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675B3-B776-1C40-B043-EF73F4CB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8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271A4-8CEB-6D4B-B3A1-BE05D705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369E0B-DEE4-614E-94B0-74A2DAA1A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81CD2-49A9-E941-83D6-3D82A7DA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8BEE3-89C6-B143-9987-E451E66B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3304-3991-1549-AFA6-FBE53608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47D0A8-2624-8E45-BE56-D1342B43C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1FA51-9BBE-9A4D-8143-A4B4A4A6F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EDA3D-11C8-6D4A-B364-11E3C1B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92412-4FA1-F441-A59E-DA7082E9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00987-CF69-444B-B51B-B749C7D5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3D02B-6F91-7A45-8075-31279848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FD794-C49F-4740-8289-A073DC8B8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09E63-830A-264B-B681-CA855A98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170CC-8944-2B42-B3D1-2FBCB74A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85432-7E6E-904B-870D-C093CA2C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EE84F-71A2-DF42-B434-AF9A809A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7C810-45BF-D44F-88C1-EB3D38335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B752C-5F1A-134C-8602-A4443ABB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87553-51A0-1F47-B4EA-3CB11522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D904B-4528-E64B-B94A-3A639E75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4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63394-40EA-7E49-8BA2-18A00705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3FF56-919F-7940-8919-A60FB3B91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43C6CC-4722-6541-AF45-D6744A5C0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A1A84-FF17-E14C-BE20-4BB0B087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B57FE7-653E-DF42-91E6-50F9F3A2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749035-1741-2140-8CC7-FECFB57A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3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2C12A-012A-094E-8C70-40DCDDDF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EBE36-533A-824A-BB51-BF4FC6A4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2CC6CF-D20E-7C41-84B5-F8D52FA32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790003-738C-0C4B-9991-A24E048F6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895144-76DB-8D47-801F-C45278CF8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3314B9-E936-7F49-97E9-9D7BE9A8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818CF0-EB33-4345-A988-69A6AAE8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37EA6C-2C0D-D247-93DD-CCF6DD92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7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28A0-07D4-7845-81CC-2C7047A7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782990-AB2D-584F-BCF4-2232749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06CAF5-2D69-414A-B087-543835A6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7E729-CE96-5946-AB4F-300BE822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12B7AC-4D49-3049-80DD-77AB336F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1CAB23-4337-2047-8BAA-0051A351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DCD281-9F49-064C-B666-F26D7C4D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2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DBA8E-B8F1-5E44-83A9-977498C5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D2D91-AF28-0149-A465-8A8E9A13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761064-D597-354F-B247-D84C13025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D5878-CA60-F74A-8C73-4849F42F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99660-0967-1A47-9412-1CC0E67D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3C499-576A-1C4B-96C5-CD6226A3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825C-21E6-F349-A6B3-0B8F9FDA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E21F95-FDEA-004B-9589-1E9EE4759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E5398C-A831-2144-B91F-9BE0C7B33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3C487-CFD1-E445-849B-425E195E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D5D790-B68B-5643-AB56-B0117AE6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82F6A-6021-D142-A8A2-8909139B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9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C5368-C685-594E-838D-E119C194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4201B4-316B-CB40-B017-287946EE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67942-B0FA-5A4C-A031-CC5A724CE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4503-1242-D244-B542-7DF67028AE7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334E1-3838-BD43-9405-370CA975A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3EA68-DFE8-744A-BE80-1B32FAA1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DC39-C0B1-0D42-AD2E-206008A1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7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6333D9-D07E-D249-927B-6DF9F1E367BB}"/>
              </a:ext>
            </a:extLst>
          </p:cNvPr>
          <p:cNvSpPr/>
          <p:nvPr/>
        </p:nvSpPr>
        <p:spPr>
          <a:xfrm>
            <a:off x="2114843" y="3696288"/>
            <a:ext cx="7962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Экологическая оценка состояния земель Белгородской области с использованием данных дистанционного зондирования Земли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83661A-7698-A24C-8253-CC7CB48D1DDE}"/>
              </a:ext>
            </a:extLst>
          </p:cNvPr>
          <p:cNvSpPr/>
          <p:nvPr/>
        </p:nvSpPr>
        <p:spPr>
          <a:xfrm>
            <a:off x="0" y="237836"/>
            <a:ext cx="1219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</a:t>
            </a:r>
          </a:p>
          <a:p>
            <a:pPr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ВЫСШЕГО ОБРАЗОВАНИЯ</a:t>
            </a:r>
          </a:p>
          <a:p>
            <a:pPr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«МОСКОВСКИЙ ГОСУДАРСТВЕННЫЙ УНИВЕРСИТЕТ</a:t>
            </a:r>
          </a:p>
          <a:p>
            <a:pPr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имени М.В. ЛОМОНОСОВА»</a:t>
            </a:r>
          </a:p>
          <a:p>
            <a:pPr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ФАКУЛЬТЕТ ПОЧВОВЕДЕНИЯ</a:t>
            </a:r>
          </a:p>
          <a:p>
            <a:pPr marL="457200"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ПОДГОТОВКИ 05.04.06 "Экология и природопользование"</a:t>
            </a:r>
          </a:p>
          <a:p>
            <a:pPr algn="ct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"Земельных ресурсов и оценки почв»</a:t>
            </a:r>
          </a:p>
          <a:p>
            <a:pPr algn="ctr">
              <a:tabLst>
                <a:tab pos="198056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98056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ВЫПУСКНАЯ КВАЛИФИКАЦИОННАЯ РАБОТА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745F63-8E46-2F4C-B4F7-D06AAD37A2C8}"/>
              </a:ext>
            </a:extLst>
          </p:cNvPr>
          <p:cNvSpPr/>
          <p:nvPr/>
        </p:nvSpPr>
        <p:spPr>
          <a:xfrm>
            <a:off x="6344529" y="5419835"/>
            <a:ext cx="4951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 студент 4 курса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Якимов В.Н.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tabLst>
                <a:tab pos="19805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руководитель: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tabLst>
                <a:tab pos="198056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д.б.н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проф. Глазунов Г.П.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5C0F346-B892-8345-B0F7-8C6D756BA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35916"/>
              </p:ext>
            </p:extLst>
          </p:nvPr>
        </p:nvGraphicFramePr>
        <p:xfrm>
          <a:off x="2384181" y="60960"/>
          <a:ext cx="9807819" cy="6736080"/>
        </p:xfrm>
        <a:graphic>
          <a:graphicData uri="http://schemas.openxmlformats.org/drawingml/2006/table">
            <a:tbl>
              <a:tblPr firstRow="1" firstCol="1" bandRow="1"/>
              <a:tblGrid>
                <a:gridCol w="1957771">
                  <a:extLst>
                    <a:ext uri="{9D8B030D-6E8A-4147-A177-3AD203B41FA5}">
                      <a16:colId xmlns:a16="http://schemas.microsoft.com/office/drawing/2014/main" val="3482285720"/>
                    </a:ext>
                  </a:extLst>
                </a:gridCol>
                <a:gridCol w="787849">
                  <a:extLst>
                    <a:ext uri="{9D8B030D-6E8A-4147-A177-3AD203B41FA5}">
                      <a16:colId xmlns:a16="http://schemas.microsoft.com/office/drawing/2014/main" val="1032247632"/>
                    </a:ext>
                  </a:extLst>
                </a:gridCol>
                <a:gridCol w="906359">
                  <a:extLst>
                    <a:ext uri="{9D8B030D-6E8A-4147-A177-3AD203B41FA5}">
                      <a16:colId xmlns:a16="http://schemas.microsoft.com/office/drawing/2014/main" val="2629453579"/>
                    </a:ext>
                  </a:extLst>
                </a:gridCol>
                <a:gridCol w="906359">
                  <a:extLst>
                    <a:ext uri="{9D8B030D-6E8A-4147-A177-3AD203B41FA5}">
                      <a16:colId xmlns:a16="http://schemas.microsoft.com/office/drawing/2014/main" val="3192880232"/>
                    </a:ext>
                  </a:extLst>
                </a:gridCol>
                <a:gridCol w="717690">
                  <a:extLst>
                    <a:ext uri="{9D8B030D-6E8A-4147-A177-3AD203B41FA5}">
                      <a16:colId xmlns:a16="http://schemas.microsoft.com/office/drawing/2014/main" val="3777147194"/>
                    </a:ext>
                  </a:extLst>
                </a:gridCol>
                <a:gridCol w="889293">
                  <a:extLst>
                    <a:ext uri="{9D8B030D-6E8A-4147-A177-3AD203B41FA5}">
                      <a16:colId xmlns:a16="http://schemas.microsoft.com/office/drawing/2014/main" val="3158377028"/>
                    </a:ext>
                  </a:extLst>
                </a:gridCol>
                <a:gridCol w="964191">
                  <a:extLst>
                    <a:ext uri="{9D8B030D-6E8A-4147-A177-3AD203B41FA5}">
                      <a16:colId xmlns:a16="http://schemas.microsoft.com/office/drawing/2014/main" val="3330316878"/>
                    </a:ext>
                  </a:extLst>
                </a:gridCol>
                <a:gridCol w="964191">
                  <a:extLst>
                    <a:ext uri="{9D8B030D-6E8A-4147-A177-3AD203B41FA5}">
                      <a16:colId xmlns:a16="http://schemas.microsoft.com/office/drawing/2014/main" val="2975155189"/>
                    </a:ext>
                  </a:extLst>
                </a:gridCol>
                <a:gridCol w="857058">
                  <a:extLst>
                    <a:ext uri="{9D8B030D-6E8A-4147-A177-3AD203B41FA5}">
                      <a16:colId xmlns:a16="http://schemas.microsoft.com/office/drawing/2014/main" val="777686264"/>
                    </a:ext>
                  </a:extLst>
                </a:gridCol>
                <a:gridCol w="857058">
                  <a:extLst>
                    <a:ext uri="{9D8B030D-6E8A-4147-A177-3AD203B41FA5}">
                      <a16:colId xmlns:a16="http://schemas.microsoft.com/office/drawing/2014/main" val="2378567992"/>
                    </a:ext>
                  </a:extLst>
                </a:gridCol>
              </a:tblGrid>
              <a:tr h="2520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08227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Улучшающиеся: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Стабильные: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Деградированные: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r>
                        <a:rPr lang="en-US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947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7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7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7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7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7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244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1754,9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616,6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1 134,6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633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1448,1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693,6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45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651,5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074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Валуйский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1701,5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749,5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354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Вейделевский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1350,3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464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Волоконовский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1283,5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628,8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33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Белгородский </a:t>
                      </a: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701,8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35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Грайворонский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861,3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6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Губкинский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1519,6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836,0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014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Ивнянский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361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Корочанский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1458,1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830,3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811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Красненский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851,4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561,8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69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1764,7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794,4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955,3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Краснояружский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793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Новооскольский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1394,7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668,1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673,9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983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Прохоровский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1379,4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809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Ракитянский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888,6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410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Ровеньский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1362,8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960,7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83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Старооскольский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1674,2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884,2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693,4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793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Чернянский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1223,2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575,1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927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1856,9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896,8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877,6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912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1081,2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566,9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7" marR="3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47737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383EB0-683A-A142-8001-6CB72BBA2701}"/>
              </a:ext>
            </a:extLst>
          </p:cNvPr>
          <p:cNvSpPr/>
          <p:nvPr/>
        </p:nvSpPr>
        <p:spPr>
          <a:xfrm>
            <a:off x="0" y="1086535"/>
            <a:ext cx="2171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Площади земель разной степени потенциальной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деградированности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индикатору деградации SDG 15.3.1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муниципальным районам</a:t>
            </a:r>
          </a:p>
        </p:txBody>
      </p:sp>
    </p:spTree>
    <p:extLst>
      <p:ext uri="{BB962C8B-B14F-4D97-AF65-F5344CB8AC3E}">
        <p14:creationId xmlns:p14="http://schemas.microsoft.com/office/powerpoint/2010/main" val="313979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2E1EC2-5283-0449-95B5-DB6D14BE8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"/>
            <a:ext cx="5816600" cy="4362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094489-E748-0B43-877A-11772E666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791200" cy="4343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73228-F000-6B4B-A801-2BE88A49DBD0}"/>
              </a:ext>
            </a:extLst>
          </p:cNvPr>
          <p:cNvSpPr/>
          <p:nvPr/>
        </p:nvSpPr>
        <p:spPr>
          <a:xfrm>
            <a:off x="304800" y="4476750"/>
            <a:ext cx="5276850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доли не деградированных земель (по показателю SDG 15.3.1) в составе земельного фонда Белгородской области с учётом доли земель, не определённых дистанционными методами, от плотности их населения.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8C50A6-89B3-2146-B39D-0FB70CB72061}"/>
              </a:ext>
            </a:extLst>
          </p:cNvPr>
          <p:cNvSpPr/>
          <p:nvPr/>
        </p:nvSpPr>
        <p:spPr>
          <a:xfrm>
            <a:off x="6353175" y="4476750"/>
            <a:ext cx="5276850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доли не деградированных земель (по показателю SDG 15.3.1) в составе земельного фонда Белгородской области с учётом доли земель, не определённых дистанционными методами, от коэффициента антропогенной нагрузки по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Дегтярь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(2016)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2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B9A0C4D-E507-0040-B392-7FC6742E0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468120"/>
              </p:ext>
            </p:extLst>
          </p:nvPr>
        </p:nvGraphicFramePr>
        <p:xfrm>
          <a:off x="152400" y="714375"/>
          <a:ext cx="57912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0BDCBB-2C55-834D-811C-93E8B48F1493}"/>
              </a:ext>
            </a:extLst>
          </p:cNvPr>
          <p:cNvSpPr/>
          <p:nvPr/>
        </p:nvSpPr>
        <p:spPr>
          <a:xfrm>
            <a:off x="152400" y="44203"/>
            <a:ext cx="11830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Оценка рисков деградации земель для административных единиц Белгородской области</a:t>
            </a:r>
            <a:endParaRPr lang="ru-RU" sz="2000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96CD502-93E2-1B41-A195-EAB27BB1C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88364"/>
              </p:ext>
            </p:extLst>
          </p:nvPr>
        </p:nvGraphicFramePr>
        <p:xfrm>
          <a:off x="476250" y="5175111"/>
          <a:ext cx="5467350" cy="1540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7461">
                  <a:extLst>
                    <a:ext uri="{9D8B030D-6E8A-4147-A177-3AD203B41FA5}">
                      <a16:colId xmlns:a16="http://schemas.microsoft.com/office/drawing/2014/main" val="4045905054"/>
                    </a:ext>
                  </a:extLst>
                </a:gridCol>
                <a:gridCol w="1829889">
                  <a:extLst>
                    <a:ext uri="{9D8B030D-6E8A-4147-A177-3AD203B41FA5}">
                      <a16:colId xmlns:a16="http://schemas.microsoft.com/office/drawing/2014/main" val="3535860352"/>
                    </a:ext>
                  </a:extLst>
                </a:gridCol>
              </a:tblGrid>
              <a:tr h="69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Пороговая величина плотности населения: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чел/км</a:t>
                      </a:r>
                      <a:r>
                        <a:rPr lang="ru-RU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08135"/>
                  </a:ext>
                </a:extLst>
              </a:tr>
              <a:tr h="8443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роста деградации земель с ростом численности населения: </a:t>
                      </a: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4848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38B5305-8CB2-E44E-9CCC-86D8D14F9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10218"/>
              </p:ext>
            </p:extLst>
          </p:nvPr>
        </p:nvGraphicFramePr>
        <p:xfrm>
          <a:off x="5753100" y="714375"/>
          <a:ext cx="62865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C7F9C68-3A6C-7B4F-98BC-FA00F9BA2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88055"/>
              </p:ext>
            </p:extLst>
          </p:nvPr>
        </p:nvGraphicFramePr>
        <p:xfrm>
          <a:off x="6248402" y="5175111"/>
          <a:ext cx="5791200" cy="1540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8698">
                  <a:extLst>
                    <a:ext uri="{9D8B030D-6E8A-4147-A177-3AD203B41FA5}">
                      <a16:colId xmlns:a16="http://schemas.microsoft.com/office/drawing/2014/main" val="4045905054"/>
                    </a:ext>
                  </a:extLst>
                </a:gridCol>
                <a:gridCol w="952502">
                  <a:extLst>
                    <a:ext uri="{9D8B030D-6E8A-4147-A177-3AD203B41FA5}">
                      <a16:colId xmlns:a16="http://schemas.microsoft.com/office/drawing/2014/main" val="3535860352"/>
                    </a:ext>
                  </a:extLst>
                </a:gridCol>
              </a:tblGrid>
              <a:tr h="69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Пороговая величина коэффициента антропогенной нагрузки: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08135"/>
                  </a:ext>
                </a:extLst>
              </a:tr>
              <a:tr h="8443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роста деградации земель с ростом коэффициента антропогенной нагрузки:</a:t>
                      </a: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4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14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4CC840-68C9-9041-9FC5-850CD6024E2C}"/>
              </a:ext>
            </a:extLst>
          </p:cNvPr>
          <p:cNvSpPr/>
          <p:nvPr/>
        </p:nvSpPr>
        <p:spPr>
          <a:xfrm>
            <a:off x="0" y="19196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концентраций тяжелых металлов в почвах, соответствующих природно-антропогенному фону Белгородской области (на примере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заповедника «Ямская степь» и прилегающей к нему территории).</a:t>
            </a:r>
            <a:endParaRPr lang="ru-RU" sz="2000" b="1" dirty="0"/>
          </a:p>
        </p:txBody>
      </p:sp>
      <p:pic>
        <p:nvPicPr>
          <p:cNvPr id="5" name="Рисунок 4" descr="Изображение выглядит как трава, неб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5D5DFCF3-76E9-C141-80E0-EEFA0A4415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34967"/>
            <a:ext cx="5778924" cy="43951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CB69B1-3558-ED4F-9378-A7E444B61583}"/>
              </a:ext>
            </a:extLst>
          </p:cNvPr>
          <p:cNvSpPr/>
          <p:nvPr/>
        </p:nvSpPr>
        <p:spPr>
          <a:xfrm>
            <a:off x="6084861" y="5624630"/>
            <a:ext cx="6101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Карьеры на территории ГОКа (фото с квадрокоптера)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50A9610-9B36-B044-9921-5104903B4F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967"/>
            <a:ext cx="6084861" cy="43951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E248C9-70A0-214C-AABC-B8403EEE507A}"/>
              </a:ext>
            </a:extLst>
          </p:cNvPr>
          <p:cNvSpPr/>
          <p:nvPr/>
        </p:nvSpPr>
        <p:spPr>
          <a:xfrm>
            <a:off x="1121327" y="4980252"/>
            <a:ext cx="3842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 рельефа по материалам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SRTM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5-конечная звезда 8">
            <a:extLst>
              <a:ext uri="{FF2B5EF4-FFF2-40B4-BE49-F238E27FC236}">
                <a16:creationId xmlns:a16="http://schemas.microsoft.com/office/drawing/2014/main" id="{CEB25749-862C-BF47-9066-F76AD457A319}"/>
              </a:ext>
            </a:extLst>
          </p:cNvPr>
          <p:cNvSpPr/>
          <p:nvPr/>
        </p:nvSpPr>
        <p:spPr>
          <a:xfrm>
            <a:off x="2324100" y="1879345"/>
            <a:ext cx="381000" cy="3693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extLst>
              <a:ext uri="{FF2B5EF4-FFF2-40B4-BE49-F238E27FC236}">
                <a16:creationId xmlns:a16="http://schemas.microsoft.com/office/drawing/2014/main" id="{EF0C7EC5-86F3-CB4E-8F4F-DDA4AFB65A67}"/>
              </a:ext>
            </a:extLst>
          </p:cNvPr>
          <p:cNvSpPr/>
          <p:nvPr/>
        </p:nvSpPr>
        <p:spPr>
          <a:xfrm>
            <a:off x="3524250" y="2248677"/>
            <a:ext cx="381000" cy="3693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>
            <a:extLst>
              <a:ext uri="{FF2B5EF4-FFF2-40B4-BE49-F238E27FC236}">
                <a16:creationId xmlns:a16="http://schemas.microsoft.com/office/drawing/2014/main" id="{6ED88FE5-A3B7-DD48-9E2E-F36BDD9DFB71}"/>
              </a:ext>
            </a:extLst>
          </p:cNvPr>
          <p:cNvSpPr/>
          <p:nvPr/>
        </p:nvSpPr>
        <p:spPr>
          <a:xfrm>
            <a:off x="732417" y="5795260"/>
            <a:ext cx="381000" cy="3693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14048-D071-C648-A894-52CA3B223BA7}"/>
              </a:ext>
            </a:extLst>
          </p:cNvPr>
          <p:cNvSpPr txBox="1"/>
          <p:nvPr/>
        </p:nvSpPr>
        <p:spPr>
          <a:xfrm>
            <a:off x="1127784" y="5766581"/>
            <a:ext cx="18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карьеры ГОК</a:t>
            </a:r>
          </a:p>
        </p:txBody>
      </p:sp>
    </p:spTree>
    <p:extLst>
      <p:ext uri="{BB962C8B-B14F-4D97-AF65-F5344CB8AC3E}">
        <p14:creationId xmlns:p14="http://schemas.microsoft.com/office/powerpoint/2010/main" val="189144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E314228-8A57-1D42-8A50-D4A9CB43C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26190"/>
              </p:ext>
            </p:extLst>
          </p:nvPr>
        </p:nvGraphicFramePr>
        <p:xfrm>
          <a:off x="230932" y="313200"/>
          <a:ext cx="11730135" cy="65448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45356">
                  <a:extLst>
                    <a:ext uri="{9D8B030D-6E8A-4147-A177-3AD203B41FA5}">
                      <a16:colId xmlns:a16="http://schemas.microsoft.com/office/drawing/2014/main" val="1882140283"/>
                    </a:ext>
                  </a:extLst>
                </a:gridCol>
                <a:gridCol w="1002052">
                  <a:extLst>
                    <a:ext uri="{9D8B030D-6E8A-4147-A177-3AD203B41FA5}">
                      <a16:colId xmlns:a16="http://schemas.microsoft.com/office/drawing/2014/main" val="3822124026"/>
                    </a:ext>
                  </a:extLst>
                </a:gridCol>
                <a:gridCol w="718862">
                  <a:extLst>
                    <a:ext uri="{9D8B030D-6E8A-4147-A177-3AD203B41FA5}">
                      <a16:colId xmlns:a16="http://schemas.microsoft.com/office/drawing/2014/main" val="4016954587"/>
                    </a:ext>
                  </a:extLst>
                </a:gridCol>
                <a:gridCol w="728545">
                  <a:extLst>
                    <a:ext uri="{9D8B030D-6E8A-4147-A177-3AD203B41FA5}">
                      <a16:colId xmlns:a16="http://schemas.microsoft.com/office/drawing/2014/main" val="3352493372"/>
                    </a:ext>
                  </a:extLst>
                </a:gridCol>
                <a:gridCol w="449389">
                  <a:extLst>
                    <a:ext uri="{9D8B030D-6E8A-4147-A177-3AD203B41FA5}">
                      <a16:colId xmlns:a16="http://schemas.microsoft.com/office/drawing/2014/main" val="1688492111"/>
                    </a:ext>
                  </a:extLst>
                </a:gridCol>
                <a:gridCol w="506672">
                  <a:extLst>
                    <a:ext uri="{9D8B030D-6E8A-4147-A177-3AD203B41FA5}">
                      <a16:colId xmlns:a16="http://schemas.microsoft.com/office/drawing/2014/main" val="891950075"/>
                    </a:ext>
                  </a:extLst>
                </a:gridCol>
                <a:gridCol w="470367">
                  <a:extLst>
                    <a:ext uri="{9D8B030D-6E8A-4147-A177-3AD203B41FA5}">
                      <a16:colId xmlns:a16="http://schemas.microsoft.com/office/drawing/2014/main" val="1996186474"/>
                    </a:ext>
                  </a:extLst>
                </a:gridCol>
                <a:gridCol w="560729">
                  <a:extLst>
                    <a:ext uri="{9D8B030D-6E8A-4147-A177-3AD203B41FA5}">
                      <a16:colId xmlns:a16="http://schemas.microsoft.com/office/drawing/2014/main" val="1005863064"/>
                    </a:ext>
                  </a:extLst>
                </a:gridCol>
                <a:gridCol w="469560">
                  <a:extLst>
                    <a:ext uri="{9D8B030D-6E8A-4147-A177-3AD203B41FA5}">
                      <a16:colId xmlns:a16="http://schemas.microsoft.com/office/drawing/2014/main" val="3797693414"/>
                    </a:ext>
                  </a:extLst>
                </a:gridCol>
                <a:gridCol w="560729">
                  <a:extLst>
                    <a:ext uri="{9D8B030D-6E8A-4147-A177-3AD203B41FA5}">
                      <a16:colId xmlns:a16="http://schemas.microsoft.com/office/drawing/2014/main" val="2386132925"/>
                    </a:ext>
                  </a:extLst>
                </a:gridCol>
                <a:gridCol w="560729">
                  <a:extLst>
                    <a:ext uri="{9D8B030D-6E8A-4147-A177-3AD203B41FA5}">
                      <a16:colId xmlns:a16="http://schemas.microsoft.com/office/drawing/2014/main" val="2366300382"/>
                    </a:ext>
                  </a:extLst>
                </a:gridCol>
                <a:gridCol w="505868">
                  <a:extLst>
                    <a:ext uri="{9D8B030D-6E8A-4147-A177-3AD203B41FA5}">
                      <a16:colId xmlns:a16="http://schemas.microsoft.com/office/drawing/2014/main" val="1006069801"/>
                    </a:ext>
                  </a:extLst>
                </a:gridCol>
                <a:gridCol w="505868">
                  <a:extLst>
                    <a:ext uri="{9D8B030D-6E8A-4147-A177-3AD203B41FA5}">
                      <a16:colId xmlns:a16="http://schemas.microsoft.com/office/drawing/2014/main" val="434612168"/>
                    </a:ext>
                  </a:extLst>
                </a:gridCol>
                <a:gridCol w="469560">
                  <a:extLst>
                    <a:ext uri="{9D8B030D-6E8A-4147-A177-3AD203B41FA5}">
                      <a16:colId xmlns:a16="http://schemas.microsoft.com/office/drawing/2014/main" val="1317667329"/>
                    </a:ext>
                  </a:extLst>
                </a:gridCol>
                <a:gridCol w="455845">
                  <a:extLst>
                    <a:ext uri="{9D8B030D-6E8A-4147-A177-3AD203B41FA5}">
                      <a16:colId xmlns:a16="http://schemas.microsoft.com/office/drawing/2014/main" val="2616757767"/>
                    </a:ext>
                  </a:extLst>
                </a:gridCol>
                <a:gridCol w="462299">
                  <a:extLst>
                    <a:ext uri="{9D8B030D-6E8A-4147-A177-3AD203B41FA5}">
                      <a16:colId xmlns:a16="http://schemas.microsoft.com/office/drawing/2014/main" val="638628804"/>
                    </a:ext>
                  </a:extLst>
                </a:gridCol>
                <a:gridCol w="440516">
                  <a:extLst>
                    <a:ext uri="{9D8B030D-6E8A-4147-A177-3AD203B41FA5}">
                      <a16:colId xmlns:a16="http://schemas.microsoft.com/office/drawing/2014/main" val="2420244384"/>
                    </a:ext>
                  </a:extLst>
                </a:gridCol>
                <a:gridCol w="469560">
                  <a:extLst>
                    <a:ext uri="{9D8B030D-6E8A-4147-A177-3AD203B41FA5}">
                      <a16:colId xmlns:a16="http://schemas.microsoft.com/office/drawing/2014/main" val="2817017434"/>
                    </a:ext>
                  </a:extLst>
                </a:gridCol>
                <a:gridCol w="440516">
                  <a:extLst>
                    <a:ext uri="{9D8B030D-6E8A-4147-A177-3AD203B41FA5}">
                      <a16:colId xmlns:a16="http://schemas.microsoft.com/office/drawing/2014/main" val="3418091285"/>
                    </a:ext>
                  </a:extLst>
                </a:gridCol>
                <a:gridCol w="505868">
                  <a:extLst>
                    <a:ext uri="{9D8B030D-6E8A-4147-A177-3AD203B41FA5}">
                      <a16:colId xmlns:a16="http://schemas.microsoft.com/office/drawing/2014/main" val="3889362993"/>
                    </a:ext>
                  </a:extLst>
                </a:gridCol>
                <a:gridCol w="440516">
                  <a:extLst>
                    <a:ext uri="{9D8B030D-6E8A-4147-A177-3AD203B41FA5}">
                      <a16:colId xmlns:a16="http://schemas.microsoft.com/office/drawing/2014/main" val="3763978042"/>
                    </a:ext>
                  </a:extLst>
                </a:gridCol>
                <a:gridCol w="560729">
                  <a:extLst>
                    <a:ext uri="{9D8B030D-6E8A-4147-A177-3AD203B41FA5}">
                      <a16:colId xmlns:a16="http://schemas.microsoft.com/office/drawing/2014/main" val="1616506216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Z*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3095580859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290219862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62713568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130714654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337909031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226968645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143452007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55105589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376238946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144515615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410510268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15697817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325789652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1282466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247963925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269062729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129420418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7" marR="60957" marT="0" marB="0" anchor="ctr"/>
                </a:tc>
                <a:extLst>
                  <a:ext uri="{0D108BD9-81ED-4DB2-BD59-A6C34878D82A}">
                    <a16:rowId xmlns:a16="http://schemas.microsoft.com/office/drawing/2014/main" val="962075376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5708B5-6932-7F4E-82A9-F4C77C13318F}"/>
              </a:ext>
            </a:extLst>
          </p:cNvPr>
          <p:cNvSpPr/>
          <p:nvPr/>
        </p:nvSpPr>
        <p:spPr>
          <a:xfrm>
            <a:off x="-2" y="0"/>
            <a:ext cx="1219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тяжелых металлов (мкг/г) валовых форм в поверхностном слое почв пробных площадок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877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20A6E-DE6E-834E-A181-D3CFE81177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77" y="0"/>
            <a:ext cx="9539923" cy="65151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2D7422-7607-9843-8A6C-5FE353CDE85F}"/>
              </a:ext>
            </a:extLst>
          </p:cNvPr>
          <p:cNvSpPr/>
          <p:nvPr/>
        </p:nvSpPr>
        <p:spPr>
          <a:xfrm>
            <a:off x="2053547" y="6330434"/>
            <a:ext cx="4480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растительности по данным Вега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2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29F3B2-1E34-FB4C-923A-376A508D42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" y="344169"/>
            <a:ext cx="4884314" cy="37028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484113-4DE4-DB45-ADD3-BB9AA0F7FBFA}"/>
              </a:ext>
            </a:extLst>
          </p:cNvPr>
          <p:cNvSpPr/>
          <p:nvPr/>
        </p:nvSpPr>
        <p:spPr>
          <a:xfrm>
            <a:off x="267177" y="4047066"/>
            <a:ext cx="4884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скорости выделения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(уровня базального дыхания) от результирующей концентрации всех тяжелых металлов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4A16E1-387F-4E43-8447-26DCDB69F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08" y="749781"/>
            <a:ext cx="7421511" cy="38992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FC6012-0EF9-AE48-9917-E61366974D5C}"/>
              </a:ext>
            </a:extLst>
          </p:cNvPr>
          <p:cNvSpPr/>
          <p:nvPr/>
        </p:nvSpPr>
        <p:spPr>
          <a:xfrm>
            <a:off x="6568077" y="349671"/>
            <a:ext cx="5123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Константы и абсциссы особых точек модели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CA8E9951-0E30-B14B-88A9-25C4C14FE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348780"/>
                  </p:ext>
                </p:extLst>
              </p:nvPr>
            </p:nvGraphicFramePr>
            <p:xfrm>
              <a:off x="4503312" y="5150020"/>
              <a:ext cx="7421511" cy="1524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31355">
                      <a:extLst>
                        <a:ext uri="{9D8B030D-6E8A-4147-A177-3AD203B41FA5}">
                          <a16:colId xmlns:a16="http://schemas.microsoft.com/office/drawing/2014/main" val="2959380454"/>
                        </a:ext>
                      </a:extLst>
                    </a:gridCol>
                    <a:gridCol w="2866999">
                      <a:extLst>
                        <a:ext uri="{9D8B030D-6E8A-4147-A177-3AD203B41FA5}">
                          <a16:colId xmlns:a16="http://schemas.microsoft.com/office/drawing/2014/main" val="1850245641"/>
                        </a:ext>
                      </a:extLst>
                    </a:gridCol>
                    <a:gridCol w="2623157">
                      <a:extLst>
                        <a:ext uri="{9D8B030D-6E8A-4147-A177-3AD203B41FA5}">
                          <a16:colId xmlns:a16="http://schemas.microsoft.com/office/drawing/2014/main" val="4774822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Категория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Границы диапазона по особым точкам модели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Диапазон концентрации, мкг/г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81296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 dirty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Природно-антропогенный фон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12,4≤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&lt;13,3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9420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CA8E9951-0E30-B14B-88A9-25C4C14FE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348780"/>
                  </p:ext>
                </p:extLst>
              </p:nvPr>
            </p:nvGraphicFramePr>
            <p:xfrm>
              <a:off x="4503312" y="5150020"/>
              <a:ext cx="7421511" cy="1524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31355">
                      <a:extLst>
                        <a:ext uri="{9D8B030D-6E8A-4147-A177-3AD203B41FA5}">
                          <a16:colId xmlns:a16="http://schemas.microsoft.com/office/drawing/2014/main" val="2959380454"/>
                        </a:ext>
                      </a:extLst>
                    </a:gridCol>
                    <a:gridCol w="2866999">
                      <a:extLst>
                        <a:ext uri="{9D8B030D-6E8A-4147-A177-3AD203B41FA5}">
                          <a16:colId xmlns:a16="http://schemas.microsoft.com/office/drawing/2014/main" val="1850245641"/>
                        </a:ext>
                      </a:extLst>
                    </a:gridCol>
                    <a:gridCol w="2623157">
                      <a:extLst>
                        <a:ext uri="{9D8B030D-6E8A-4147-A177-3AD203B41FA5}">
                          <a16:colId xmlns:a16="http://schemas.microsoft.com/office/drawing/2014/main" val="477482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Категория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Границы диапазона по особым точкам модели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Диапазон концентрации, мкг/г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812964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2000" dirty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Природно-антропогенный фон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699" t="-73973" r="-92478" b="-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3092" t="-73973" r="-966" b="-16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4207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901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239E254-E83F-2044-B669-03CD33B8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644776"/>
              </p:ext>
            </p:extLst>
          </p:nvPr>
        </p:nvGraphicFramePr>
        <p:xfrm>
          <a:off x="32810" y="0"/>
          <a:ext cx="556180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E3AE82-7F9D-2B4E-9170-1E962DE32778}"/>
              </a:ext>
            </a:extLst>
          </p:cNvPr>
          <p:cNvSpPr/>
          <p:nvPr/>
        </p:nvSpPr>
        <p:spPr>
          <a:xfrm>
            <a:off x="293688" y="3429000"/>
            <a:ext cx="5476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вероятности превышения заданной величины результирующей концентрации тяжелых металлов в почве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14BAEDCB-8292-AA40-9736-556A413282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317792"/>
                  </p:ext>
                </p:extLst>
              </p:nvPr>
            </p:nvGraphicFramePr>
            <p:xfrm>
              <a:off x="5770564" y="3131107"/>
              <a:ext cx="6324070" cy="35598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0848">
                      <a:extLst>
                        <a:ext uri="{9D8B030D-6E8A-4147-A177-3AD203B41FA5}">
                          <a16:colId xmlns:a16="http://schemas.microsoft.com/office/drawing/2014/main" val="2522259403"/>
                        </a:ext>
                      </a:extLst>
                    </a:gridCol>
                    <a:gridCol w="1485429">
                      <a:extLst>
                        <a:ext uri="{9D8B030D-6E8A-4147-A177-3AD203B41FA5}">
                          <a16:colId xmlns:a16="http://schemas.microsoft.com/office/drawing/2014/main" val="4284382358"/>
                        </a:ext>
                      </a:extLst>
                    </a:gridCol>
                    <a:gridCol w="1676268">
                      <a:extLst>
                        <a:ext uri="{9D8B030D-6E8A-4147-A177-3AD203B41FA5}">
                          <a16:colId xmlns:a16="http://schemas.microsoft.com/office/drawing/2014/main" val="394809048"/>
                        </a:ext>
                      </a:extLst>
                    </a:gridCol>
                    <a:gridCol w="1581525">
                      <a:extLst>
                        <a:ext uri="{9D8B030D-6E8A-4147-A177-3AD203B41FA5}">
                          <a16:colId xmlns:a16="http://schemas.microsoft.com/office/drawing/2014/main" val="269862789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Категория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Границы диапазона по особым точкам модели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Диапазон концентрации, мкг/г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Вероятность превышения пороговых уровней, </a:t>
                          </a: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</a:t>
                          </a:r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38791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фоновая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12,4≤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&lt;13,3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6401097"/>
                      </a:ext>
                    </a:extLst>
                  </a:tr>
                  <a:tr h="2578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удовлетвори-тельная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13,3≤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&lt;16,5</m:t>
                                </m:r>
                              </m:oMath>
                            </m:oMathPara>
                          </a14:m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29451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относительно напряженная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16,5≤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&lt;19,2</m:t>
                                </m:r>
                              </m:oMath>
                            </m:oMathPara>
                          </a14:m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62267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существенно напряженная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≥19,2</m:t>
                                </m:r>
                              </m:oMath>
                            </m:oMathPara>
                          </a14:m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9646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14BAEDCB-8292-AA40-9736-556A413282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317792"/>
                  </p:ext>
                </p:extLst>
              </p:nvPr>
            </p:nvGraphicFramePr>
            <p:xfrm>
              <a:off x="5770564" y="3131107"/>
              <a:ext cx="6324070" cy="35598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0848">
                      <a:extLst>
                        <a:ext uri="{9D8B030D-6E8A-4147-A177-3AD203B41FA5}">
                          <a16:colId xmlns:a16="http://schemas.microsoft.com/office/drawing/2014/main" val="2522259403"/>
                        </a:ext>
                      </a:extLst>
                    </a:gridCol>
                    <a:gridCol w="1485429">
                      <a:extLst>
                        <a:ext uri="{9D8B030D-6E8A-4147-A177-3AD203B41FA5}">
                          <a16:colId xmlns:a16="http://schemas.microsoft.com/office/drawing/2014/main" val="4284382358"/>
                        </a:ext>
                      </a:extLst>
                    </a:gridCol>
                    <a:gridCol w="1676268">
                      <a:extLst>
                        <a:ext uri="{9D8B030D-6E8A-4147-A177-3AD203B41FA5}">
                          <a16:colId xmlns:a16="http://schemas.microsoft.com/office/drawing/2014/main" val="394809048"/>
                        </a:ext>
                      </a:extLst>
                    </a:gridCol>
                    <a:gridCol w="1581525">
                      <a:extLst>
                        <a:ext uri="{9D8B030D-6E8A-4147-A177-3AD203B41FA5}">
                          <a16:colId xmlns:a16="http://schemas.microsoft.com/office/drawing/2014/main" val="2698627895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Категория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Границы диапазона по особым точкам модели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Диапазон концентрации, мкг/г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Вероятность превышения пороговых уровней, </a:t>
                          </a: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</a:t>
                          </a:r>
                          <a:endParaRPr lang="ru-RU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3879160"/>
                      </a:ext>
                    </a:extLst>
                  </a:tr>
                  <a:tr h="5423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фоновая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692" t="-265116" r="-220513" b="-3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4091" t="-265116" r="-95455" b="-3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640109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удовлетвори-тельная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692" t="-365116" r="-220513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4091" t="-365116" r="-95455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294517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относительно напряженная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692" t="-454545" r="-22051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4091" t="-454545" r="-9545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622671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существенно напряженная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692" t="-567442" r="-220513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4091" t="-567442" r="-95455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9646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7AD1EA-CDAE-A147-8145-F9A0CE3B9466}"/>
              </a:ext>
            </a:extLst>
          </p:cNvPr>
          <p:cNvSpPr/>
          <p:nvPr/>
        </p:nvSpPr>
        <p:spPr>
          <a:xfrm>
            <a:off x="5855494" y="2632444"/>
            <a:ext cx="641508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степени напряженности экологической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68208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19F5CD0-BBFA-8A41-8357-2EDD940B51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2" y="0"/>
            <a:ext cx="9071655" cy="63143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721794-65FA-8B40-9285-B0FFDFD70972}"/>
              </a:ext>
            </a:extLst>
          </p:cNvPr>
          <p:cNvSpPr/>
          <p:nvPr/>
        </p:nvSpPr>
        <p:spPr>
          <a:xfrm>
            <a:off x="1560172" y="5944972"/>
            <a:ext cx="7414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Картосхема экологических рисков превышения пороговой концентрации 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2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BDDBBC-4108-EC40-9588-8A9EBA82C721}"/>
              </a:ext>
            </a:extLst>
          </p:cNvPr>
          <p:cNvSpPr txBox="1"/>
          <p:nvPr/>
        </p:nvSpPr>
        <p:spPr>
          <a:xfrm>
            <a:off x="5610129" y="130628"/>
            <a:ext cx="11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BA2F57-2F87-F249-B8CE-B7D8F7B623D8}"/>
              </a:ext>
            </a:extLst>
          </p:cNvPr>
          <p:cNvSpPr/>
          <p:nvPr/>
        </p:nvSpPr>
        <p:spPr>
          <a:xfrm>
            <a:off x="0" y="507544"/>
            <a:ext cx="120668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Построена электронная растровая карта экологической оценки состояния земель Белгородской области на основе характеристик первичной продукции фотосинтеза, выведенных из материалов дистанционного зондирования Земли из космоса аппаратами AVHRR и MODIS в форме показателей «продуктивности», трансформации земель и динамики содержания органического вещества в почве и обобщающего их индикатора SDG 15.3.1.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Установлено, что в составе земель Белгородской области, общей площадью 27 552 км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 категории потенциально деградированных по индикатору </a:t>
            </a:r>
            <a:r>
              <a:rPr lang="e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SDG 15.3.1.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конец 2015 года относятся земли 51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территории, к категории стабильных – 46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категории улучшающихся.</a:t>
            </a:r>
          </a:p>
          <a:p>
            <a:pPr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конечного продукта, полученного анализом данных дистанционного зондирования за длительный промежуток времени (</a:t>
            </a:r>
            <a:r>
              <a:rPr lang="e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2000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2015), для каждой административной единицы Белгородской области получены таблицы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попиксельных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геопривязанных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значений целевых и вспомогательных индикаторов состояния земель, их картографическое обобщение и результирующие таблицы площадей земель: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а) улучшающихся с течением времени,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б) не изменяющихся с течением времени,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в) ухудшающихся с течением времени,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г) не установленного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06979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F0CE76-4870-884F-ADD7-8E4D955FDC60}"/>
              </a:ext>
            </a:extLst>
          </p:cNvPr>
          <p:cNvSpPr/>
          <p:nvPr/>
        </p:nvSpPr>
        <p:spPr>
          <a:xfrm>
            <a:off x="82061" y="64665"/>
            <a:ext cx="120278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 дать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распределённую оценку экологического состояния земель административных единиц Белгородской области и всей её территории на объективной основе детальной космической съёмки в качестве эталона для дальнейшего мониторинга земель и контроля эффективности мероприятий по устойчивому землепользованию.</a:t>
            </a:r>
          </a:p>
          <a:p>
            <a:pPr indent="450215" algn="just"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задачи работы входило: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Обоснование применимости к природным условиям Белгородской области методики оценки экологического состояния земель по индикаторам состояния растительности и почв, получаемым с использованием облачной технологи на основе платформы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обработкой материалов дистанционного зондирования земли из космоса (аппаратами AVHRR и MODIS), для целей обеспечения устойчивого развития на основе нейтрализации процессов деградации.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Выявление закономерностей пространственной изменчивости индикатора деградации земель SDG 15.3.1. по административным единицам и для всей территории Белгородской области.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Выявление основных факторов деградации земель и оценка рисков деградации земель Белгородской области.</a:t>
            </a: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концентраций тяжелых металлов в почвах, соответствующих природно-антропогенному фону Белгородской области (на примере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заповедника «Ямская степь» и прилегающих территорий).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5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63CE04-33D4-D04B-A5D5-D4FC64982BE6}"/>
              </a:ext>
            </a:extLst>
          </p:cNvPr>
          <p:cNvSpPr/>
          <p:nvPr/>
        </p:nvSpPr>
        <p:spPr>
          <a:xfrm>
            <a:off x="-1" y="135795"/>
            <a:ext cx="120341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buFont typeface="+mj-lt"/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статистически достоверная нелинейная закономерная связь индикатора экологического состояния земель Белгородской области (в форме показателя доли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недеградированных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с учётом доли не установленных земель, определяемых в рамках процедуры оценки SDG 15.3.1) с плотностью населения и с показателем антропогенной нагрузки (Кан) в административной единице.</a:t>
            </a:r>
          </a:p>
          <a:p>
            <a:pPr marL="342900" algn="just">
              <a:buFont typeface="+mj-lt"/>
              <a:buAutoNum type="arabicPeriod" startAt="3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Font typeface="+mj-lt"/>
              <a:buAutoNum type="arabicPeriod" startAt="3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роста деградации земель с ростом численности населения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10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 с ростом уровня антропогенной нагрузки –  80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algn="just">
              <a:buFont typeface="+mj-lt"/>
              <a:buAutoNum type="arabicPeriod" startAt="3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Font typeface="+mj-lt"/>
              <a:buAutoNum type="arabicPeriod" startAt="3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результирующей концентрации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 металлов в почве, характерной для природно-антропогенного фона Белгородской области, составляет от 12,4 до 13,3 мкг/г.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Font typeface="+mj-lt"/>
              <a:buAutoNum type="arabicPeriod" startAt="3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87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0381A-73A4-4E41-821F-5B56B29BCF97}"/>
              </a:ext>
            </a:extLst>
          </p:cNvPr>
          <p:cNvSpPr txBox="1"/>
          <p:nvPr/>
        </p:nvSpPr>
        <p:spPr>
          <a:xfrm>
            <a:off x="4311312" y="2465614"/>
            <a:ext cx="3569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5067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303449-0823-D548-B18C-0CF29C69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726"/>
            <a:ext cx="7780032" cy="4825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5C875D-B324-F04D-9867-EB6FA3C4DFB6}"/>
              </a:ext>
            </a:extLst>
          </p:cNvPr>
          <p:cNvSpPr txBox="1"/>
          <p:nvPr/>
        </p:nvSpPr>
        <p:spPr>
          <a:xfrm>
            <a:off x="4905385" y="222466"/>
            <a:ext cx="2688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B29657-FE46-704A-A603-22641378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97" y="679726"/>
            <a:ext cx="5558327" cy="3133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47A27-7CBD-DB4A-816E-C7D9CB3B35AE}"/>
              </a:ext>
            </a:extLst>
          </p:cNvPr>
          <p:cNvSpPr txBox="1"/>
          <p:nvPr/>
        </p:nvSpPr>
        <p:spPr>
          <a:xfrm>
            <a:off x="7286614" y="3516245"/>
            <a:ext cx="438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земельного фонда Белгородской области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C41EE3-B44C-F84F-99A5-A2814F829769}"/>
              </a:ext>
            </a:extLst>
          </p:cNvPr>
          <p:cNvSpPr/>
          <p:nvPr/>
        </p:nvSpPr>
        <p:spPr>
          <a:xfrm>
            <a:off x="419100" y="545133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Районирование территории Белгородской области по экологической стабильности и уровню антропогенной нагрузки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Дегтярь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2016)</a:t>
            </a:r>
          </a:p>
        </p:txBody>
      </p:sp>
    </p:spTree>
    <p:extLst>
      <p:ext uri="{BB962C8B-B14F-4D97-AF65-F5344CB8AC3E}">
        <p14:creationId xmlns:p14="http://schemas.microsoft.com/office/powerpoint/2010/main" val="157644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A4EEA-68C0-E641-AB40-C9A92957ADAC}"/>
              </a:ext>
            </a:extLst>
          </p:cNvPr>
          <p:cNvSpPr txBox="1"/>
          <p:nvPr/>
        </p:nvSpPr>
        <p:spPr>
          <a:xfrm>
            <a:off x="101600" y="0"/>
            <a:ext cx="1196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</p:txBody>
      </p:sp>
      <p:pic>
        <p:nvPicPr>
          <p:cNvPr id="5" name="Изображение 35">
            <a:extLst>
              <a:ext uri="{FF2B5EF4-FFF2-40B4-BE49-F238E27FC236}">
                <a16:creationId xmlns:a16="http://schemas.microsoft.com/office/drawing/2014/main" id="{505AFB1A-935E-C745-AAD3-8DAD221640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532"/>
            <a:ext cx="6299200" cy="43007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322EBE-4117-D843-9B22-E8ECA68AAC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5564"/>
            <a:ext cx="5562600" cy="4300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A9AF42-715C-474D-86BD-E54AD8740C6D}"/>
              </a:ext>
            </a:extLst>
          </p:cNvPr>
          <p:cNvSpPr txBox="1"/>
          <p:nvPr/>
        </p:nvSpPr>
        <p:spPr>
          <a:xfrm>
            <a:off x="6832600" y="4214683"/>
            <a:ext cx="515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пробных площадок на территории, прилегающей к заповеднику «Ямская степь»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1735609-FF6D-3E4E-B0F4-7BBDD52B978F}"/>
                  </a:ext>
                </a:extLst>
              </p:cNvPr>
              <p:cNvSpPr/>
              <p:nvPr/>
            </p:nvSpPr>
            <p:spPr>
              <a:xfrm>
                <a:off x="6146800" y="4816351"/>
                <a:ext cx="6045200" cy="2041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Λ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масштабирующий коэффициент;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коэффициент «скорости» увеличения уровня базального дыхания в почвенных пробах в результате увеличения концентрации тяжелых металлов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коэффициент «скорости» убывания уровня базального дыхания в почвенных пробах в ответ на увеличение концентрации тяжелых металлов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1735609-FF6D-3E4E-B0F4-7BBDD52B9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4816351"/>
                <a:ext cx="6045200" cy="2041649"/>
              </a:xfrm>
              <a:prstGeom prst="rect">
                <a:avLst/>
              </a:prstGeom>
              <a:blipFill>
                <a:blip r:embed="rId5"/>
                <a:stretch>
                  <a:fillRect l="-628" t="-621" r="-628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DAEB6E-AC7A-284C-BA15-66A291329564}"/>
              </a:ext>
            </a:extLst>
          </p:cNvPr>
          <p:cNvSpPr/>
          <p:nvPr/>
        </p:nvSpPr>
        <p:spPr>
          <a:xfrm>
            <a:off x="101600" y="4724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закономерностей пространственной изменчивости индикатора деградации земель SDG 15.3.1. по административным единицам и для всей территории Белгородской области.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C3F336-CD4A-B249-ADED-DC98B204A16A}"/>
              </a:ext>
            </a:extLst>
          </p:cNvPr>
          <p:cNvSpPr/>
          <p:nvPr/>
        </p:nvSpPr>
        <p:spPr>
          <a:xfrm>
            <a:off x="6146800" y="70791"/>
            <a:ext cx="6129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Природно-антропогенный фон Белгородской области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8686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537165A-017D-AB47-B9C9-4806F0968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16765"/>
              </p:ext>
            </p:extLst>
          </p:nvPr>
        </p:nvGraphicFramePr>
        <p:xfrm>
          <a:off x="165616" y="79125"/>
          <a:ext cx="8388572" cy="6789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2783">
                  <a:extLst>
                    <a:ext uri="{9D8B030D-6E8A-4147-A177-3AD203B41FA5}">
                      <a16:colId xmlns:a16="http://schemas.microsoft.com/office/drawing/2014/main" val="3023473106"/>
                    </a:ext>
                  </a:extLst>
                </a:gridCol>
                <a:gridCol w="2804668">
                  <a:extLst>
                    <a:ext uri="{9D8B030D-6E8A-4147-A177-3AD203B41FA5}">
                      <a16:colId xmlns:a16="http://schemas.microsoft.com/office/drawing/2014/main" val="2121604354"/>
                    </a:ext>
                  </a:extLst>
                </a:gridCol>
                <a:gridCol w="1821121">
                  <a:extLst>
                    <a:ext uri="{9D8B030D-6E8A-4147-A177-3AD203B41FA5}">
                      <a16:colId xmlns:a16="http://schemas.microsoft.com/office/drawing/2014/main" val="4038408365"/>
                    </a:ext>
                  </a:extLst>
                </a:gridCol>
              </a:tblGrid>
              <a:tr h="32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региона, км</a:t>
                      </a:r>
                      <a:r>
                        <a:rPr lang="ru-RU" sz="1800" u="none" strike="noStrike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чел.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61289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1754,9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62 742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587974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219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25 638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451308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Валуйский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1701,5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67 009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023465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Вейделевский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1350,3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28108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Волоконовский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1283,5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31 382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5263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Белгород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701,8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384 425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653883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Грайворонский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861,3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29 544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893510"/>
                  </a:ext>
                </a:extLst>
              </a:tr>
              <a:tr h="284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Губкинский городской округ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1519,6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119 817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240883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Ивнянский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22 531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39610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Корочанский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1458,1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38 967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906943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Красненский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851,4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12 345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90653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1764,7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37 994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63521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Краснояружский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838258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Новооскольский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42 180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59581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Прохоровский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1379,4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27 684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90197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Ракитянский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34 842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485596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Ровеньский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1362,8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23 786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443353"/>
                  </a:ext>
                </a:extLst>
              </a:tr>
              <a:tr h="277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Старооскольский городской округ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1674,2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257 948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872230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Чернянский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1223,2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31 613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5022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1856,9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91 123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93214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1081,2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57 432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138163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27552,0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27552,0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4" marR="6784" marT="67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8379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FD3FCE6-75C3-4341-94E2-1A3F688B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65588"/>
              </p:ext>
            </p:extLst>
          </p:nvPr>
        </p:nvGraphicFramePr>
        <p:xfrm>
          <a:off x="8687538" y="288675"/>
          <a:ext cx="3205496" cy="1497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5496">
                  <a:extLst>
                    <a:ext uri="{9D8B030D-6E8A-4147-A177-3AD203B41FA5}">
                      <a16:colId xmlns:a16="http://schemas.microsoft.com/office/drawing/2014/main" val="3162566638"/>
                    </a:ext>
                  </a:extLst>
                </a:gridCol>
              </a:tblGrid>
              <a:tr h="149759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1. Административные единицы Белгородской области, их площадь и населённость.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42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2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 3"/>
          <p:cNvSpPr/>
          <p:nvPr/>
        </p:nvSpPr>
        <p:spPr>
          <a:xfrm>
            <a:off x="109855" y="638335"/>
            <a:ext cx="3528695" cy="143256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9855" y="612935"/>
            <a:ext cx="364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/>
              <a:t>Тенденция продуктивности </a:t>
            </a:r>
            <a:r>
              <a:rPr lang="en-US" altLang="ru-RU" sz="1200" b="1"/>
              <a:t>(Trend of productivity)</a:t>
            </a:r>
          </a:p>
        </p:txBody>
      </p:sp>
      <p:sp>
        <p:nvSpPr>
          <p:cNvPr id="13" name="Блок-схема: процесс  12"/>
          <p:cNvSpPr/>
          <p:nvPr/>
        </p:nvSpPr>
        <p:spPr>
          <a:xfrm>
            <a:off x="9185275" y="4697890"/>
            <a:ext cx="2849245" cy="161734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>
                <a:sym typeface="+mn-ea"/>
              </a:rPr>
              <a:t>Индикатор деградации земель (</a:t>
            </a:r>
            <a:r>
              <a:rPr lang="en-US" altLang="ru-RU" b="1">
                <a:sym typeface="+mn-ea"/>
              </a:rPr>
              <a:t>SDG 15.3.1. Land degradation indicator)</a:t>
            </a:r>
            <a:r>
              <a:rPr lang="ru-RU" altLang="en-US" b="1">
                <a:sym typeface="+mn-ea"/>
              </a:rPr>
              <a:t>,</a:t>
            </a:r>
            <a:r>
              <a:rPr lang="en-US" altLang="ru-RU" b="1">
                <a:sym typeface="+mn-ea"/>
              </a:rPr>
              <a:t> </a:t>
            </a:r>
            <a:r>
              <a:rPr lang="ru-RU" altLang="en-US" b="1">
                <a:sym typeface="+mn-ea"/>
              </a:rPr>
              <a:t>доля потенциально деградированных земель от их общей площади</a:t>
            </a:r>
            <a:endParaRPr lang="ru-RU" altLang="ru-RU" b="1">
              <a:sym typeface="+mn-ea"/>
            </a:endParaRPr>
          </a:p>
        </p:txBody>
      </p:sp>
      <p:sp>
        <p:nvSpPr>
          <p:cNvPr id="14" name="Блок-схема: процесс  13"/>
          <p:cNvSpPr/>
          <p:nvPr/>
        </p:nvSpPr>
        <p:spPr>
          <a:xfrm>
            <a:off x="109855" y="2681765"/>
            <a:ext cx="3529330" cy="210502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Блок-схема: процесс  14"/>
          <p:cNvSpPr/>
          <p:nvPr/>
        </p:nvSpPr>
        <p:spPr>
          <a:xfrm>
            <a:off x="4324985" y="2521744"/>
            <a:ext cx="3853815" cy="143255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 sz="1200"/>
          </a:p>
        </p:txBody>
      </p:sp>
      <p:sp>
        <p:nvSpPr>
          <p:cNvPr id="16" name="Блок-схема: процесс  15"/>
          <p:cNvSpPr/>
          <p:nvPr/>
        </p:nvSpPr>
        <p:spPr>
          <a:xfrm>
            <a:off x="8329295" y="2527460"/>
            <a:ext cx="3753485" cy="133223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 sz="2000"/>
          </a:p>
        </p:txBody>
      </p:sp>
      <p:sp>
        <p:nvSpPr>
          <p:cNvPr id="17" name="Блок-схема: процесс  16"/>
          <p:cNvSpPr/>
          <p:nvPr/>
        </p:nvSpPr>
        <p:spPr>
          <a:xfrm>
            <a:off x="3811905" y="638335"/>
            <a:ext cx="3515995" cy="143256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8" name="Блок-схема: процесс  17"/>
          <p:cNvSpPr/>
          <p:nvPr/>
        </p:nvSpPr>
        <p:spPr>
          <a:xfrm>
            <a:off x="7540625" y="625635"/>
            <a:ext cx="3348355" cy="143256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3887470" y="658020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ru-RU" sz="1200" b="1">
                <a:sym typeface="+mn-ea"/>
              </a:rPr>
              <a:t>Текущая продуктивность </a:t>
            </a:r>
            <a:r>
              <a:rPr lang="en-US" altLang="ru-RU" sz="1200" b="1">
                <a:sym typeface="+mn-ea"/>
              </a:rPr>
              <a:t>(State of productivity )</a:t>
            </a:r>
            <a:endParaRPr lang="en-US" altLang="ru-RU" sz="1200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7477760" y="663735"/>
            <a:ext cx="3792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ru-RU" sz="1200" b="1"/>
              <a:t>Сравнительная продуктивность  </a:t>
            </a:r>
            <a:r>
              <a:rPr lang="en-US" altLang="ru-RU" sz="1200" b="1"/>
              <a:t>(</a:t>
            </a:r>
            <a:r>
              <a:rPr lang="en-US" altLang="ru-RU" sz="1200" b="1">
                <a:sym typeface="+mn-ea"/>
              </a:rPr>
              <a:t>Perfomance </a:t>
            </a:r>
            <a:r>
              <a:rPr lang="en-US" altLang="ru-RU" sz="1200" b="1"/>
              <a:t>)</a:t>
            </a: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10490" y="2679860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/>
              <a:t>Обобщённая продуктивность земель (</a:t>
            </a:r>
            <a:r>
              <a:rPr lang="en-US" altLang="ru-RU" sz="1200" b="1"/>
              <a:t>Productivity)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854200" y="2070895"/>
            <a:ext cx="22860" cy="61023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057400" y="2070895"/>
            <a:ext cx="3802380" cy="58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628900" y="2058830"/>
            <a:ext cx="51689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3"/>
          </p:cNvCxnSpPr>
          <p:nvPr/>
        </p:nvCxnSpPr>
        <p:spPr>
          <a:xfrm>
            <a:off x="3639185" y="3734595"/>
            <a:ext cx="1872615" cy="4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46800" y="3849530"/>
            <a:ext cx="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073900" y="3874930"/>
            <a:ext cx="2895600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овое поле 1"/>
          <p:cNvSpPr txBox="1"/>
          <p:nvPr/>
        </p:nvSpPr>
        <p:spPr>
          <a:xfrm>
            <a:off x="4344059" y="2550320"/>
            <a:ext cx="341119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200" b="1" dirty="0">
                <a:sym typeface="+mn-ea"/>
              </a:rPr>
              <a:t>Оценка смены типа покрова  (</a:t>
            </a:r>
            <a:r>
              <a:rPr lang="en-US" altLang="ru-RU" sz="1200" b="1" dirty="0">
                <a:sym typeface="+mn-ea"/>
              </a:rPr>
              <a:t>Land cover)</a:t>
            </a:r>
            <a:endParaRPr lang="ru-RU" altLang="en-US" sz="1200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379460" y="2445545"/>
            <a:ext cx="3843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>
                <a:sym typeface="+mn-ea"/>
              </a:rPr>
              <a:t>Оценка запасов углерода почвы (</a:t>
            </a:r>
            <a:r>
              <a:rPr lang="en-US" altLang="ru-RU" sz="1200" b="1">
                <a:sym typeface="+mn-ea"/>
              </a:rPr>
              <a:t>Soil Organic Content)</a:t>
            </a:r>
            <a:endParaRPr lang="ru-RU" altLang="en-US" sz="1200"/>
          </a:p>
          <a:p>
            <a:endParaRPr lang="ru-RU" altLang="en-US" sz="12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85" y="946310"/>
            <a:ext cx="2855595" cy="10858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430" y="898050"/>
            <a:ext cx="2977515" cy="114871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55" y="898050"/>
            <a:ext cx="2875915" cy="109728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85" y="2930050"/>
            <a:ext cx="2715260" cy="182816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823" y="2837340"/>
            <a:ext cx="2633980" cy="108077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490" y="2729390"/>
            <a:ext cx="2557780" cy="9937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76065" y="4215290"/>
            <a:ext cx="4255135" cy="2578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395" y="4215290"/>
            <a:ext cx="3026410" cy="2588260"/>
          </a:xfrm>
          <a:prstGeom prst="rect">
            <a:avLst/>
          </a:prstGeom>
        </p:spPr>
      </p:pic>
      <p:sp>
        <p:nvSpPr>
          <p:cNvPr id="30" name="Текстовое поле 29"/>
          <p:cNvSpPr txBox="1"/>
          <p:nvPr/>
        </p:nvSpPr>
        <p:spPr>
          <a:xfrm>
            <a:off x="4022725" y="4375310"/>
            <a:ext cx="1435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/>
              <a:t>Критериальная таблица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940" y="5014755"/>
            <a:ext cx="429260" cy="64452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040" y="5014755"/>
            <a:ext cx="429260" cy="644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A223D3-96FD-C64C-BFBB-A60FC8709B91}"/>
              </a:ext>
            </a:extLst>
          </p:cNvPr>
          <p:cNvSpPr/>
          <p:nvPr/>
        </p:nvSpPr>
        <p:spPr>
          <a:xfrm>
            <a:off x="2897352" y="114194"/>
            <a:ext cx="7133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Экологическая оценка состояния земель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Белгородской области </a:t>
            </a:r>
            <a:endParaRPr lang="ru-RU" sz="2000" i="1" dirty="0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0C6D8079-CD2D-9746-931F-0804FE149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89476"/>
              </p:ext>
            </p:extLst>
          </p:nvPr>
        </p:nvGraphicFramePr>
        <p:xfrm>
          <a:off x="4484040" y="510134"/>
          <a:ext cx="3223915" cy="102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r:id="rId4" imgW="31305500" imgH="9944100" progId="Equation.KSEE3">
                  <p:embed/>
                </p:oleObj>
              </mc:Choice>
              <mc:Fallback>
                <p:oleObj r:id="rId4" imgW="31305500" imgH="9944100" progId="Equation.KSEE3">
                  <p:embed/>
                  <p:pic>
                    <p:nvPicPr>
                      <p:cNvPr id="0" name="Объект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040" y="510134"/>
                        <a:ext cx="3223915" cy="1024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D25E866-F255-3B44-B919-702AE1EBC8A4}"/>
              </a:ext>
            </a:extLst>
          </p:cNvPr>
          <p:cNvSpPr/>
          <p:nvPr/>
        </p:nvSpPr>
        <p:spPr>
          <a:xfrm>
            <a:off x="1438053" y="1468810"/>
            <a:ext cx="9534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Системный шрифт, обычный"/>
              <a:buChar char="−"/>
            </a:pPr>
            <a:r>
              <a:rPr lang="ru-RU" sz="2000" dirty="0">
                <a:latin typeface="Times New Roman" panose="02020603050405020304" pitchFamily="18" charset="0"/>
              </a:rPr>
              <a:t>показатель, характеризующий интенсивность воздействия на экосистемы, </a:t>
            </a:r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B233AA2E-0797-4844-A627-52657235E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06816"/>
              </p:ext>
            </p:extLst>
          </p:nvPr>
        </p:nvGraphicFramePr>
        <p:xfrm>
          <a:off x="954703" y="1508370"/>
          <a:ext cx="406456" cy="37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r:id="rId6" imgW="2921000" imgH="3213100" progId="Equation.KSEE3">
                  <p:embed/>
                </p:oleObj>
              </mc:Choice>
              <mc:Fallback>
                <p:oleObj r:id="rId6" imgW="2921000" imgH="3213100" progId="Equation.KSEE3">
                  <p:embed/>
                  <p:pic>
                    <p:nvPicPr>
                      <p:cNvPr id="0" name="Объект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703" y="1508370"/>
                        <a:ext cx="406456" cy="379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87FF14-67BE-164F-8F9E-AD7057BB086B}"/>
              </a:ext>
            </a:extLst>
          </p:cNvPr>
          <p:cNvSpPr/>
          <p:nvPr/>
        </p:nvSpPr>
        <p:spPr>
          <a:xfrm>
            <a:off x="1433505" y="1828897"/>
            <a:ext cx="10060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Системный шрифт, обычный"/>
              <a:buChar char="−"/>
            </a:pPr>
            <a:r>
              <a:rPr lang="ru-RU" sz="2000" dirty="0">
                <a:latin typeface="Times New Roman" panose="02020603050405020304" pitchFamily="18" charset="0"/>
              </a:rPr>
              <a:t>мера отклика экосистем в форме показателя экологического состояния земель,</a:t>
            </a:r>
          </a:p>
        </p:txBody>
      </p:sp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26D17F1C-43D5-A347-90E7-E569F9921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06198"/>
              </p:ext>
            </p:extLst>
          </p:nvPr>
        </p:nvGraphicFramePr>
        <p:xfrm>
          <a:off x="960586" y="1869233"/>
          <a:ext cx="406457" cy="48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r:id="rId8" imgW="3213100" imgH="3797300" progId="Equation.KSEE3">
                  <p:embed/>
                </p:oleObj>
              </mc:Choice>
              <mc:Fallback>
                <p:oleObj r:id="rId8" imgW="3213100" imgH="3797300" progId="Equation.KSEE3">
                  <p:embed/>
                  <p:pic>
                    <p:nvPicPr>
                      <p:cNvPr id="0" name="Объект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586" y="1869233"/>
                        <a:ext cx="406457" cy="48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320CC80-D9F1-1344-B229-C59DD22D3540}"/>
              </a:ext>
            </a:extLst>
          </p:cNvPr>
          <p:cNvSpPr/>
          <p:nvPr/>
        </p:nvSpPr>
        <p:spPr>
          <a:xfrm>
            <a:off x="1411351" y="2291976"/>
            <a:ext cx="3243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Системный шрифт, обычный"/>
              <a:buChar char="−"/>
            </a:pPr>
            <a:r>
              <a:rPr lang="ru-RU" sz="2000" dirty="0">
                <a:latin typeface="Times New Roman" panose="02020603050405020304" pitchFamily="18" charset="0"/>
              </a:rPr>
              <a:t>коэффициент масштаба, </a:t>
            </a:r>
          </a:p>
        </p:txBody>
      </p:sp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C787857A-2E02-5E41-BFFD-7E489DC21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15336"/>
              </p:ext>
            </p:extLst>
          </p:nvPr>
        </p:nvGraphicFramePr>
        <p:xfrm>
          <a:off x="963181" y="2260916"/>
          <a:ext cx="369332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r:id="rId10" imgW="3505200" imgH="3797300" progId="Equation.KSEE3">
                  <p:embed/>
                </p:oleObj>
              </mc:Choice>
              <mc:Fallback>
                <p:oleObj r:id="rId10" imgW="3505200" imgH="3797300" progId="Equation.KSEE3">
                  <p:embed/>
                  <p:pic>
                    <p:nvPicPr>
                      <p:cNvPr id="0" name="Объект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81" y="2260916"/>
                        <a:ext cx="369332" cy="40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DCC9C13-5D82-ED4A-AE42-435AFC643FEE}"/>
              </a:ext>
            </a:extLst>
          </p:cNvPr>
          <p:cNvSpPr/>
          <p:nvPr/>
        </p:nvSpPr>
        <p:spPr>
          <a:xfrm>
            <a:off x="1411351" y="2681316"/>
            <a:ext cx="10060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Системный шрифт, обычный"/>
              <a:buChar char="−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коэффициент, характеризующий возрастание зависимой переменной с увеличением независимой переменной,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  <p:graphicFrame>
        <p:nvGraphicFramePr>
          <p:cNvPr id="45" name="Объект 44">
            <a:extLst>
              <a:ext uri="{FF2B5EF4-FFF2-40B4-BE49-F238E27FC236}">
                <a16:creationId xmlns:a16="http://schemas.microsoft.com/office/drawing/2014/main" id="{76A66B1A-60F3-8E45-A07B-28A1352E3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580100"/>
              </p:ext>
            </p:extLst>
          </p:nvPr>
        </p:nvGraphicFramePr>
        <p:xfrm>
          <a:off x="963181" y="2681316"/>
          <a:ext cx="369332" cy="40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r:id="rId12" imgW="3505200" imgH="3797300" progId="Equation.KSEE3">
                  <p:embed/>
                </p:oleObj>
              </mc:Choice>
              <mc:Fallback>
                <p:oleObj r:id="rId12" imgW="3505200" imgH="3797300" progId="Equation.KSEE3">
                  <p:embed/>
                  <p:pic>
                    <p:nvPicPr>
                      <p:cNvPr id="0" name="Объект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81" y="2681316"/>
                        <a:ext cx="369332" cy="400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1006EFAB-3EAD-2B4F-B085-C4F07B6FC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57699"/>
              </p:ext>
            </p:extLst>
          </p:nvPr>
        </p:nvGraphicFramePr>
        <p:xfrm>
          <a:off x="954703" y="3334720"/>
          <a:ext cx="379428" cy="37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r:id="rId14" imgW="3797300" imgH="3797300" progId="Equation.KSEE3">
                  <p:embed/>
                </p:oleObj>
              </mc:Choice>
              <mc:Fallback>
                <p:oleObj r:id="rId14" imgW="3797300" imgH="3797300" progId="Equation.KSEE3">
                  <p:embed/>
                  <p:pic>
                    <p:nvPicPr>
                      <p:cNvPr id="0" name="Объект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703" y="3334720"/>
                        <a:ext cx="379428" cy="379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035F171-328F-4B41-96CC-DF3D9C35CE0E}"/>
              </a:ext>
            </a:extLst>
          </p:cNvPr>
          <p:cNvSpPr/>
          <p:nvPr/>
        </p:nvSpPr>
        <p:spPr>
          <a:xfrm>
            <a:off x="1411351" y="3386032"/>
            <a:ext cx="10758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Системный шрифт, обычный"/>
              <a:buChar char="−"/>
            </a:pPr>
            <a:r>
              <a:rPr lang="ru-RU" sz="2000" dirty="0">
                <a:latin typeface="Times New Roman" panose="02020603050405020304" pitchFamily="18" charset="0"/>
              </a:rPr>
              <a:t>коэффициент, характеризующий убывание зависимой переменной с увеличением независимой переменной.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3A6B20-1283-2B44-8EFC-D1F248FA3385}"/>
              </a:ext>
            </a:extLst>
          </p:cNvPr>
          <p:cNvSpPr/>
          <p:nvPr/>
        </p:nvSpPr>
        <p:spPr>
          <a:xfrm>
            <a:off x="-22154" y="4972771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коэффициентов уравнения находили подгонкой по способу наименьших квадратов с использованием созданного на языке программирования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алгоритма на основе примеров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Phillips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Zunzuncode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pyeq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 2020) и библиотек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SciPy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NumPy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Pyeq3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Matplotlib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пакета программ компьютерной алгебры </a:t>
            </a:r>
            <a:r>
              <a:rPr lang="e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Maxima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полученных указанным способом коэффициентов модели анализом производных первого, второго и третьего порядка от 𝑞 по 𝑧 находили особые точки моделей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4008E67-FA2D-344B-8D12-BA223866EF46}"/>
              </a:ext>
            </a:extLst>
          </p:cNvPr>
          <p:cNvSpPr/>
          <p:nvPr/>
        </p:nvSpPr>
        <p:spPr>
          <a:xfrm>
            <a:off x="0" y="4032920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модели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Гендугов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Глазунов, 2014, Глазунов и др., 2019) и рост, и убывание меры экологического состояния земель происходят одновременно. Решение модели имеет указанную форму при условии фиксированного времени.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29FBF37-F11B-6A43-ACA3-65781AED2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5908"/>
              </p:ext>
            </p:extLst>
          </p:nvPr>
        </p:nvGraphicFramePr>
        <p:xfrm>
          <a:off x="1295400" y="1217533"/>
          <a:ext cx="4076700" cy="51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r:id="rId4" imgW="1511300" imgH="203200" progId="Equation.DSMT4">
                  <p:embed/>
                </p:oleObj>
              </mc:Choice>
              <mc:Fallback>
                <p:oleObj r:id="rId4" imgW="15113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7533"/>
                        <a:ext cx="4076700" cy="51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383B00-DB2A-3F4E-B236-74E7B6ACE097}"/>
              </a:ext>
            </a:extLst>
          </p:cNvPr>
          <p:cNvSpPr/>
          <p:nvPr/>
        </p:nvSpPr>
        <p:spPr>
          <a:xfrm>
            <a:off x="2598600" y="367784"/>
            <a:ext cx="7068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риска роста деградации земель Белгородской области </a:t>
            </a:r>
            <a:endParaRPr lang="ru-RU" sz="2000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076FB5-B6BE-F94E-AFFD-FD9C0ABD3681}"/>
              </a:ext>
            </a:extLst>
          </p:cNvPr>
          <p:cNvSpPr/>
          <p:nvPr/>
        </p:nvSpPr>
        <p:spPr>
          <a:xfrm>
            <a:off x="5667343" y="1289802"/>
            <a:ext cx="2540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(формула Алексеева)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5605F2-5DC8-BC43-891D-DF6F4100ED16}"/>
              </a:ext>
            </a:extLst>
          </p:cNvPr>
          <p:cNvSpPr/>
          <p:nvPr/>
        </p:nvSpPr>
        <p:spPr>
          <a:xfrm>
            <a:off x="1295400" y="2181042"/>
            <a:ext cx="10230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эмпирическая обеспеченность, вычисляемая для каждого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переменной в зависимости от её порядкового номера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ряду, отсортированном по возрастанию, и длины ряда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74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F51EBD-B216-7F41-912E-A9E0517070CE}"/>
              </a:ext>
            </a:extLst>
          </p:cNvPr>
          <p:cNvSpPr/>
          <p:nvPr/>
        </p:nvSpPr>
        <p:spPr>
          <a:xfrm>
            <a:off x="1400175" y="197165"/>
            <a:ext cx="32956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 обсуждение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C25C35-E451-9C41-A87C-85907D2146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5" y="637551"/>
            <a:ext cx="7857437" cy="53229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7BC403-F454-0A41-AEB6-4857696CCD41}"/>
              </a:ext>
            </a:extLst>
          </p:cNvPr>
          <p:cNvSpPr/>
          <p:nvPr/>
        </p:nvSpPr>
        <p:spPr>
          <a:xfrm>
            <a:off x="880718" y="56451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земель разной степени потенциальной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деградированности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индикатору деградации SDG 15.3.1 на территории Белгородской области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F18C8FA-BE5E-1547-A0F0-CA97F4B08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77085"/>
              </p:ext>
            </p:extLst>
          </p:nvPr>
        </p:nvGraphicFramePr>
        <p:xfrm>
          <a:off x="7091204" y="1268988"/>
          <a:ext cx="4965700" cy="2376000"/>
        </p:xfrm>
        <a:graphic>
          <a:graphicData uri="http://schemas.openxmlformats.org/drawingml/2006/table">
            <a:tbl>
              <a:tblPr firstRow="1" firstCol="1" bandRow="1"/>
              <a:tblGrid>
                <a:gridCol w="2205196">
                  <a:extLst>
                    <a:ext uri="{9D8B030D-6E8A-4147-A177-3AD203B41FA5}">
                      <a16:colId xmlns:a16="http://schemas.microsoft.com/office/drawing/2014/main" val="1861036457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447632663"/>
                    </a:ext>
                  </a:extLst>
                </a:gridCol>
                <a:gridCol w="950754">
                  <a:extLst>
                    <a:ext uri="{9D8B030D-6E8A-4147-A177-3AD203B41FA5}">
                      <a16:colId xmlns:a16="http://schemas.microsoft.com/office/drawing/2014/main" val="43358996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км</a:t>
                      </a:r>
                      <a:r>
                        <a:rPr lang="ru-RU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3014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Улучшающиеся: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814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Стабильные: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12 580,0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31655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Деградированные: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14 156,6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994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903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27 583,2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603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0F60A2-6424-4B4E-965E-7E53760C1896}"/>
              </a:ext>
            </a:extLst>
          </p:cNvPr>
          <p:cNvSpPr/>
          <p:nvPr/>
        </p:nvSpPr>
        <p:spPr>
          <a:xfrm>
            <a:off x="7277100" y="187016"/>
            <a:ext cx="4779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Площади земель разной степени потенциальной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деградированности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индикатору деградации SDG 15.3.1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863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3508</Words>
  <Application>Microsoft Macintosh PowerPoint</Application>
  <PresentationFormat>Широкоэкранный</PresentationFormat>
  <Paragraphs>912</Paragraphs>
  <Slides>21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Системный шрифт, обычный</vt:lpstr>
      <vt:lpstr>Arial</vt:lpstr>
      <vt:lpstr>Calibri</vt:lpstr>
      <vt:lpstr>Calibri Light</vt:lpstr>
      <vt:lpstr>Cambria Math</vt:lpstr>
      <vt:lpstr>Times New Roman</vt:lpstr>
      <vt:lpstr>Тема Office</vt:lpstr>
      <vt:lpstr>Equation.KSEE3</vt:lpstr>
      <vt:lpstr>Equation.DSMT4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Евдокимова</dc:creator>
  <cp:lastModifiedBy>Мария Евдокимова</cp:lastModifiedBy>
  <cp:revision>52</cp:revision>
  <dcterms:created xsi:type="dcterms:W3CDTF">2021-04-16T06:53:33Z</dcterms:created>
  <dcterms:modified xsi:type="dcterms:W3CDTF">2021-05-14T13:20:34Z</dcterms:modified>
</cp:coreProperties>
</file>