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72" r:id="rId8"/>
    <p:sldId id="273" r:id="rId9"/>
    <p:sldId id="274" r:id="rId10"/>
    <p:sldId id="291" r:id="rId11"/>
    <p:sldId id="275" r:id="rId12"/>
    <p:sldId id="289" r:id="rId13"/>
    <p:sldId id="290" r:id="rId14"/>
    <p:sldId id="278" r:id="rId15"/>
    <p:sldId id="282" r:id="rId16"/>
    <p:sldId id="283" r:id="rId17"/>
    <p:sldId id="284" r:id="rId18"/>
    <p:sldId id="285" r:id="rId19"/>
    <p:sldId id="286" r:id="rId20"/>
    <p:sldId id="287" r:id="rId21"/>
    <p:sldId id="288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00"/>
    <a:srgbClr val="FFFF00"/>
    <a:srgbClr val="FF3300"/>
    <a:srgbClr val="CCFF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3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1.wmf"/><Relationship Id="rId4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94C2D-BB56-476F-B29C-6674F16845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789B7-8788-40E4-A889-123BE11FCC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3F25B-E12B-41F7-9A22-1ECA4550AF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2B2DD43-5A3B-4FD3-8378-FEDE1F0E0F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B543F-2ED4-4533-9A5D-0DC236AF27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3F227-344E-4EA9-858B-91BF893B50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1F165-6EE6-4845-9A2E-A0E3E0F212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1259E-B748-4616-8E1D-947A3736E62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5D591-8367-416D-9419-EAE292FA67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A2C1C-E155-497D-85D2-327DAB73AB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EAB99B-BAE0-4948-8843-D8556F66D4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CC3FF-0F6E-4B1D-90ED-37A422D4CD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66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602F1C9-884F-48C2-B72F-1FD593C7C3B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Спрос и предложение</a:t>
            </a:r>
            <a:br>
              <a:rPr lang="ru-RU" sz="4000">
                <a:solidFill>
                  <a:srgbClr val="FF0066"/>
                </a:solidFill>
              </a:rPr>
            </a:br>
            <a:r>
              <a:rPr lang="ru-RU" sz="4000">
                <a:solidFill>
                  <a:srgbClr val="FF0066"/>
                </a:solidFill>
              </a:rPr>
              <a:t>Рыночное равновесие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solidFill>
                  <a:srgbClr val="FF0066"/>
                </a:solidFill>
              </a:rPr>
              <a:t>Раздел </a:t>
            </a:r>
            <a:r>
              <a:rPr lang="ru-RU" dirty="0" smtClean="0">
                <a:solidFill>
                  <a:srgbClr val="FF0066"/>
                </a:solidFill>
              </a:rPr>
              <a:t>3</a:t>
            </a:r>
          </a:p>
          <a:p>
            <a:r>
              <a:rPr lang="ru-RU" dirty="0" smtClean="0">
                <a:solidFill>
                  <a:srgbClr val="FF0066"/>
                </a:solidFill>
              </a:rPr>
              <a:t>СПРОС</a:t>
            </a:r>
            <a:r>
              <a:rPr lang="ru-RU" dirty="0">
                <a:solidFill>
                  <a:srgbClr val="FF0066"/>
                </a:solidFill>
              </a:rPr>
              <a:t/>
            </a:r>
            <a:br>
              <a:rPr lang="ru-RU" dirty="0">
                <a:solidFill>
                  <a:srgbClr val="FF0066"/>
                </a:solidFill>
              </a:rPr>
            </a:br>
            <a:endParaRPr lang="ru-RU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73075"/>
          </a:xfrm>
        </p:spPr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Факторы спроса</a:t>
            </a:r>
          </a:p>
        </p:txBody>
      </p:sp>
      <p:sp>
        <p:nvSpPr>
          <p:cNvPr id="7228" name="Rectangle 60"/>
          <p:cNvSpPr>
            <a:spLocks noChangeArrowheads="1"/>
          </p:cNvSpPr>
          <p:nvPr/>
        </p:nvSpPr>
        <p:spPr bwMode="auto">
          <a:xfrm>
            <a:off x="2390095" y="2664052"/>
            <a:ext cx="3924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tabLst>
                <a:tab pos="519113" algn="l"/>
                <a:tab pos="727075" algn="l"/>
                <a:tab pos="5646738" algn="l"/>
              </a:tabLst>
            </a:pPr>
            <a:r>
              <a:rPr lang="ru-RU" dirty="0" smtClean="0">
                <a:solidFill>
                  <a:schemeClr val="folHlink"/>
                </a:solidFill>
              </a:rPr>
              <a:t>5. </a:t>
            </a:r>
            <a:r>
              <a:rPr lang="ru-RU" dirty="0">
                <a:solidFill>
                  <a:schemeClr val="folHlink"/>
                </a:solidFill>
              </a:rPr>
              <a:t>Доходы потребителей (спрос </a:t>
            </a:r>
            <a:r>
              <a:rPr lang="ru-RU" dirty="0" err="1">
                <a:solidFill>
                  <a:schemeClr val="folHlink"/>
                </a:solidFill>
              </a:rPr>
              <a:t>↑↓</a:t>
            </a:r>
            <a:r>
              <a:rPr lang="ru-RU" dirty="0">
                <a:solidFill>
                  <a:schemeClr val="folHlink"/>
                </a:solidFill>
              </a:rPr>
              <a:t>)</a:t>
            </a:r>
          </a:p>
        </p:txBody>
      </p:sp>
      <p:sp>
        <p:nvSpPr>
          <p:cNvPr id="7229" name="Text Box 61"/>
          <p:cNvSpPr txBox="1">
            <a:spLocks noChangeArrowheads="1"/>
          </p:cNvSpPr>
          <p:nvPr/>
        </p:nvSpPr>
        <p:spPr bwMode="auto">
          <a:xfrm>
            <a:off x="5174343" y="3204028"/>
            <a:ext cx="3646488" cy="1446550"/>
          </a:xfrm>
          <a:prstGeom prst="rect">
            <a:avLst/>
          </a:prstGeom>
          <a:noFill/>
          <a:ln w="38100">
            <a:solidFill>
              <a:srgbClr val="008000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600" b="1" i="1" dirty="0"/>
              <a:t>с ростом доходов</a:t>
            </a:r>
          </a:p>
          <a:p>
            <a:r>
              <a:rPr lang="ru-RU" sz="1600" b="1" dirty="0">
                <a:solidFill>
                  <a:srgbClr val="FF0066"/>
                </a:solidFill>
              </a:rPr>
              <a:t>товары высшей категории</a:t>
            </a:r>
            <a:r>
              <a:rPr lang="ru-RU" sz="1600" b="1" dirty="0"/>
              <a:t> </a:t>
            </a:r>
            <a:r>
              <a:rPr lang="ru-RU" sz="2000" b="1" dirty="0">
                <a:solidFill>
                  <a:srgbClr val="008000"/>
                </a:solidFill>
              </a:rPr>
              <a:t>↑</a:t>
            </a:r>
          </a:p>
          <a:p>
            <a:r>
              <a:rPr lang="ru-RU" sz="1600" b="1" dirty="0" smtClean="0">
                <a:solidFill>
                  <a:srgbClr val="FF3300"/>
                </a:solidFill>
              </a:rPr>
              <a:t>Товары, не являющиеся ни </a:t>
            </a:r>
            <a:r>
              <a:rPr lang="ru-RU" sz="1600" b="1" dirty="0" err="1" smtClean="0">
                <a:solidFill>
                  <a:srgbClr val="FF3300"/>
                </a:solidFill>
              </a:rPr>
              <a:t>инфериорными</a:t>
            </a:r>
            <a:r>
              <a:rPr lang="ru-RU" sz="1600" b="1" dirty="0" smtClean="0">
                <a:solidFill>
                  <a:srgbClr val="FF3300"/>
                </a:solidFill>
              </a:rPr>
              <a:t> </a:t>
            </a:r>
            <a:r>
              <a:rPr lang="ru-RU" sz="1600" b="1" dirty="0" err="1" smtClean="0">
                <a:solidFill>
                  <a:srgbClr val="FF3300"/>
                </a:solidFill>
              </a:rPr>
              <a:t>ни</a:t>
            </a:r>
            <a:r>
              <a:rPr lang="ru-RU" sz="1600" b="1" dirty="0" smtClean="0">
                <a:solidFill>
                  <a:srgbClr val="FF3300"/>
                </a:solidFill>
              </a:rPr>
              <a:t> нормальными</a:t>
            </a:r>
            <a:endParaRPr lang="ru-RU" sz="1600" b="1" dirty="0">
              <a:solidFill>
                <a:schemeClr val="folHlink"/>
              </a:solidFill>
            </a:endParaRPr>
          </a:p>
          <a:p>
            <a:r>
              <a:rPr lang="ru-RU" sz="1600" b="1" dirty="0">
                <a:solidFill>
                  <a:srgbClr val="FF6600"/>
                </a:solidFill>
              </a:rPr>
              <a:t>товары низшей категории</a:t>
            </a:r>
            <a:r>
              <a:rPr lang="ru-RU" sz="1600" b="1" dirty="0"/>
              <a:t> </a:t>
            </a:r>
            <a:r>
              <a:rPr lang="ru-RU" sz="2000" b="1" dirty="0" err="1">
                <a:solidFill>
                  <a:srgbClr val="008000"/>
                </a:solidFill>
              </a:rPr>
              <a:t>↓</a:t>
            </a:r>
            <a:endParaRPr lang="ru-RU" sz="2000" b="1" dirty="0">
              <a:solidFill>
                <a:srgbClr val="008000"/>
              </a:solidFill>
            </a:endParaRPr>
          </a:p>
        </p:txBody>
      </p:sp>
      <p:sp>
        <p:nvSpPr>
          <p:cNvPr id="7230" name="Line 62"/>
          <p:cNvSpPr>
            <a:spLocks noChangeShapeType="1"/>
          </p:cNvSpPr>
          <p:nvPr/>
        </p:nvSpPr>
        <p:spPr bwMode="auto">
          <a:xfrm>
            <a:off x="4860925" y="4387850"/>
            <a:ext cx="393700" cy="0"/>
          </a:xfrm>
          <a:prstGeom prst="line">
            <a:avLst/>
          </a:prstGeom>
          <a:noFill/>
          <a:ln w="38100">
            <a:solidFill>
              <a:srgbClr val="008000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8" grpId="0"/>
      <p:bldP spid="7229" grpId="0" animBg="1"/>
      <p:bldP spid="72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336600"/>
                </a:solidFill>
              </a:rPr>
              <a:t>Эластичность спроса по доходу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ru-RU" sz="2800" i="1"/>
              <a:t>Income elasticity of demand</a:t>
            </a:r>
            <a:r>
              <a:rPr lang="ru-RU" sz="2800"/>
              <a:t> </a:t>
            </a:r>
            <a:br>
              <a:rPr lang="ru-RU" sz="2800"/>
            </a:br>
            <a:r>
              <a:rPr lang="ru-RU" sz="2800"/>
              <a:t>- </a:t>
            </a:r>
            <a:r>
              <a:rPr lang="ru-RU" sz="2800" b="1"/>
              <a:t>степень изменения количества спрашиваемых товаров и услуг в ответ на изменение в размере доходов потребителей.</a:t>
            </a:r>
          </a:p>
          <a:p>
            <a:pPr marL="0" indent="0" algn="just">
              <a:buFontTx/>
              <a:buNone/>
            </a:pPr>
            <a:r>
              <a:rPr lang="ru-RU" sz="2800"/>
              <a:t> Эластичность спроса по доходу измеряется отношением процентного изменения спроса на продукт к процентному отношению дохода и отражает влияние изменений в доходах на расходы потребителей.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98114" cy="1143000"/>
          </a:xfrm>
        </p:spPr>
        <p:txBody>
          <a:bodyPr/>
          <a:lstStyle/>
          <a:p>
            <a:r>
              <a:rPr lang="ru-RU" sz="4000" b="1" dirty="0">
                <a:solidFill>
                  <a:srgbClr val="336600"/>
                </a:solidFill>
              </a:rPr>
              <a:t>Типы </a:t>
            </a:r>
            <a:r>
              <a:rPr lang="ru-RU" sz="4000" b="1" dirty="0" smtClean="0">
                <a:solidFill>
                  <a:srgbClr val="336600"/>
                </a:solidFill>
              </a:rPr>
              <a:t>товаров, </a:t>
            </a:r>
            <a:r>
              <a:rPr lang="ru-RU" sz="4000" b="1" dirty="0">
                <a:solidFill>
                  <a:srgbClr val="336600"/>
                </a:solidFill>
              </a:rPr>
              <a:t>кривая </a:t>
            </a:r>
            <a:r>
              <a:rPr lang="ru-RU" sz="4000" b="1" dirty="0" err="1" smtClean="0">
                <a:solidFill>
                  <a:srgbClr val="336600"/>
                </a:solidFill>
              </a:rPr>
              <a:t>Энгеля</a:t>
            </a:r>
            <a:r>
              <a:rPr lang="ru-RU" sz="4000" b="1" dirty="0" smtClean="0">
                <a:solidFill>
                  <a:srgbClr val="336600"/>
                </a:solidFill>
              </a:rPr>
              <a:t> и эластичность спроса по доходу</a:t>
            </a:r>
            <a:endParaRPr lang="ru-RU" sz="4000" b="1" dirty="0">
              <a:solidFill>
                <a:srgbClr val="336600"/>
              </a:solidFill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68313" y="1484313"/>
            <a:ext cx="253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инфериорные блага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435600" y="1412875"/>
            <a:ext cx="2644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нормальные товары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50825" y="4005263"/>
            <a:ext cx="4176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товары не являющиеся ни нормальными, ни инфериорными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5435600" y="1916113"/>
            <a:ext cx="2808288" cy="2017712"/>
            <a:chOff x="3424" y="1207"/>
            <a:chExt cx="1769" cy="1271"/>
          </a:xfrm>
        </p:grpSpPr>
        <p:sp>
          <p:nvSpPr>
            <p:cNvPr id="6153" name="Line 9"/>
            <p:cNvSpPr>
              <a:spLocks noChangeShapeType="1"/>
            </p:cNvSpPr>
            <p:nvPr/>
          </p:nvSpPr>
          <p:spPr bwMode="auto">
            <a:xfrm flipV="1">
              <a:off x="3651" y="1207"/>
              <a:ext cx="0" cy="1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3663" y="2325"/>
              <a:ext cx="1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3424" y="1227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4819" y="2286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/>
                <a:t>Q</a:t>
              </a:r>
            </a:p>
          </p:txBody>
        </p:sp>
      </p:grpSp>
      <p:sp>
        <p:nvSpPr>
          <p:cNvPr id="6157" name="Freeform 13"/>
          <p:cNvSpPr>
            <a:spLocks/>
          </p:cNvSpPr>
          <p:nvPr/>
        </p:nvSpPr>
        <p:spPr bwMode="auto">
          <a:xfrm>
            <a:off x="5815013" y="2284413"/>
            <a:ext cx="1493837" cy="1406525"/>
          </a:xfrm>
          <a:custGeom>
            <a:avLst/>
            <a:gdLst/>
            <a:ahLst/>
            <a:cxnLst>
              <a:cxn ang="0">
                <a:pos x="0" y="2086"/>
              </a:cxn>
              <a:cxn ang="0">
                <a:pos x="590" y="1950"/>
              </a:cxn>
              <a:cxn ang="0">
                <a:pos x="1043" y="1678"/>
              </a:cxn>
              <a:cxn ang="0">
                <a:pos x="1361" y="1315"/>
              </a:cxn>
              <a:cxn ang="0">
                <a:pos x="1587" y="862"/>
              </a:cxn>
              <a:cxn ang="0">
                <a:pos x="1814" y="272"/>
              </a:cxn>
              <a:cxn ang="0">
                <a:pos x="1905" y="0"/>
              </a:cxn>
            </a:cxnLst>
            <a:rect l="0" t="0" r="r" b="b"/>
            <a:pathLst>
              <a:path w="1905" h="2086">
                <a:moveTo>
                  <a:pt x="0" y="2086"/>
                </a:moveTo>
                <a:cubicBezTo>
                  <a:pt x="208" y="2052"/>
                  <a:pt x="416" y="2018"/>
                  <a:pt x="590" y="1950"/>
                </a:cubicBezTo>
                <a:cubicBezTo>
                  <a:pt x="764" y="1882"/>
                  <a:pt x="915" y="1784"/>
                  <a:pt x="1043" y="1678"/>
                </a:cubicBezTo>
                <a:cubicBezTo>
                  <a:pt x="1171" y="1572"/>
                  <a:pt x="1270" y="1451"/>
                  <a:pt x="1361" y="1315"/>
                </a:cubicBezTo>
                <a:cubicBezTo>
                  <a:pt x="1452" y="1179"/>
                  <a:pt x="1512" y="1036"/>
                  <a:pt x="1587" y="862"/>
                </a:cubicBezTo>
                <a:cubicBezTo>
                  <a:pt x="1662" y="688"/>
                  <a:pt x="1761" y="416"/>
                  <a:pt x="1814" y="272"/>
                </a:cubicBezTo>
                <a:cubicBezTo>
                  <a:pt x="1867" y="128"/>
                  <a:pt x="1886" y="64"/>
                  <a:pt x="1905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1" name="Freeform 17"/>
          <p:cNvSpPr>
            <a:spLocks/>
          </p:cNvSpPr>
          <p:nvPr/>
        </p:nvSpPr>
        <p:spPr bwMode="auto">
          <a:xfrm rot="16130348" flipV="1">
            <a:off x="6227763" y="4362450"/>
            <a:ext cx="1079500" cy="1800225"/>
          </a:xfrm>
          <a:custGeom>
            <a:avLst/>
            <a:gdLst/>
            <a:ahLst/>
            <a:cxnLst>
              <a:cxn ang="0">
                <a:pos x="0" y="2086"/>
              </a:cxn>
              <a:cxn ang="0">
                <a:pos x="590" y="1950"/>
              </a:cxn>
              <a:cxn ang="0">
                <a:pos x="1043" y="1678"/>
              </a:cxn>
              <a:cxn ang="0">
                <a:pos x="1361" y="1315"/>
              </a:cxn>
              <a:cxn ang="0">
                <a:pos x="1587" y="862"/>
              </a:cxn>
              <a:cxn ang="0">
                <a:pos x="1814" y="272"/>
              </a:cxn>
              <a:cxn ang="0">
                <a:pos x="1905" y="0"/>
              </a:cxn>
            </a:cxnLst>
            <a:rect l="0" t="0" r="r" b="b"/>
            <a:pathLst>
              <a:path w="1905" h="2086">
                <a:moveTo>
                  <a:pt x="0" y="2086"/>
                </a:moveTo>
                <a:cubicBezTo>
                  <a:pt x="208" y="2052"/>
                  <a:pt x="416" y="2018"/>
                  <a:pt x="590" y="1950"/>
                </a:cubicBezTo>
                <a:cubicBezTo>
                  <a:pt x="764" y="1882"/>
                  <a:pt x="915" y="1784"/>
                  <a:pt x="1043" y="1678"/>
                </a:cubicBezTo>
                <a:cubicBezTo>
                  <a:pt x="1171" y="1572"/>
                  <a:pt x="1270" y="1451"/>
                  <a:pt x="1361" y="1315"/>
                </a:cubicBezTo>
                <a:cubicBezTo>
                  <a:pt x="1452" y="1179"/>
                  <a:pt x="1512" y="1036"/>
                  <a:pt x="1587" y="862"/>
                </a:cubicBezTo>
                <a:cubicBezTo>
                  <a:pt x="1662" y="688"/>
                  <a:pt x="1761" y="416"/>
                  <a:pt x="1814" y="272"/>
                </a:cubicBezTo>
                <a:cubicBezTo>
                  <a:pt x="1867" y="128"/>
                  <a:pt x="1886" y="64"/>
                  <a:pt x="1905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7596188" y="2060575"/>
            <a:ext cx="143986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товары повседневного спроса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7667625" y="4581525"/>
            <a:ext cx="14398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предметы роскоши</a:t>
            </a:r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 flipH="1">
            <a:off x="971550" y="2997200"/>
            <a:ext cx="1296988" cy="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39750" y="1981200"/>
            <a:ext cx="2860675" cy="2017713"/>
            <a:chOff x="340" y="1248"/>
            <a:chExt cx="1802" cy="1271"/>
          </a:xfrm>
        </p:grpSpPr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 flipV="1">
              <a:off x="600" y="1248"/>
              <a:ext cx="0" cy="1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612" y="2366"/>
              <a:ext cx="1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67" name="Text Box 23"/>
            <p:cNvSpPr txBox="1">
              <a:spLocks noChangeArrowheads="1"/>
            </p:cNvSpPr>
            <p:nvPr/>
          </p:nvSpPr>
          <p:spPr bwMode="auto">
            <a:xfrm>
              <a:off x="373" y="1268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</a:p>
          </p:txBody>
        </p:sp>
        <p:sp>
          <p:nvSpPr>
            <p:cNvPr id="6168" name="Text Box 24"/>
            <p:cNvSpPr txBox="1">
              <a:spLocks noChangeArrowheads="1"/>
            </p:cNvSpPr>
            <p:nvPr/>
          </p:nvSpPr>
          <p:spPr bwMode="auto">
            <a:xfrm>
              <a:off x="1768" y="2327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/>
                <a:t>Q</a:t>
              </a:r>
            </a:p>
          </p:txBody>
        </p:sp>
        <p:sp>
          <p:nvSpPr>
            <p:cNvPr id="6171" name="Text Box 27"/>
            <p:cNvSpPr txBox="1">
              <a:spLocks noChangeArrowheads="1"/>
            </p:cNvSpPr>
            <p:nvPr/>
          </p:nvSpPr>
          <p:spPr bwMode="auto">
            <a:xfrm>
              <a:off x="340" y="1797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  <a:r>
                <a:rPr lang="ru-RU" sz="1400" b="1" i="1" baseline="-25000"/>
                <a:t>0</a:t>
              </a:r>
              <a:endParaRPr lang="en-US" sz="1400" b="1" i="1" baseline="-25000"/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5364163" y="4508500"/>
            <a:ext cx="2932112" cy="2009775"/>
            <a:chOff x="3379" y="2840"/>
            <a:chExt cx="1847" cy="1266"/>
          </a:xfrm>
        </p:grpSpPr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3696" y="3953"/>
              <a:ext cx="1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3457" y="2855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</a:p>
          </p:txBody>
        </p:sp>
        <p:sp>
          <p:nvSpPr>
            <p:cNvPr id="6160" name="Text Box 16"/>
            <p:cNvSpPr txBox="1">
              <a:spLocks noChangeArrowheads="1"/>
            </p:cNvSpPr>
            <p:nvPr/>
          </p:nvSpPr>
          <p:spPr bwMode="auto">
            <a:xfrm>
              <a:off x="4852" y="3914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/>
                <a:t>Q</a:t>
              </a:r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 flipV="1">
              <a:off x="3696" y="2840"/>
              <a:ext cx="0" cy="1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2" name="Text Box 28"/>
            <p:cNvSpPr txBox="1">
              <a:spLocks noChangeArrowheads="1"/>
            </p:cNvSpPr>
            <p:nvPr/>
          </p:nvSpPr>
          <p:spPr bwMode="auto">
            <a:xfrm>
              <a:off x="3379" y="3566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  <a:r>
                <a:rPr lang="ru-RU" sz="1400" b="1" i="1" baseline="-25000"/>
                <a:t>0</a:t>
              </a:r>
              <a:endParaRPr lang="en-US" sz="1400" b="1" i="1" baseline="-25000"/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827088" y="4840288"/>
            <a:ext cx="2808287" cy="2017712"/>
            <a:chOff x="521" y="3049"/>
            <a:chExt cx="1769" cy="1271"/>
          </a:xfrm>
        </p:grpSpPr>
        <p:sp>
          <p:nvSpPr>
            <p:cNvPr id="6173" name="Line 29"/>
            <p:cNvSpPr>
              <a:spLocks noChangeShapeType="1"/>
            </p:cNvSpPr>
            <p:nvPr/>
          </p:nvSpPr>
          <p:spPr bwMode="auto">
            <a:xfrm flipV="1">
              <a:off x="748" y="3049"/>
              <a:ext cx="0" cy="1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Line 30"/>
            <p:cNvSpPr>
              <a:spLocks noChangeShapeType="1"/>
            </p:cNvSpPr>
            <p:nvPr/>
          </p:nvSpPr>
          <p:spPr bwMode="auto">
            <a:xfrm>
              <a:off x="760" y="4167"/>
              <a:ext cx="1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5" name="Text Box 31"/>
            <p:cNvSpPr txBox="1">
              <a:spLocks noChangeArrowheads="1"/>
            </p:cNvSpPr>
            <p:nvPr/>
          </p:nvSpPr>
          <p:spPr bwMode="auto">
            <a:xfrm>
              <a:off x="521" y="3069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</a:p>
          </p:txBody>
        </p:sp>
        <p:sp>
          <p:nvSpPr>
            <p:cNvPr id="6176" name="Text Box 32"/>
            <p:cNvSpPr txBox="1">
              <a:spLocks noChangeArrowheads="1"/>
            </p:cNvSpPr>
            <p:nvPr/>
          </p:nvSpPr>
          <p:spPr bwMode="auto">
            <a:xfrm>
              <a:off x="1916" y="4128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/>
                <a:t>Q</a:t>
              </a:r>
            </a:p>
          </p:txBody>
        </p:sp>
      </p:grp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1763713" y="4941888"/>
            <a:ext cx="0" cy="16557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3" name="Freeform 39"/>
          <p:cNvSpPr>
            <a:spLocks/>
          </p:cNvSpPr>
          <p:nvPr/>
        </p:nvSpPr>
        <p:spPr bwMode="auto">
          <a:xfrm>
            <a:off x="965200" y="2959100"/>
            <a:ext cx="1333500" cy="762000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608" y="352"/>
              </a:cxn>
              <a:cxn ang="0">
                <a:pos x="840" y="0"/>
              </a:cxn>
            </a:cxnLst>
            <a:rect l="0" t="0" r="r" b="b"/>
            <a:pathLst>
              <a:path w="840" h="480">
                <a:moveTo>
                  <a:pt x="0" y="480"/>
                </a:moveTo>
                <a:cubicBezTo>
                  <a:pt x="234" y="456"/>
                  <a:pt x="468" y="432"/>
                  <a:pt x="608" y="352"/>
                </a:cubicBezTo>
                <a:cubicBezTo>
                  <a:pt x="748" y="272"/>
                  <a:pt x="801" y="59"/>
                  <a:pt x="840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4" name="Freeform 40"/>
          <p:cNvSpPr>
            <a:spLocks/>
          </p:cNvSpPr>
          <p:nvPr/>
        </p:nvSpPr>
        <p:spPr bwMode="auto">
          <a:xfrm rot="11697253" flipH="1">
            <a:off x="1371600" y="2070100"/>
            <a:ext cx="1054100" cy="762000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608" y="352"/>
              </a:cxn>
              <a:cxn ang="0">
                <a:pos x="840" y="0"/>
              </a:cxn>
            </a:cxnLst>
            <a:rect l="0" t="0" r="r" b="b"/>
            <a:pathLst>
              <a:path w="840" h="480">
                <a:moveTo>
                  <a:pt x="0" y="480"/>
                </a:moveTo>
                <a:cubicBezTo>
                  <a:pt x="234" y="456"/>
                  <a:pt x="468" y="432"/>
                  <a:pt x="608" y="352"/>
                </a:cubicBezTo>
                <a:cubicBezTo>
                  <a:pt x="748" y="272"/>
                  <a:pt x="801" y="59"/>
                  <a:pt x="840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12289" name="Object 1"/>
          <p:cNvGraphicFramePr>
            <a:graphicFrameLocks noChangeAspect="1"/>
          </p:cNvGraphicFramePr>
          <p:nvPr/>
        </p:nvGraphicFramePr>
        <p:xfrm>
          <a:off x="2757713" y="2231296"/>
          <a:ext cx="1435781" cy="691519"/>
        </p:xfrm>
        <a:graphic>
          <a:graphicData uri="http://schemas.openxmlformats.org/presentationml/2006/ole">
            <p:oleObj spid="_x0000_s12289" name="Формула" r:id="rId3" imgW="444114" imgH="215713" progId="Equation.3">
              <p:embed/>
            </p:oleObj>
          </a:graphicData>
        </a:graphic>
      </p:graphicFrame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2693362" y="5138057"/>
          <a:ext cx="1787470" cy="744991"/>
        </p:xfrm>
        <a:graphic>
          <a:graphicData uri="http://schemas.openxmlformats.org/presentationml/2006/ole">
            <p:oleObj spid="_x0000_s12290" name="Формула" r:id="rId4" imgW="457002" imgH="215806" progId="Equation.3">
              <p:embed/>
            </p:oleObj>
          </a:graphicData>
        </a:graphic>
      </p:graphicFrame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7141028" y="3032185"/>
          <a:ext cx="1587500" cy="521774"/>
        </p:xfrm>
        <a:graphic>
          <a:graphicData uri="http://schemas.openxmlformats.org/presentationml/2006/ole">
            <p:oleObj spid="_x0000_s12291" name="Формула" r:id="rId5" imgW="647419" imgH="215806" progId="Equation.3">
              <p:embed/>
            </p:oleObj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7242628" y="5461490"/>
          <a:ext cx="1095602" cy="556496"/>
        </p:xfrm>
        <a:graphic>
          <a:graphicData uri="http://schemas.openxmlformats.org/presentationml/2006/ole">
            <p:oleObj spid="_x0000_s12292" name="Формула" r:id="rId6" imgW="418918" imgH="21580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7" grpId="0" animBg="1"/>
      <p:bldP spid="6161" grpId="0" animBg="1"/>
      <p:bldP spid="6163" grpId="0"/>
      <p:bldP spid="6164" grpId="0"/>
      <p:bldP spid="6170" grpId="0" animBg="1"/>
      <p:bldP spid="6178" grpId="0" animBg="1"/>
      <p:bldP spid="6183" grpId="0" animBg="1"/>
      <p:bldP spid="618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336600"/>
                </a:solidFill>
              </a:rPr>
              <a:t>Типы товаров и коэффициент эластичности по доходу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68313" y="1484313"/>
            <a:ext cx="253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инфериорные блага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435600" y="1412875"/>
            <a:ext cx="2644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нормальные товары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0825" y="4005263"/>
            <a:ext cx="4176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товары не являющиеся ни нормальными, ни инфериорными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7667625" y="4581525"/>
            <a:ext cx="14398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предметы роскоши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596188" y="2060575"/>
            <a:ext cx="143986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товары повседневного спроса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0" name="Object 8"/>
          <p:cNvGraphicFramePr>
            <a:graphicFrameLocks noChangeAspect="1"/>
          </p:cNvGraphicFramePr>
          <p:nvPr/>
        </p:nvGraphicFramePr>
        <p:xfrm>
          <a:off x="971550" y="2276475"/>
          <a:ext cx="1944688" cy="936625"/>
        </p:xfrm>
        <a:graphic>
          <a:graphicData uri="http://schemas.openxmlformats.org/presentationml/2006/ole">
            <p:oleObj spid="_x0000_s11266" name="Формула" r:id="rId3" imgW="444114" imgH="215713" progId="Equation.3">
              <p:embed/>
            </p:oleObj>
          </a:graphicData>
        </a:graphic>
      </p:graphicFrame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5219700" y="2060575"/>
          <a:ext cx="2159000" cy="709613"/>
        </p:xfrm>
        <a:graphic>
          <a:graphicData uri="http://schemas.openxmlformats.org/presentationml/2006/ole">
            <p:oleObj spid="_x0000_s11267" name="Формула" r:id="rId4" imgW="647419" imgH="215806" progId="Equation.3">
              <p:embed/>
            </p:oleObj>
          </a:graphicData>
        </a:graphic>
      </p:graphicFrame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4" name="Object 12"/>
          <p:cNvGraphicFramePr>
            <a:graphicFrameLocks noChangeAspect="1"/>
          </p:cNvGraphicFramePr>
          <p:nvPr/>
        </p:nvGraphicFramePr>
        <p:xfrm>
          <a:off x="5580063" y="4508500"/>
          <a:ext cx="1800225" cy="914400"/>
        </p:xfrm>
        <a:graphic>
          <a:graphicData uri="http://schemas.openxmlformats.org/presentationml/2006/ole">
            <p:oleObj spid="_x0000_s11268" name="Формула" r:id="rId5" imgW="418918" imgH="215806" progId="Equation.3">
              <p:embed/>
            </p:oleObj>
          </a:graphicData>
        </a:graphic>
      </p:graphicFrame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0" y="3322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206" name="Object 14"/>
          <p:cNvGraphicFramePr>
            <a:graphicFrameLocks noChangeAspect="1"/>
          </p:cNvGraphicFramePr>
          <p:nvPr/>
        </p:nvGraphicFramePr>
        <p:xfrm>
          <a:off x="971550" y="5373688"/>
          <a:ext cx="2232025" cy="930275"/>
        </p:xfrm>
        <a:graphic>
          <a:graphicData uri="http://schemas.openxmlformats.org/presentationml/2006/ole">
            <p:oleObj spid="_x0000_s11269" name="Формула" r:id="rId6" imgW="457002" imgH="21580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336600"/>
                </a:solidFill>
              </a:rPr>
              <a:t>Ценовая эластичность спроса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ru-RU" sz="2800" b="1" i="1">
                <a:solidFill>
                  <a:srgbClr val="FF0000"/>
                </a:solidFill>
              </a:rPr>
              <a:t>Ценовая эластичность спроса</a:t>
            </a:r>
            <a:r>
              <a:rPr lang="ru-RU" sz="2800" b="1"/>
              <a:t> – показывает, на сколько процентов изменится величина спроса при изменении цены на 1%.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ru-RU" sz="2800" b="1" i="1">
                <a:solidFill>
                  <a:srgbClr val="FF0000"/>
                </a:solidFill>
              </a:rPr>
              <a:t>Товар не эластичен по цене</a:t>
            </a:r>
            <a:r>
              <a:rPr lang="ru-RU" sz="2800" b="1"/>
              <a:t> – если повышение цены увеличивает общую выручку продавца, снижение цены для продавца убыточно.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ru-RU" sz="2800" b="1" i="1">
                <a:solidFill>
                  <a:srgbClr val="FF0000"/>
                </a:solidFill>
              </a:rPr>
              <a:t>Товар эластичен по цене</a:t>
            </a:r>
            <a:r>
              <a:rPr lang="ru-RU" sz="2800" b="1"/>
              <a:t> – если уменьшение цены увеличивает общую выручку продавца. Увеличение цены нерационально. Увеличить выручку можно даже при снижении цены.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336600"/>
                </a:solidFill>
              </a:rPr>
              <a:t>Факторы эластичности спроса по цене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количество товаров заменителей</a:t>
            </a:r>
          </a:p>
          <a:p>
            <a:r>
              <a:rPr lang="ru-RU"/>
              <a:t>доля расходов на товар в личном бюджете</a:t>
            </a:r>
          </a:p>
          <a:p>
            <a:r>
              <a:rPr lang="ru-RU"/>
              <a:t>степень насыщения рынка товаром</a:t>
            </a:r>
          </a:p>
          <a:p>
            <a:r>
              <a:rPr lang="ru-RU"/>
              <a:t>срок использования товара и его ремонтопригодность</a:t>
            </a:r>
          </a:p>
          <a:p>
            <a:r>
              <a:rPr lang="ru-RU"/>
              <a:t>рассматриваемый временной период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336600"/>
                </a:solidFill>
              </a:rPr>
              <a:t>Совокупный спрос</a:t>
            </a:r>
          </a:p>
        </p:txBody>
      </p:sp>
      <p:sp>
        <p:nvSpPr>
          <p:cNvPr id="14391" name="Rectangle 55"/>
          <p:cNvSpPr>
            <a:spLocks noChangeArrowheads="1"/>
          </p:cNvSpPr>
          <p:nvPr/>
        </p:nvSpPr>
        <p:spPr bwMode="auto">
          <a:xfrm>
            <a:off x="228600" y="1611313"/>
            <a:ext cx="89154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 algn="just">
              <a:spcBef>
                <a:spcPct val="100000"/>
              </a:spcBef>
              <a:tabLst>
                <a:tab pos="655638" algn="l"/>
                <a:tab pos="5246688" algn="l"/>
              </a:tabLst>
            </a:pPr>
            <a:r>
              <a:rPr lang="ru-RU" sz="3200" b="1"/>
              <a:t>Совокупный спрос представляет собой сумму расходов на конечные товары и услуги, произведенные в экономике.</a:t>
            </a:r>
          </a:p>
          <a:p>
            <a:pPr indent="450850" algn="just">
              <a:spcBef>
                <a:spcPct val="100000"/>
              </a:spcBef>
              <a:tabLst>
                <a:tab pos="655638" algn="l"/>
                <a:tab pos="5246688" algn="l"/>
              </a:tabLst>
            </a:pPr>
            <a:r>
              <a:rPr lang="ru-RU" sz="3200" b="1"/>
              <a:t>Совокупный спрос - категория макроэкономики, характеризующая планируемые расходы на конечные товары и услуги в экономике в целом.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20700" y="312738"/>
            <a:ext cx="8229600" cy="1143000"/>
          </a:xfrm>
        </p:spPr>
        <p:txBody>
          <a:bodyPr/>
          <a:lstStyle/>
          <a:p>
            <a:r>
              <a:rPr lang="ru-RU" sz="4000" b="1">
                <a:solidFill>
                  <a:srgbClr val="336600"/>
                </a:solidFill>
              </a:rPr>
              <a:t>Схема кругооборота </a:t>
            </a:r>
            <a:br>
              <a:rPr lang="ru-RU" sz="4000" b="1">
                <a:solidFill>
                  <a:srgbClr val="336600"/>
                </a:solidFill>
              </a:rPr>
            </a:br>
            <a:r>
              <a:rPr lang="ru-RU" sz="4000" b="1">
                <a:solidFill>
                  <a:srgbClr val="336600"/>
                </a:solidFill>
              </a:rPr>
              <a:t>расходов и доходов</a:t>
            </a:r>
          </a:p>
        </p:txBody>
      </p:sp>
      <p:grpSp>
        <p:nvGrpSpPr>
          <p:cNvPr id="2" name="Group 135"/>
          <p:cNvGrpSpPr>
            <a:grpSpLocks/>
          </p:cNvGrpSpPr>
          <p:nvPr/>
        </p:nvGrpSpPr>
        <p:grpSpPr bwMode="auto">
          <a:xfrm>
            <a:off x="530225" y="1681163"/>
            <a:ext cx="8080375" cy="4567237"/>
            <a:chOff x="334" y="1059"/>
            <a:chExt cx="5090" cy="2877"/>
          </a:xfrm>
        </p:grpSpPr>
        <p:sp>
          <p:nvSpPr>
            <p:cNvPr id="24700" name="Oval 124"/>
            <p:cNvSpPr>
              <a:spLocks noChangeArrowheads="1"/>
            </p:cNvSpPr>
            <p:nvPr/>
          </p:nvSpPr>
          <p:spPr bwMode="auto">
            <a:xfrm>
              <a:off x="2384" y="1376"/>
              <a:ext cx="1568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699" name="Text Box 123"/>
            <p:cNvSpPr txBox="1">
              <a:spLocks noChangeArrowheads="1"/>
            </p:cNvSpPr>
            <p:nvPr/>
          </p:nvSpPr>
          <p:spPr bwMode="auto">
            <a:xfrm>
              <a:off x="2632" y="1376"/>
              <a:ext cx="110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400" b="1">
                  <a:solidFill>
                    <a:srgbClr val="CC0000"/>
                  </a:solidFill>
                </a:rPr>
                <a:t>Рынок</a:t>
              </a:r>
            </a:p>
            <a:p>
              <a:pPr algn="ctr"/>
              <a:r>
                <a:rPr lang="ru-RU" sz="1400" b="1">
                  <a:solidFill>
                    <a:srgbClr val="CC0000"/>
                  </a:solidFill>
                </a:rPr>
                <a:t> товаров и услуг</a:t>
              </a:r>
            </a:p>
          </p:txBody>
        </p:sp>
        <p:sp>
          <p:nvSpPr>
            <p:cNvPr id="24631" name="Rectangle 55"/>
            <p:cNvSpPr>
              <a:spLocks noChangeArrowheads="1"/>
            </p:cNvSpPr>
            <p:nvPr/>
          </p:nvSpPr>
          <p:spPr bwMode="auto">
            <a:xfrm>
              <a:off x="2594" y="2039"/>
              <a:ext cx="921" cy="357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2700000" scaled="1"/>
            </a:gradFill>
            <a:ln w="38100" algn="ctr">
              <a:solidFill>
                <a:schemeClr val="accent2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32" name="Rectangle 56"/>
            <p:cNvSpPr>
              <a:spLocks noChangeArrowheads="1"/>
            </p:cNvSpPr>
            <p:nvPr/>
          </p:nvSpPr>
          <p:spPr bwMode="auto">
            <a:xfrm>
              <a:off x="779" y="2387"/>
              <a:ext cx="931" cy="405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2700000" scaled="1"/>
            </a:gradFill>
            <a:ln w="38100">
              <a:solidFill>
                <a:schemeClr val="accent2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633" name="Rectangle 57"/>
            <p:cNvSpPr>
              <a:spLocks noChangeArrowheads="1"/>
            </p:cNvSpPr>
            <p:nvPr/>
          </p:nvSpPr>
          <p:spPr bwMode="auto">
            <a:xfrm>
              <a:off x="4461" y="2367"/>
              <a:ext cx="931" cy="406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2700000" scaled="1"/>
            </a:gradFill>
            <a:ln w="38100" algn="ctr">
              <a:solidFill>
                <a:schemeClr val="accent2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34" name="Text Box 58"/>
            <p:cNvSpPr txBox="1">
              <a:spLocks noChangeArrowheads="1"/>
            </p:cNvSpPr>
            <p:nvPr/>
          </p:nvSpPr>
          <p:spPr bwMode="auto">
            <a:xfrm>
              <a:off x="3830" y="1310"/>
              <a:ext cx="1469" cy="2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выручка от продаж</a:t>
              </a:r>
            </a:p>
          </p:txBody>
        </p:sp>
        <p:grpSp>
          <p:nvGrpSpPr>
            <p:cNvPr id="3" name="Group 59"/>
            <p:cNvGrpSpPr>
              <a:grpSpLocks/>
            </p:cNvGrpSpPr>
            <p:nvPr/>
          </p:nvGrpSpPr>
          <p:grpSpPr bwMode="auto">
            <a:xfrm rot="16200000">
              <a:off x="4069" y="1326"/>
              <a:ext cx="888" cy="1168"/>
              <a:chOff x="8160" y="8480"/>
              <a:chExt cx="1660" cy="1740"/>
            </a:xfrm>
          </p:grpSpPr>
          <p:sp>
            <p:nvSpPr>
              <p:cNvPr id="24636" name="Line 60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37" name="Line 61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38" name="Text Box 62"/>
            <p:cNvSpPr txBox="1">
              <a:spLocks noChangeArrowheads="1"/>
            </p:cNvSpPr>
            <p:nvPr/>
          </p:nvSpPr>
          <p:spPr bwMode="auto">
            <a:xfrm>
              <a:off x="4234" y="3459"/>
              <a:ext cx="786" cy="19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издержки</a:t>
              </a:r>
            </a:p>
          </p:txBody>
        </p:sp>
        <p:grpSp>
          <p:nvGrpSpPr>
            <p:cNvPr id="4" name="Group 63"/>
            <p:cNvGrpSpPr>
              <a:grpSpLocks/>
            </p:cNvGrpSpPr>
            <p:nvPr/>
          </p:nvGrpSpPr>
          <p:grpSpPr bwMode="auto">
            <a:xfrm rot="16200000" flipH="1" flipV="1">
              <a:off x="1306" y="2813"/>
              <a:ext cx="869" cy="858"/>
              <a:chOff x="8160" y="8480"/>
              <a:chExt cx="1660" cy="1740"/>
            </a:xfrm>
          </p:grpSpPr>
          <p:sp>
            <p:nvSpPr>
              <p:cNvPr id="24640" name="Line 64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41" name="Line 65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42" name="Text Box 66"/>
            <p:cNvSpPr txBox="1">
              <a:spLocks noChangeArrowheads="1"/>
            </p:cNvSpPr>
            <p:nvPr/>
          </p:nvSpPr>
          <p:spPr bwMode="auto">
            <a:xfrm>
              <a:off x="1472" y="3488"/>
              <a:ext cx="786" cy="19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доходы</a:t>
              </a:r>
            </a:p>
          </p:txBody>
        </p:sp>
        <p:grpSp>
          <p:nvGrpSpPr>
            <p:cNvPr id="5" name="Group 67"/>
            <p:cNvGrpSpPr>
              <a:grpSpLocks/>
            </p:cNvGrpSpPr>
            <p:nvPr/>
          </p:nvGrpSpPr>
          <p:grpSpPr bwMode="auto">
            <a:xfrm rot="32400000">
              <a:off x="1272" y="1583"/>
              <a:ext cx="1116" cy="780"/>
              <a:chOff x="8160" y="8480"/>
              <a:chExt cx="1660" cy="1740"/>
            </a:xfrm>
          </p:grpSpPr>
          <p:sp>
            <p:nvSpPr>
              <p:cNvPr id="24644" name="Line 68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45" name="Line 69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46" name="Text Box 70"/>
            <p:cNvSpPr txBox="1">
              <a:spLocks noChangeArrowheads="1"/>
            </p:cNvSpPr>
            <p:nvPr/>
          </p:nvSpPr>
          <p:spPr bwMode="auto">
            <a:xfrm>
              <a:off x="1255" y="1570"/>
              <a:ext cx="1292" cy="3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потребительские расходы </a:t>
              </a:r>
            </a:p>
          </p:txBody>
        </p:sp>
        <p:sp>
          <p:nvSpPr>
            <p:cNvPr id="24647" name="Line 71"/>
            <p:cNvSpPr>
              <a:spLocks noChangeShapeType="1"/>
            </p:cNvSpPr>
            <p:nvPr/>
          </p:nvSpPr>
          <p:spPr bwMode="auto">
            <a:xfrm flipV="1">
              <a:off x="3096" y="1702"/>
              <a:ext cx="0" cy="328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48" name="Text Box 72"/>
            <p:cNvSpPr txBox="1">
              <a:spLocks noChangeArrowheads="1"/>
            </p:cNvSpPr>
            <p:nvPr/>
          </p:nvSpPr>
          <p:spPr bwMode="auto">
            <a:xfrm>
              <a:off x="3087" y="1684"/>
              <a:ext cx="951" cy="3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госзакупки</a:t>
              </a:r>
            </a:p>
          </p:txBody>
        </p:sp>
        <p:sp>
          <p:nvSpPr>
            <p:cNvPr id="24649" name="Line 73"/>
            <p:cNvSpPr>
              <a:spLocks noChangeShapeType="1"/>
            </p:cNvSpPr>
            <p:nvPr/>
          </p:nvSpPr>
          <p:spPr bwMode="auto">
            <a:xfrm flipH="1" flipV="1">
              <a:off x="3137" y="2416"/>
              <a:ext cx="0" cy="377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50" name="Text Box 74"/>
            <p:cNvSpPr txBox="1">
              <a:spLocks noChangeArrowheads="1"/>
            </p:cNvSpPr>
            <p:nvPr/>
          </p:nvSpPr>
          <p:spPr bwMode="auto">
            <a:xfrm>
              <a:off x="3117" y="2503"/>
              <a:ext cx="1437" cy="2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займы </a:t>
              </a:r>
            </a:p>
            <a:p>
              <a:r>
                <a:rPr lang="ru-RU" sz="1000" b="1">
                  <a:solidFill>
                    <a:srgbClr val="CC0000"/>
                  </a:solidFill>
                </a:rPr>
                <a:t>(если дефицит бюджета)</a:t>
              </a:r>
            </a:p>
          </p:txBody>
        </p:sp>
        <p:grpSp>
          <p:nvGrpSpPr>
            <p:cNvPr id="6" name="Group 75"/>
            <p:cNvGrpSpPr>
              <a:grpSpLocks/>
            </p:cNvGrpSpPr>
            <p:nvPr/>
          </p:nvGrpSpPr>
          <p:grpSpPr bwMode="auto">
            <a:xfrm>
              <a:off x="4172" y="2754"/>
              <a:ext cx="951" cy="888"/>
              <a:chOff x="8160" y="8480"/>
              <a:chExt cx="1660" cy="1740"/>
            </a:xfrm>
          </p:grpSpPr>
          <p:sp>
            <p:nvSpPr>
              <p:cNvPr id="24652" name="Line 76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53" name="Line 77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7" name="Group 78"/>
            <p:cNvGrpSpPr>
              <a:grpSpLocks/>
            </p:cNvGrpSpPr>
            <p:nvPr/>
          </p:nvGrpSpPr>
          <p:grpSpPr bwMode="auto">
            <a:xfrm flipH="1">
              <a:off x="1421" y="2793"/>
              <a:ext cx="992" cy="241"/>
              <a:chOff x="8160" y="8480"/>
              <a:chExt cx="1660" cy="1740"/>
            </a:xfrm>
          </p:grpSpPr>
          <p:sp>
            <p:nvSpPr>
              <p:cNvPr id="24655" name="Line 79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56" name="Line 80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57" name="Text Box 81"/>
            <p:cNvSpPr txBox="1">
              <a:spLocks noChangeArrowheads="1"/>
            </p:cNvSpPr>
            <p:nvPr/>
          </p:nvSpPr>
          <p:spPr bwMode="auto">
            <a:xfrm>
              <a:off x="1400" y="2889"/>
              <a:ext cx="602" cy="15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сбережения</a:t>
              </a:r>
            </a:p>
          </p:txBody>
        </p:sp>
        <p:grpSp>
          <p:nvGrpSpPr>
            <p:cNvPr id="8" name="Group 82"/>
            <p:cNvGrpSpPr>
              <a:grpSpLocks/>
            </p:cNvGrpSpPr>
            <p:nvPr/>
          </p:nvGrpSpPr>
          <p:grpSpPr bwMode="auto">
            <a:xfrm rot="5400000" flipV="1">
              <a:off x="4335" y="2361"/>
              <a:ext cx="232" cy="1065"/>
              <a:chOff x="8160" y="8480"/>
              <a:chExt cx="1660" cy="1740"/>
            </a:xfrm>
          </p:grpSpPr>
          <p:sp>
            <p:nvSpPr>
              <p:cNvPr id="24659" name="Line 83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60" name="Line 84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61" name="Text Box 85"/>
            <p:cNvSpPr txBox="1">
              <a:spLocks noChangeArrowheads="1"/>
            </p:cNvSpPr>
            <p:nvPr/>
          </p:nvSpPr>
          <p:spPr bwMode="auto">
            <a:xfrm>
              <a:off x="3841" y="2980"/>
              <a:ext cx="1260" cy="1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инвестиционные</a:t>
              </a:r>
              <a:r>
                <a:rPr lang="ru-RU" sz="1200"/>
                <a:t> </a:t>
              </a:r>
              <a:r>
                <a:rPr lang="ru-RU" sz="1000" b="1">
                  <a:solidFill>
                    <a:srgbClr val="CC0000"/>
                  </a:solidFill>
                </a:rPr>
                <a:t>средства</a:t>
              </a:r>
            </a:p>
          </p:txBody>
        </p:sp>
        <p:grpSp>
          <p:nvGrpSpPr>
            <p:cNvPr id="9" name="Group 86"/>
            <p:cNvGrpSpPr>
              <a:grpSpLocks/>
            </p:cNvGrpSpPr>
            <p:nvPr/>
          </p:nvGrpSpPr>
          <p:grpSpPr bwMode="auto">
            <a:xfrm flipV="1">
              <a:off x="3913" y="1615"/>
              <a:ext cx="1024" cy="782"/>
              <a:chOff x="8160" y="8480"/>
              <a:chExt cx="1660" cy="1740"/>
            </a:xfrm>
          </p:grpSpPr>
          <p:sp>
            <p:nvSpPr>
              <p:cNvPr id="24663" name="Line 87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64" name="Line 88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65" name="Text Box 89"/>
            <p:cNvSpPr txBox="1">
              <a:spLocks noChangeArrowheads="1"/>
            </p:cNvSpPr>
            <p:nvPr/>
          </p:nvSpPr>
          <p:spPr bwMode="auto">
            <a:xfrm>
              <a:off x="3748" y="1596"/>
              <a:ext cx="1292" cy="31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 sz="1000" b="1">
                  <a:solidFill>
                    <a:srgbClr val="CC0000"/>
                  </a:solidFill>
                </a:rPr>
                <a:t>инвестиционные</a:t>
              </a:r>
              <a:r>
                <a:rPr lang="ru-RU" sz="1200"/>
                <a:t> </a:t>
              </a:r>
              <a:r>
                <a:rPr lang="ru-RU" sz="1000" b="1">
                  <a:solidFill>
                    <a:srgbClr val="CC0000"/>
                  </a:solidFill>
                </a:rPr>
                <a:t>расходы</a:t>
              </a:r>
              <a:r>
                <a:rPr lang="ru-RU" sz="1200"/>
                <a:t> </a:t>
              </a:r>
            </a:p>
          </p:txBody>
        </p:sp>
        <p:grpSp>
          <p:nvGrpSpPr>
            <p:cNvPr id="10" name="Group 90"/>
            <p:cNvGrpSpPr>
              <a:grpSpLocks/>
            </p:cNvGrpSpPr>
            <p:nvPr/>
          </p:nvGrpSpPr>
          <p:grpSpPr bwMode="auto">
            <a:xfrm flipH="1" flipV="1">
              <a:off x="1524" y="2117"/>
              <a:ext cx="1055" cy="232"/>
              <a:chOff x="8160" y="8480"/>
              <a:chExt cx="1660" cy="1740"/>
            </a:xfrm>
          </p:grpSpPr>
          <p:sp>
            <p:nvSpPr>
              <p:cNvPr id="24667" name="Line 91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68" name="Line 92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69" name="Text Box 93"/>
            <p:cNvSpPr txBox="1">
              <a:spLocks noChangeArrowheads="1"/>
            </p:cNvSpPr>
            <p:nvPr/>
          </p:nvSpPr>
          <p:spPr bwMode="auto">
            <a:xfrm>
              <a:off x="1586" y="2106"/>
              <a:ext cx="392" cy="18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налоги </a:t>
              </a:r>
            </a:p>
          </p:txBody>
        </p:sp>
        <p:grpSp>
          <p:nvGrpSpPr>
            <p:cNvPr id="11" name="Group 94"/>
            <p:cNvGrpSpPr>
              <a:grpSpLocks/>
            </p:cNvGrpSpPr>
            <p:nvPr/>
          </p:nvGrpSpPr>
          <p:grpSpPr bwMode="auto">
            <a:xfrm flipV="1">
              <a:off x="3551" y="2127"/>
              <a:ext cx="1096" cy="203"/>
              <a:chOff x="8160" y="8480"/>
              <a:chExt cx="1660" cy="1740"/>
            </a:xfrm>
          </p:grpSpPr>
          <p:sp>
            <p:nvSpPr>
              <p:cNvPr id="24671" name="Line 95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72" name="Line 96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73" name="Text Box 97"/>
            <p:cNvSpPr txBox="1">
              <a:spLocks noChangeArrowheads="1"/>
            </p:cNvSpPr>
            <p:nvPr/>
          </p:nvSpPr>
          <p:spPr bwMode="auto">
            <a:xfrm>
              <a:off x="3675" y="2106"/>
              <a:ext cx="972" cy="20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налоги</a:t>
              </a:r>
              <a:r>
                <a:rPr lang="en-US" sz="1000" b="1">
                  <a:solidFill>
                    <a:srgbClr val="CC0000"/>
                  </a:solidFill>
                </a:rPr>
                <a:t> </a:t>
              </a:r>
              <a:endParaRPr lang="ru-RU" sz="1000" b="1">
                <a:solidFill>
                  <a:srgbClr val="CC0000"/>
                </a:solidFill>
              </a:endParaRPr>
            </a:p>
          </p:txBody>
        </p:sp>
        <p:grpSp>
          <p:nvGrpSpPr>
            <p:cNvPr id="12" name="Group 98"/>
            <p:cNvGrpSpPr>
              <a:grpSpLocks/>
            </p:cNvGrpSpPr>
            <p:nvPr/>
          </p:nvGrpSpPr>
          <p:grpSpPr bwMode="auto">
            <a:xfrm>
              <a:off x="1731" y="2436"/>
              <a:ext cx="1158" cy="231"/>
              <a:chOff x="8160" y="8480"/>
              <a:chExt cx="1660" cy="1740"/>
            </a:xfrm>
          </p:grpSpPr>
          <p:sp>
            <p:nvSpPr>
              <p:cNvPr id="24675" name="Line 99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76" name="Line 100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77" name="Text Box 101"/>
            <p:cNvSpPr txBox="1">
              <a:spLocks noChangeArrowheads="1"/>
            </p:cNvSpPr>
            <p:nvPr/>
          </p:nvSpPr>
          <p:spPr bwMode="auto">
            <a:xfrm>
              <a:off x="1762" y="2503"/>
              <a:ext cx="664" cy="14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трансферты</a:t>
              </a:r>
              <a:r>
                <a:rPr lang="ru-RU" sz="1200"/>
                <a:t> </a:t>
              </a:r>
              <a:endParaRPr lang="ru-RU" sz="1000" b="1">
                <a:solidFill>
                  <a:srgbClr val="CC0000"/>
                </a:solidFill>
              </a:endParaRPr>
            </a:p>
          </p:txBody>
        </p:sp>
        <p:grpSp>
          <p:nvGrpSpPr>
            <p:cNvPr id="13" name="Group 102"/>
            <p:cNvGrpSpPr>
              <a:grpSpLocks/>
            </p:cNvGrpSpPr>
            <p:nvPr/>
          </p:nvGrpSpPr>
          <p:grpSpPr bwMode="auto">
            <a:xfrm flipH="1">
              <a:off x="3437" y="2416"/>
              <a:ext cx="1014" cy="97"/>
              <a:chOff x="8160" y="8480"/>
              <a:chExt cx="1660" cy="1740"/>
            </a:xfrm>
          </p:grpSpPr>
          <p:sp>
            <p:nvSpPr>
              <p:cNvPr id="24679" name="Line 103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80" name="Line 104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81" name="Text Box 105"/>
            <p:cNvSpPr txBox="1">
              <a:spLocks noChangeArrowheads="1"/>
            </p:cNvSpPr>
            <p:nvPr/>
          </p:nvSpPr>
          <p:spPr bwMode="auto">
            <a:xfrm>
              <a:off x="3491" y="2373"/>
              <a:ext cx="1179" cy="19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субсидии</a:t>
              </a:r>
            </a:p>
          </p:txBody>
        </p:sp>
        <p:grpSp>
          <p:nvGrpSpPr>
            <p:cNvPr id="14" name="Group 106"/>
            <p:cNvGrpSpPr>
              <a:grpSpLocks/>
            </p:cNvGrpSpPr>
            <p:nvPr/>
          </p:nvGrpSpPr>
          <p:grpSpPr bwMode="auto">
            <a:xfrm>
              <a:off x="510" y="1547"/>
              <a:ext cx="2426" cy="1809"/>
              <a:chOff x="1220" y="6360"/>
              <a:chExt cx="4690" cy="3366"/>
            </a:xfrm>
          </p:grpSpPr>
          <p:grpSp>
            <p:nvGrpSpPr>
              <p:cNvPr id="15" name="Group 107"/>
              <p:cNvGrpSpPr>
                <a:grpSpLocks/>
              </p:cNvGrpSpPr>
              <p:nvPr/>
            </p:nvGrpSpPr>
            <p:grpSpPr bwMode="auto">
              <a:xfrm>
                <a:off x="1220" y="6360"/>
                <a:ext cx="1717" cy="3366"/>
                <a:chOff x="1220" y="6360"/>
                <a:chExt cx="1717" cy="3026"/>
              </a:xfrm>
            </p:grpSpPr>
            <p:grpSp>
              <p:nvGrpSpPr>
                <p:cNvPr id="16" name="Group 108"/>
                <p:cNvGrpSpPr>
                  <a:grpSpLocks/>
                </p:cNvGrpSpPr>
                <p:nvPr/>
              </p:nvGrpSpPr>
              <p:grpSpPr bwMode="auto">
                <a:xfrm flipH="1">
                  <a:off x="1220" y="6360"/>
                  <a:ext cx="1280" cy="3020"/>
                  <a:chOff x="8160" y="8480"/>
                  <a:chExt cx="1660" cy="1740"/>
                </a:xfrm>
              </p:grpSpPr>
              <p:sp>
                <p:nvSpPr>
                  <p:cNvPr id="24685" name="Line 109"/>
                  <p:cNvSpPr>
                    <a:spLocks noChangeShapeType="1"/>
                  </p:cNvSpPr>
                  <p:nvPr/>
                </p:nvSpPr>
                <p:spPr bwMode="auto">
                  <a:xfrm>
                    <a:off x="9820" y="8480"/>
                    <a:ext cx="0" cy="174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24686" name="Line 11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160" y="10220"/>
                    <a:ext cx="1660" cy="0"/>
                  </a:xfrm>
                  <a:prstGeom prst="line">
                    <a:avLst/>
                  </a:prstGeom>
                  <a:noFill/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4687" name="Arc 111"/>
                <p:cNvSpPr>
                  <a:spLocks/>
                </p:cNvSpPr>
                <p:nvPr/>
              </p:nvSpPr>
              <p:spPr bwMode="auto">
                <a:xfrm>
                  <a:off x="2528" y="9166"/>
                  <a:ext cx="409" cy="220"/>
                </a:xfrm>
                <a:custGeom>
                  <a:avLst/>
                  <a:gdLst>
                    <a:gd name="G0" fmla="+- 21536 0 0"/>
                    <a:gd name="G1" fmla="+- 21600 0 0"/>
                    <a:gd name="G2" fmla="+- 21600 0 0"/>
                    <a:gd name="T0" fmla="*/ 0 w 43043"/>
                    <a:gd name="T1" fmla="*/ 19943 h 21600"/>
                    <a:gd name="T2" fmla="*/ 43043 w 43043"/>
                    <a:gd name="T3" fmla="*/ 19603 h 21600"/>
                    <a:gd name="T4" fmla="*/ 21536 w 43043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043" h="21600" fill="none" extrusionOk="0">
                      <a:moveTo>
                        <a:pt x="-1" y="19942"/>
                      </a:moveTo>
                      <a:cubicBezTo>
                        <a:pt x="865" y="8689"/>
                        <a:pt x="10249" y="-1"/>
                        <a:pt x="21536" y="0"/>
                      </a:cubicBezTo>
                      <a:cubicBezTo>
                        <a:pt x="32691" y="0"/>
                        <a:pt x="42012" y="8495"/>
                        <a:pt x="43043" y="19602"/>
                      </a:cubicBezTo>
                    </a:path>
                    <a:path w="43043" h="21600" stroke="0" extrusionOk="0">
                      <a:moveTo>
                        <a:pt x="-1" y="19942"/>
                      </a:moveTo>
                      <a:cubicBezTo>
                        <a:pt x="865" y="8689"/>
                        <a:pt x="10249" y="-1"/>
                        <a:pt x="21536" y="0"/>
                      </a:cubicBezTo>
                      <a:cubicBezTo>
                        <a:pt x="32691" y="0"/>
                        <a:pt x="42012" y="8495"/>
                        <a:pt x="43043" y="19602"/>
                      </a:cubicBezTo>
                      <a:lnTo>
                        <a:pt x="21536" y="21600"/>
                      </a:lnTo>
                      <a:close/>
                    </a:path>
                  </a:pathLst>
                </a:cu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7" name="Group 112"/>
              <p:cNvGrpSpPr>
                <a:grpSpLocks/>
              </p:cNvGrpSpPr>
              <p:nvPr/>
            </p:nvGrpSpPr>
            <p:grpSpPr bwMode="auto">
              <a:xfrm rot="5400000" flipV="1">
                <a:off x="4270" y="8070"/>
                <a:ext cx="320" cy="2960"/>
                <a:chOff x="8160" y="8480"/>
                <a:chExt cx="1660" cy="1740"/>
              </a:xfrm>
            </p:grpSpPr>
            <p:sp>
              <p:nvSpPr>
                <p:cNvPr id="24689" name="Line 113"/>
                <p:cNvSpPr>
                  <a:spLocks noChangeShapeType="1"/>
                </p:cNvSpPr>
                <p:nvPr/>
              </p:nvSpPr>
              <p:spPr bwMode="auto">
                <a:xfrm>
                  <a:off x="9820" y="8480"/>
                  <a:ext cx="0" cy="174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690" name="Line 114"/>
                <p:cNvSpPr>
                  <a:spLocks noChangeShapeType="1"/>
                </p:cNvSpPr>
                <p:nvPr/>
              </p:nvSpPr>
              <p:spPr bwMode="auto">
                <a:xfrm flipH="1">
                  <a:off x="8160" y="10220"/>
                  <a:ext cx="1660" cy="0"/>
                </a:xfrm>
                <a:prstGeom prst="line">
                  <a:avLst/>
                </a:prstGeom>
                <a:noFill/>
                <a:ln w="3810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24691" name="Text Box 115"/>
            <p:cNvSpPr txBox="1">
              <a:spLocks noChangeArrowheads="1"/>
            </p:cNvSpPr>
            <p:nvPr/>
          </p:nvSpPr>
          <p:spPr bwMode="auto">
            <a:xfrm>
              <a:off x="1387" y="3201"/>
              <a:ext cx="949" cy="1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приток капитала</a:t>
              </a:r>
            </a:p>
          </p:txBody>
        </p:sp>
        <p:grpSp>
          <p:nvGrpSpPr>
            <p:cNvPr id="18" name="Group 116"/>
            <p:cNvGrpSpPr>
              <a:grpSpLocks/>
            </p:cNvGrpSpPr>
            <p:nvPr/>
          </p:nvGrpSpPr>
          <p:grpSpPr bwMode="auto">
            <a:xfrm rot="16200000">
              <a:off x="1932" y="602"/>
              <a:ext cx="145" cy="1468"/>
              <a:chOff x="8160" y="8480"/>
              <a:chExt cx="1660" cy="1740"/>
            </a:xfrm>
          </p:grpSpPr>
          <p:sp>
            <p:nvSpPr>
              <p:cNvPr id="24693" name="Line 117"/>
              <p:cNvSpPr>
                <a:spLocks noChangeShapeType="1"/>
              </p:cNvSpPr>
              <p:nvPr/>
            </p:nvSpPr>
            <p:spPr bwMode="auto">
              <a:xfrm>
                <a:off x="9820" y="8480"/>
                <a:ext cx="0" cy="174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94" name="Line 118"/>
              <p:cNvSpPr>
                <a:spLocks noChangeShapeType="1"/>
              </p:cNvSpPr>
              <p:nvPr/>
            </p:nvSpPr>
            <p:spPr bwMode="auto">
              <a:xfrm flipH="1">
                <a:off x="8160" y="10220"/>
                <a:ext cx="1660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695" name="Line 119"/>
            <p:cNvSpPr>
              <a:spLocks noChangeShapeType="1"/>
            </p:cNvSpPr>
            <p:nvPr/>
          </p:nvSpPr>
          <p:spPr bwMode="auto">
            <a:xfrm flipH="1">
              <a:off x="1293" y="1442"/>
              <a:ext cx="122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96" name="Text Box 120"/>
            <p:cNvSpPr txBox="1">
              <a:spLocks noChangeArrowheads="1"/>
            </p:cNvSpPr>
            <p:nvPr/>
          </p:nvSpPr>
          <p:spPr bwMode="auto">
            <a:xfrm>
              <a:off x="1485" y="1059"/>
              <a:ext cx="1096" cy="2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экспорт </a:t>
              </a:r>
            </a:p>
          </p:txBody>
        </p:sp>
        <p:sp>
          <p:nvSpPr>
            <p:cNvPr id="24697" name="Text Box 121"/>
            <p:cNvSpPr txBox="1">
              <a:spLocks noChangeArrowheads="1"/>
            </p:cNvSpPr>
            <p:nvPr/>
          </p:nvSpPr>
          <p:spPr bwMode="auto">
            <a:xfrm>
              <a:off x="1461" y="1274"/>
              <a:ext cx="475" cy="22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000" b="1">
                  <a:solidFill>
                    <a:srgbClr val="CC0000"/>
                  </a:solidFill>
                </a:rPr>
                <a:t>импорт</a:t>
              </a:r>
            </a:p>
          </p:txBody>
        </p:sp>
        <p:sp>
          <p:nvSpPr>
            <p:cNvPr id="24698" name="Text Box 122"/>
            <p:cNvSpPr txBox="1">
              <a:spLocks noChangeArrowheads="1"/>
            </p:cNvSpPr>
            <p:nvPr/>
          </p:nvSpPr>
          <p:spPr bwMode="auto">
            <a:xfrm>
              <a:off x="334" y="1212"/>
              <a:ext cx="935" cy="35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50000">
                  <a:schemeClr val="accent1"/>
                </a:gs>
                <a:gs pos="100000">
                  <a:schemeClr val="bg1"/>
                </a:gs>
              </a:gsLst>
              <a:lin ang="2700000" scaled="1"/>
            </a:gradFill>
            <a:ln w="38100">
              <a:solidFill>
                <a:schemeClr val="accent2"/>
              </a:solidFill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>
                  <a:solidFill>
                    <a:schemeClr val="accent2"/>
                  </a:solidFill>
                </a:rPr>
                <a:t>Иностранный сектор</a:t>
              </a:r>
            </a:p>
          </p:txBody>
        </p:sp>
        <p:sp>
          <p:nvSpPr>
            <p:cNvPr id="24701" name="Oval 125"/>
            <p:cNvSpPr>
              <a:spLocks noChangeArrowheads="1"/>
            </p:cNvSpPr>
            <p:nvPr/>
          </p:nvSpPr>
          <p:spPr bwMode="auto">
            <a:xfrm>
              <a:off x="2384" y="2800"/>
              <a:ext cx="1568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702" name="Text Box 126"/>
            <p:cNvSpPr txBox="1">
              <a:spLocks noChangeArrowheads="1"/>
            </p:cNvSpPr>
            <p:nvPr/>
          </p:nvSpPr>
          <p:spPr bwMode="auto">
            <a:xfrm>
              <a:off x="2616" y="2808"/>
              <a:ext cx="110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400" b="1">
                  <a:solidFill>
                    <a:srgbClr val="CC0000"/>
                  </a:solidFill>
                </a:rPr>
                <a:t>Финансовый рынок</a:t>
              </a:r>
            </a:p>
          </p:txBody>
        </p:sp>
        <p:sp>
          <p:nvSpPr>
            <p:cNvPr id="24704" name="Oval 128"/>
            <p:cNvSpPr>
              <a:spLocks noChangeArrowheads="1"/>
            </p:cNvSpPr>
            <p:nvPr/>
          </p:nvSpPr>
          <p:spPr bwMode="auto">
            <a:xfrm>
              <a:off x="2200" y="3424"/>
              <a:ext cx="1976" cy="51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705" name="Text Box 129"/>
            <p:cNvSpPr txBox="1">
              <a:spLocks noChangeArrowheads="1"/>
            </p:cNvSpPr>
            <p:nvPr/>
          </p:nvSpPr>
          <p:spPr bwMode="auto">
            <a:xfrm>
              <a:off x="2624" y="3440"/>
              <a:ext cx="1104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ru-RU" sz="1400" b="1">
                  <a:solidFill>
                    <a:srgbClr val="CC0000"/>
                  </a:solidFill>
                </a:rPr>
                <a:t>Рынок</a:t>
              </a:r>
            </a:p>
            <a:p>
              <a:pPr algn="ctr"/>
              <a:r>
                <a:rPr lang="ru-RU" sz="1400" b="1">
                  <a:solidFill>
                    <a:srgbClr val="CC0000"/>
                  </a:solidFill>
                </a:rPr>
                <a:t> экономических ресурсов</a:t>
              </a:r>
            </a:p>
          </p:txBody>
        </p:sp>
        <p:sp>
          <p:nvSpPr>
            <p:cNvPr id="24707" name="Text Box 131"/>
            <p:cNvSpPr txBox="1">
              <a:spLocks noChangeArrowheads="1"/>
            </p:cNvSpPr>
            <p:nvPr/>
          </p:nvSpPr>
          <p:spPr bwMode="auto">
            <a:xfrm>
              <a:off x="736" y="2448"/>
              <a:ext cx="10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>
                  <a:solidFill>
                    <a:schemeClr val="accent2"/>
                  </a:solidFill>
                </a:rPr>
                <a:t>Домохозяйства</a:t>
              </a:r>
            </a:p>
          </p:txBody>
        </p:sp>
        <p:sp>
          <p:nvSpPr>
            <p:cNvPr id="24708" name="Text Box 132"/>
            <p:cNvSpPr txBox="1">
              <a:spLocks noChangeArrowheads="1"/>
            </p:cNvSpPr>
            <p:nvPr/>
          </p:nvSpPr>
          <p:spPr bwMode="auto">
            <a:xfrm>
              <a:off x="4416" y="2456"/>
              <a:ext cx="10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>
                  <a:solidFill>
                    <a:schemeClr val="accent2"/>
                  </a:solidFill>
                </a:rPr>
                <a:t>Фирмы</a:t>
              </a:r>
            </a:p>
          </p:txBody>
        </p:sp>
        <p:sp>
          <p:nvSpPr>
            <p:cNvPr id="24709" name="Text Box 133"/>
            <p:cNvSpPr txBox="1">
              <a:spLocks noChangeArrowheads="1"/>
            </p:cNvSpPr>
            <p:nvPr/>
          </p:nvSpPr>
          <p:spPr bwMode="auto">
            <a:xfrm>
              <a:off x="2552" y="2112"/>
              <a:ext cx="10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 b="1">
                  <a:solidFill>
                    <a:schemeClr val="accent2"/>
                  </a:solidFill>
                </a:rPr>
                <a:t>Государство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336600"/>
                </a:solidFill>
              </a:rPr>
              <a:t>Совокупный спрос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450850" algn="just">
              <a:spcBef>
                <a:spcPct val="100000"/>
              </a:spcBef>
              <a:buFontTx/>
              <a:buNone/>
              <a:tabLst>
                <a:tab pos="655638" algn="l"/>
                <a:tab pos="5246688" algn="l"/>
              </a:tabLst>
            </a:pPr>
            <a:r>
              <a:rPr lang="ru-RU" sz="2800" b="1"/>
              <a:t>Отражает зависимость между объемом совокупного выпуска, на который предъявляется спрос всеми экономическими агентами, и общим уровнем цен в экономике.</a:t>
            </a:r>
          </a:p>
          <a:p>
            <a:pPr marL="0" indent="450850" algn="just">
              <a:spcBef>
                <a:spcPct val="100000"/>
              </a:spcBef>
              <a:buFontTx/>
              <a:buNone/>
              <a:tabLst>
                <a:tab pos="655638" algn="l"/>
                <a:tab pos="5246688" algn="l"/>
              </a:tabLst>
            </a:pPr>
            <a:r>
              <a:rPr lang="ru-RU" sz="2800" b="1"/>
              <a:t>Совокупный спрос– совокупные расходы домашних хозяйств, фирм, государства, иностранцев на произведенный в экономике ВВП.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71537"/>
          </a:xfrm>
        </p:spPr>
        <p:txBody>
          <a:bodyPr/>
          <a:lstStyle/>
          <a:p>
            <a:r>
              <a:rPr lang="ru-RU" b="1">
                <a:solidFill>
                  <a:srgbClr val="336600"/>
                </a:solidFill>
              </a:rPr>
              <a:t>Кривая совокупного спроса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630363" y="1174750"/>
            <a:ext cx="6699250" cy="5124450"/>
            <a:chOff x="264" y="304"/>
            <a:chExt cx="4656" cy="4049"/>
          </a:xfrm>
        </p:grpSpPr>
        <p:sp>
          <p:nvSpPr>
            <p:cNvPr id="15364" name="Line 4"/>
            <p:cNvSpPr>
              <a:spLocks noChangeShapeType="1"/>
            </p:cNvSpPr>
            <p:nvPr/>
          </p:nvSpPr>
          <p:spPr bwMode="auto">
            <a:xfrm flipV="1">
              <a:off x="904" y="304"/>
              <a:ext cx="0" cy="3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65" name="Line 5"/>
            <p:cNvSpPr>
              <a:spLocks noChangeShapeType="1"/>
            </p:cNvSpPr>
            <p:nvPr/>
          </p:nvSpPr>
          <p:spPr bwMode="auto">
            <a:xfrm>
              <a:off x="904" y="3728"/>
              <a:ext cx="31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1336" y="3660"/>
              <a:ext cx="2448" cy="120"/>
              <a:chOff x="1184" y="3660"/>
              <a:chExt cx="2448" cy="120"/>
            </a:xfrm>
          </p:grpSpPr>
          <p:sp>
            <p:nvSpPr>
              <p:cNvPr id="15367" name="Line 7"/>
              <p:cNvSpPr>
                <a:spLocks noChangeShapeType="1"/>
              </p:cNvSpPr>
              <p:nvPr/>
            </p:nvSpPr>
            <p:spPr bwMode="auto">
              <a:xfrm>
                <a:off x="1184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68" name="Line 8"/>
              <p:cNvSpPr>
                <a:spLocks noChangeShapeType="1"/>
              </p:cNvSpPr>
              <p:nvPr/>
            </p:nvSpPr>
            <p:spPr bwMode="auto">
              <a:xfrm>
                <a:off x="1673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69" name="Line 9"/>
              <p:cNvSpPr>
                <a:spLocks noChangeShapeType="1"/>
              </p:cNvSpPr>
              <p:nvPr/>
            </p:nvSpPr>
            <p:spPr bwMode="auto">
              <a:xfrm>
                <a:off x="2163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0" name="Line 10"/>
              <p:cNvSpPr>
                <a:spLocks noChangeShapeType="1"/>
              </p:cNvSpPr>
              <p:nvPr/>
            </p:nvSpPr>
            <p:spPr bwMode="auto">
              <a:xfrm>
                <a:off x="2652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1" name="Line 11"/>
              <p:cNvSpPr>
                <a:spLocks noChangeShapeType="1"/>
              </p:cNvSpPr>
              <p:nvPr/>
            </p:nvSpPr>
            <p:spPr bwMode="auto">
              <a:xfrm>
                <a:off x="3142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2" name="Line 12"/>
              <p:cNvSpPr>
                <a:spLocks noChangeShapeType="1"/>
              </p:cNvSpPr>
              <p:nvPr/>
            </p:nvSpPr>
            <p:spPr bwMode="auto">
              <a:xfrm>
                <a:off x="3632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 rot="16200000">
              <a:off x="-304" y="2100"/>
              <a:ext cx="2448" cy="120"/>
              <a:chOff x="1184" y="3660"/>
              <a:chExt cx="2448" cy="120"/>
            </a:xfrm>
          </p:grpSpPr>
          <p:sp>
            <p:nvSpPr>
              <p:cNvPr id="15374" name="Line 14"/>
              <p:cNvSpPr>
                <a:spLocks noChangeShapeType="1"/>
              </p:cNvSpPr>
              <p:nvPr/>
            </p:nvSpPr>
            <p:spPr bwMode="auto">
              <a:xfrm>
                <a:off x="1184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5" name="Line 15"/>
              <p:cNvSpPr>
                <a:spLocks noChangeShapeType="1"/>
              </p:cNvSpPr>
              <p:nvPr/>
            </p:nvSpPr>
            <p:spPr bwMode="auto">
              <a:xfrm>
                <a:off x="1673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6" name="Line 16"/>
              <p:cNvSpPr>
                <a:spLocks noChangeShapeType="1"/>
              </p:cNvSpPr>
              <p:nvPr/>
            </p:nvSpPr>
            <p:spPr bwMode="auto">
              <a:xfrm>
                <a:off x="2163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7" name="Line 17"/>
              <p:cNvSpPr>
                <a:spLocks noChangeShapeType="1"/>
              </p:cNvSpPr>
              <p:nvPr/>
            </p:nvSpPr>
            <p:spPr bwMode="auto">
              <a:xfrm>
                <a:off x="2652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8" name="Line 18"/>
              <p:cNvSpPr>
                <a:spLocks noChangeShapeType="1"/>
              </p:cNvSpPr>
              <p:nvPr/>
            </p:nvSpPr>
            <p:spPr bwMode="auto">
              <a:xfrm>
                <a:off x="3142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9" name="Line 19"/>
              <p:cNvSpPr>
                <a:spLocks noChangeShapeType="1"/>
              </p:cNvSpPr>
              <p:nvPr/>
            </p:nvSpPr>
            <p:spPr bwMode="auto">
              <a:xfrm>
                <a:off x="3632" y="3660"/>
                <a:ext cx="0" cy="1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" name="Group 20"/>
            <p:cNvGrpSpPr>
              <a:grpSpLocks/>
            </p:cNvGrpSpPr>
            <p:nvPr/>
          </p:nvGrpSpPr>
          <p:grpSpPr bwMode="auto">
            <a:xfrm>
              <a:off x="1192" y="3816"/>
              <a:ext cx="2792" cy="409"/>
              <a:chOff x="1192" y="3816"/>
              <a:chExt cx="2792" cy="409"/>
            </a:xfrm>
          </p:grpSpPr>
          <p:sp>
            <p:nvSpPr>
              <p:cNvPr id="15381" name="Text Box 21"/>
              <p:cNvSpPr txBox="1">
                <a:spLocks noChangeArrowheads="1"/>
              </p:cNvSpPr>
              <p:nvPr/>
            </p:nvSpPr>
            <p:spPr bwMode="auto">
              <a:xfrm>
                <a:off x="1192" y="3816"/>
                <a:ext cx="344" cy="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1400"/>
                  <a:t>500</a:t>
                </a:r>
              </a:p>
            </p:txBody>
          </p:sp>
          <p:sp>
            <p:nvSpPr>
              <p:cNvPr id="15382" name="Text Box 22"/>
              <p:cNvSpPr txBox="1">
                <a:spLocks noChangeArrowheads="1"/>
              </p:cNvSpPr>
              <p:nvPr/>
            </p:nvSpPr>
            <p:spPr bwMode="auto">
              <a:xfrm>
                <a:off x="1635" y="3816"/>
                <a:ext cx="376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1400"/>
                  <a:t>1000</a:t>
                </a:r>
              </a:p>
            </p:txBody>
          </p:sp>
          <p:sp>
            <p:nvSpPr>
              <p:cNvPr id="15383" name="Text Box 23"/>
              <p:cNvSpPr txBox="1">
                <a:spLocks noChangeArrowheads="1"/>
              </p:cNvSpPr>
              <p:nvPr/>
            </p:nvSpPr>
            <p:spPr bwMode="auto">
              <a:xfrm>
                <a:off x="2110" y="3816"/>
                <a:ext cx="400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1400"/>
                  <a:t>1500</a:t>
                </a:r>
              </a:p>
            </p:txBody>
          </p:sp>
          <p:sp>
            <p:nvSpPr>
              <p:cNvPr id="15384" name="Text Box 24"/>
              <p:cNvSpPr txBox="1">
                <a:spLocks noChangeArrowheads="1"/>
              </p:cNvSpPr>
              <p:nvPr/>
            </p:nvSpPr>
            <p:spPr bwMode="auto">
              <a:xfrm>
                <a:off x="2610" y="3816"/>
                <a:ext cx="383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1400"/>
                  <a:t>2000</a:t>
                </a:r>
              </a:p>
            </p:txBody>
          </p:sp>
          <p:sp>
            <p:nvSpPr>
              <p:cNvPr id="15385" name="Text Box 25"/>
              <p:cNvSpPr txBox="1">
                <a:spLocks noChangeArrowheads="1"/>
              </p:cNvSpPr>
              <p:nvPr/>
            </p:nvSpPr>
            <p:spPr bwMode="auto">
              <a:xfrm>
                <a:off x="3092" y="3816"/>
                <a:ext cx="408" cy="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1400"/>
                  <a:t>2500</a:t>
                </a:r>
              </a:p>
            </p:txBody>
          </p:sp>
          <p:sp>
            <p:nvSpPr>
              <p:cNvPr id="15386" name="Text Box 26"/>
              <p:cNvSpPr txBox="1">
                <a:spLocks noChangeArrowheads="1"/>
              </p:cNvSpPr>
              <p:nvPr/>
            </p:nvSpPr>
            <p:spPr bwMode="auto">
              <a:xfrm>
                <a:off x="3600" y="3816"/>
                <a:ext cx="384" cy="4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ru-RU" sz="1400"/>
                  <a:t>3000</a:t>
                </a:r>
              </a:p>
            </p:txBody>
          </p:sp>
        </p:grpSp>
        <p:sp>
          <p:nvSpPr>
            <p:cNvPr id="15387" name="Text Box 27"/>
            <p:cNvSpPr txBox="1">
              <a:spLocks noChangeArrowheads="1"/>
            </p:cNvSpPr>
            <p:nvPr/>
          </p:nvSpPr>
          <p:spPr bwMode="auto">
            <a:xfrm>
              <a:off x="527" y="3278"/>
              <a:ext cx="34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/>
                <a:t>50</a:t>
              </a:r>
            </a:p>
          </p:txBody>
        </p:sp>
        <p:sp>
          <p:nvSpPr>
            <p:cNvPr id="15388" name="Text Box 28"/>
            <p:cNvSpPr txBox="1">
              <a:spLocks noChangeArrowheads="1"/>
            </p:cNvSpPr>
            <p:nvPr/>
          </p:nvSpPr>
          <p:spPr bwMode="auto">
            <a:xfrm>
              <a:off x="511" y="2819"/>
              <a:ext cx="376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/>
                <a:t>100</a:t>
              </a:r>
            </a:p>
          </p:txBody>
        </p:sp>
        <p:sp>
          <p:nvSpPr>
            <p:cNvPr id="15389" name="Text Box 29"/>
            <p:cNvSpPr txBox="1">
              <a:spLocks noChangeArrowheads="1"/>
            </p:cNvSpPr>
            <p:nvPr/>
          </p:nvSpPr>
          <p:spPr bwMode="auto">
            <a:xfrm>
              <a:off x="500" y="2334"/>
              <a:ext cx="40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/>
                <a:t>150</a:t>
              </a:r>
            </a:p>
          </p:txBody>
        </p:sp>
        <p:sp>
          <p:nvSpPr>
            <p:cNvPr id="15390" name="Text Box 30"/>
            <p:cNvSpPr txBox="1">
              <a:spLocks noChangeArrowheads="1"/>
            </p:cNvSpPr>
            <p:nvPr/>
          </p:nvSpPr>
          <p:spPr bwMode="auto">
            <a:xfrm>
              <a:off x="508" y="1842"/>
              <a:ext cx="38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/>
                <a:t>200</a:t>
              </a:r>
            </a:p>
          </p:txBody>
        </p:sp>
        <p:sp>
          <p:nvSpPr>
            <p:cNvPr id="15391" name="Text Box 31"/>
            <p:cNvSpPr txBox="1">
              <a:spLocks noChangeArrowheads="1"/>
            </p:cNvSpPr>
            <p:nvPr/>
          </p:nvSpPr>
          <p:spPr bwMode="auto">
            <a:xfrm>
              <a:off x="496" y="1348"/>
              <a:ext cx="40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/>
                <a:t>250</a:t>
              </a:r>
            </a:p>
          </p:txBody>
        </p:sp>
        <p:sp>
          <p:nvSpPr>
            <p:cNvPr id="15392" name="Text Box 32"/>
            <p:cNvSpPr txBox="1">
              <a:spLocks noChangeArrowheads="1"/>
            </p:cNvSpPr>
            <p:nvPr/>
          </p:nvSpPr>
          <p:spPr bwMode="auto">
            <a:xfrm>
              <a:off x="508" y="851"/>
              <a:ext cx="384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/>
                <a:t>300</a:t>
              </a:r>
            </a:p>
          </p:txBody>
        </p:sp>
        <p:sp>
          <p:nvSpPr>
            <p:cNvPr id="15393" name="Line 33"/>
            <p:cNvSpPr>
              <a:spLocks noChangeShapeType="1"/>
            </p:cNvSpPr>
            <p:nvPr/>
          </p:nvSpPr>
          <p:spPr bwMode="auto">
            <a:xfrm flipV="1">
              <a:off x="903" y="3376"/>
              <a:ext cx="2873" cy="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94" name="Line 34"/>
            <p:cNvSpPr>
              <a:spLocks noChangeShapeType="1"/>
            </p:cNvSpPr>
            <p:nvPr/>
          </p:nvSpPr>
          <p:spPr bwMode="auto">
            <a:xfrm flipV="1">
              <a:off x="3792" y="3368"/>
              <a:ext cx="0" cy="3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95" name="Line 35"/>
            <p:cNvSpPr>
              <a:spLocks noChangeShapeType="1"/>
            </p:cNvSpPr>
            <p:nvPr/>
          </p:nvSpPr>
          <p:spPr bwMode="auto">
            <a:xfrm>
              <a:off x="898" y="2892"/>
              <a:ext cx="2384" cy="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396" name="Line 36"/>
            <p:cNvSpPr>
              <a:spLocks noChangeShapeType="1"/>
            </p:cNvSpPr>
            <p:nvPr/>
          </p:nvSpPr>
          <p:spPr bwMode="auto">
            <a:xfrm flipV="1">
              <a:off x="3296" y="2880"/>
              <a:ext cx="0" cy="8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6" name="Group 37"/>
            <p:cNvGrpSpPr>
              <a:grpSpLocks/>
            </p:cNvGrpSpPr>
            <p:nvPr/>
          </p:nvGrpSpPr>
          <p:grpSpPr bwMode="auto">
            <a:xfrm>
              <a:off x="920" y="2384"/>
              <a:ext cx="1880" cy="1328"/>
              <a:chOff x="888" y="2880"/>
              <a:chExt cx="2800" cy="360"/>
            </a:xfrm>
          </p:grpSpPr>
          <p:sp>
            <p:nvSpPr>
              <p:cNvPr id="15398" name="Line 38"/>
              <p:cNvSpPr>
                <a:spLocks noChangeShapeType="1"/>
              </p:cNvSpPr>
              <p:nvPr/>
            </p:nvSpPr>
            <p:spPr bwMode="auto">
              <a:xfrm>
                <a:off x="888" y="2888"/>
                <a:ext cx="27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99" name="Line 39"/>
              <p:cNvSpPr>
                <a:spLocks noChangeShapeType="1"/>
              </p:cNvSpPr>
              <p:nvPr/>
            </p:nvSpPr>
            <p:spPr bwMode="auto">
              <a:xfrm flipV="1">
                <a:off x="3688" y="2880"/>
                <a:ext cx="0" cy="36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5400" name="Line 40"/>
            <p:cNvSpPr>
              <a:spLocks noChangeShapeType="1"/>
            </p:cNvSpPr>
            <p:nvPr/>
          </p:nvSpPr>
          <p:spPr bwMode="auto">
            <a:xfrm>
              <a:off x="928" y="1922"/>
              <a:ext cx="13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1" name="Line 41"/>
            <p:cNvSpPr>
              <a:spLocks noChangeShapeType="1"/>
            </p:cNvSpPr>
            <p:nvPr/>
          </p:nvSpPr>
          <p:spPr bwMode="auto">
            <a:xfrm flipH="1" flipV="1">
              <a:off x="2308" y="1925"/>
              <a:ext cx="4" cy="18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2" name="Line 42"/>
            <p:cNvSpPr>
              <a:spLocks noChangeShapeType="1"/>
            </p:cNvSpPr>
            <p:nvPr/>
          </p:nvSpPr>
          <p:spPr bwMode="auto">
            <a:xfrm>
              <a:off x="920" y="1434"/>
              <a:ext cx="90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3" name="Line 43"/>
            <p:cNvSpPr>
              <a:spLocks noChangeShapeType="1"/>
            </p:cNvSpPr>
            <p:nvPr/>
          </p:nvSpPr>
          <p:spPr bwMode="auto">
            <a:xfrm flipH="1" flipV="1">
              <a:off x="1824" y="1430"/>
              <a:ext cx="3" cy="231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4" name="Line 44"/>
            <p:cNvSpPr>
              <a:spLocks noChangeShapeType="1"/>
            </p:cNvSpPr>
            <p:nvPr/>
          </p:nvSpPr>
          <p:spPr bwMode="auto">
            <a:xfrm flipV="1">
              <a:off x="1344" y="985"/>
              <a:ext cx="0" cy="27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5" name="Line 45"/>
            <p:cNvSpPr>
              <a:spLocks noChangeShapeType="1"/>
            </p:cNvSpPr>
            <p:nvPr/>
          </p:nvSpPr>
          <p:spPr bwMode="auto">
            <a:xfrm flipH="1" flipV="1">
              <a:off x="1168" y="792"/>
              <a:ext cx="2784" cy="2728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5406" name="Text Box 46"/>
            <p:cNvSpPr txBox="1">
              <a:spLocks noChangeArrowheads="1"/>
            </p:cNvSpPr>
            <p:nvPr/>
          </p:nvSpPr>
          <p:spPr bwMode="auto">
            <a:xfrm>
              <a:off x="1752" y="880"/>
              <a:ext cx="328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/>
                <a:t>AD</a:t>
              </a:r>
              <a:endParaRPr lang="ru-RU" b="1" i="1"/>
            </a:p>
          </p:txBody>
        </p:sp>
        <p:sp>
          <p:nvSpPr>
            <p:cNvPr id="15407" name="Text Box 47"/>
            <p:cNvSpPr txBox="1">
              <a:spLocks noChangeArrowheads="1"/>
            </p:cNvSpPr>
            <p:nvPr/>
          </p:nvSpPr>
          <p:spPr bwMode="auto">
            <a:xfrm>
              <a:off x="264" y="328"/>
              <a:ext cx="616" cy="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/>
              <a:r>
                <a:rPr lang="en-US"/>
                <a:t>P</a:t>
              </a:r>
            </a:p>
            <a:p>
              <a:r>
                <a:rPr lang="ru-RU" sz="1400"/>
                <a:t>(уровень цен, %)</a:t>
              </a:r>
            </a:p>
          </p:txBody>
        </p:sp>
        <p:sp>
          <p:nvSpPr>
            <p:cNvPr id="15408" name="Text Box 48"/>
            <p:cNvSpPr txBox="1">
              <a:spLocks noChangeArrowheads="1"/>
            </p:cNvSpPr>
            <p:nvPr/>
          </p:nvSpPr>
          <p:spPr bwMode="auto">
            <a:xfrm>
              <a:off x="4184" y="3608"/>
              <a:ext cx="736" cy="7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1400" b="1"/>
                <a:t>реальный ВВП, млрд.руб.</a:t>
              </a:r>
            </a:p>
          </p:txBody>
        </p:sp>
      </p:grp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5186363" y="1277938"/>
            <a:ext cx="359251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655638" algn="l"/>
                <a:tab pos="5246688" algn="l"/>
              </a:tabLst>
            </a:pPr>
            <a:r>
              <a:rPr lang="ru-RU"/>
              <a:t>В любой точке кривой </a:t>
            </a:r>
            <a:r>
              <a:rPr lang="en-US"/>
              <a:t>AD </a:t>
            </a:r>
            <a:r>
              <a:rPr lang="ru-RU"/>
              <a:t>произведение реального объема выпуска, на который предъявлен спрос, и индекса-дефлятора дает номинальный ВВП.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Спрос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04813" y="1270000"/>
            <a:ext cx="8575675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1966913" indent="-1697038" algn="just">
              <a:spcBef>
                <a:spcPct val="100000"/>
              </a:spcBef>
              <a:tabLst>
                <a:tab pos="519113" algn="l"/>
                <a:tab pos="5646738" algn="l"/>
              </a:tabLst>
            </a:pPr>
            <a:r>
              <a:rPr lang="ru-RU" sz="2000" b="1">
                <a:solidFill>
                  <a:schemeClr val="folHlink"/>
                </a:solidFill>
              </a:rPr>
              <a:t>Спрос (demand)</a:t>
            </a:r>
            <a:r>
              <a:rPr lang="ru-RU" sz="2000" b="1"/>
              <a:t> –количество товара, которое потребители готовы (хотят и могут) купить в единицу времени при данных условиях.</a:t>
            </a:r>
          </a:p>
          <a:p>
            <a:pPr marL="1966913" indent="-1697038" algn="just">
              <a:spcBef>
                <a:spcPct val="100000"/>
              </a:spcBef>
              <a:tabLst>
                <a:tab pos="519113" algn="l"/>
                <a:tab pos="5646738" algn="l"/>
              </a:tabLst>
            </a:pPr>
            <a:r>
              <a:rPr lang="ru-RU" sz="2000" b="1">
                <a:solidFill>
                  <a:schemeClr val="folHlink"/>
                </a:solidFill>
              </a:rPr>
              <a:t>Величина спроса</a:t>
            </a:r>
            <a:r>
              <a:rPr lang="ru-RU" sz="2000" b="1"/>
              <a:t> – количество товара, которое потребители хотят и могут себе позволить приобрести по данной цене.</a:t>
            </a:r>
          </a:p>
          <a:p>
            <a:pPr marL="1966913" indent="-1697038" algn="just">
              <a:spcBef>
                <a:spcPct val="100000"/>
              </a:spcBef>
              <a:tabLst>
                <a:tab pos="519113" algn="l"/>
                <a:tab pos="5646738" algn="l"/>
              </a:tabLst>
            </a:pPr>
            <a:r>
              <a:rPr lang="ru-RU" sz="2000" b="1">
                <a:solidFill>
                  <a:schemeClr val="folHlink"/>
                </a:solidFill>
              </a:rPr>
              <a:t>Функция (кривая) спроса</a:t>
            </a:r>
            <a:r>
              <a:rPr lang="ru-RU" sz="2000" b="1"/>
              <a:t> – зависимость величины спроса от цены при прочих равных условиях.</a:t>
            </a:r>
          </a:p>
          <a:p>
            <a:pPr marL="1966913" indent="-1697038" algn="just">
              <a:spcBef>
                <a:spcPct val="100000"/>
              </a:spcBef>
              <a:tabLst>
                <a:tab pos="519113" algn="l"/>
                <a:tab pos="5646738" algn="l"/>
              </a:tabLst>
            </a:pPr>
            <a:r>
              <a:rPr lang="ru-RU" sz="2000" b="1">
                <a:solidFill>
                  <a:schemeClr val="folHlink"/>
                </a:solidFill>
              </a:rPr>
              <a:t>Закон спроса</a:t>
            </a:r>
            <a:r>
              <a:rPr lang="ru-RU" sz="2000" b="1"/>
              <a:t> – при прочих равных условиях, чем меньше цена, тем больше величина спроса, и, наоборот, чем больше цена, тем меньше величина спроса.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336600"/>
                </a:solidFill>
              </a:rPr>
              <a:t>Почему кривая имеет отрицательный наклон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98425" indent="-98425" algn="just">
              <a:lnSpc>
                <a:spcPct val="80000"/>
              </a:lnSpc>
            </a:pPr>
            <a:r>
              <a:rPr lang="ru-RU" sz="2000"/>
              <a:t> </a:t>
            </a:r>
            <a:r>
              <a:rPr lang="ru-RU" sz="2400" b="1"/>
              <a:t>По мере роста уровня цен реальная покупательная способность денег падает, денежные доходы домашних хозяйств обесцениваются.</a:t>
            </a:r>
            <a:endParaRPr lang="ru-RU" sz="2400" b="1" i="1"/>
          </a:p>
          <a:p>
            <a:pPr marL="98425" indent="-98425" algn="just">
              <a:lnSpc>
                <a:spcPct val="80000"/>
              </a:lnSpc>
            </a:pPr>
            <a:r>
              <a:rPr lang="ru-RU" sz="2400" b="1"/>
              <a:t>Фирмы не могут воспользоваться кредитами банков для осуществления инвестиций – покупки нового оборудования, строительства новых предприятий. падает спрос на инвестиционные товары.</a:t>
            </a:r>
            <a:endParaRPr lang="ru-RU" sz="2400" b="1" i="1"/>
          </a:p>
          <a:p>
            <a:pPr marL="98425" indent="-98425" algn="just">
              <a:lnSpc>
                <a:spcPct val="80000"/>
              </a:lnSpc>
            </a:pPr>
            <a:r>
              <a:rPr lang="ru-RU" sz="2400" b="1"/>
              <a:t>В ответ на рост цен реальные закупки правительства сокращаются в связи с тем, что они формируются или планируются в номинальном выражении. </a:t>
            </a:r>
            <a:endParaRPr lang="ru-RU" sz="2400" b="1" i="1"/>
          </a:p>
          <a:p>
            <a:pPr marL="98425" indent="-98425" algn="just">
              <a:lnSpc>
                <a:spcPct val="80000"/>
              </a:lnSpc>
            </a:pPr>
            <a:r>
              <a:rPr lang="ru-RU" sz="2400" b="1"/>
              <a:t>Рост внутренних цен приводит к изменению курса национальной валюты: внутренние товары и услуги становятся дороже для иностранных покупателей.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336600"/>
                </a:solidFill>
              </a:rPr>
              <a:t>Неценовые факторы совокупного спроса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sz="2800" b="1"/>
              <a:t>уровень налогов;</a:t>
            </a:r>
          </a:p>
          <a:p>
            <a:pPr algn="just"/>
            <a:r>
              <a:rPr lang="ru-RU" sz="2800" b="1"/>
              <a:t>процентные ставки, если их изменения связаны с политикой Центробанка;</a:t>
            </a:r>
          </a:p>
          <a:p>
            <a:pPr algn="just"/>
            <a:r>
              <a:rPr lang="ru-RU" sz="2800" b="1"/>
              <a:t>субсидии и льготные кредиты инвесторам;</a:t>
            </a:r>
          </a:p>
          <a:p>
            <a:pPr algn="just"/>
            <a:r>
              <a:rPr lang="ru-RU" sz="2800" b="1"/>
              <a:t>колебания валютных курсов;</a:t>
            </a:r>
          </a:p>
          <a:p>
            <a:pPr algn="just"/>
            <a:r>
              <a:rPr lang="ru-RU" sz="2800" b="1"/>
              <a:t>положения на внешних рынках;</a:t>
            </a:r>
          </a:p>
          <a:p>
            <a:pPr algn="just"/>
            <a:r>
              <a:rPr lang="ru-RU" sz="2800" b="1"/>
              <a:t>изменения предложения денег и скорости их обращения.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Кривая спроса</a:t>
            </a: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rot="-5400000">
            <a:off x="544513" y="3441700"/>
            <a:ext cx="37576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2441575" y="5307013"/>
            <a:ext cx="441007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9" name="Freeform 7"/>
          <p:cNvSpPr>
            <a:spLocks/>
          </p:cNvSpPr>
          <p:nvPr/>
        </p:nvSpPr>
        <p:spPr bwMode="auto">
          <a:xfrm>
            <a:off x="2771775" y="1844675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403350" y="1557338"/>
            <a:ext cx="9334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endParaRPr lang="ru-RU" sz="1200" b="1"/>
          </a:p>
          <a:p>
            <a:pPr algn="r"/>
            <a:r>
              <a:rPr lang="ru-RU" sz="1200"/>
              <a:t>Цена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Price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551488" y="5251450"/>
            <a:ext cx="14684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Q</a:t>
            </a:r>
            <a:endParaRPr lang="ru-RU" sz="1200" b="1"/>
          </a:p>
          <a:p>
            <a:pPr algn="r"/>
            <a:r>
              <a:rPr lang="ru-RU" sz="1200"/>
              <a:t>Количество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Quantity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3473450" y="4156075"/>
            <a:ext cx="3175" cy="1128713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3" name="Line 11"/>
          <p:cNvSpPr>
            <a:spLocks noChangeShapeType="1"/>
          </p:cNvSpPr>
          <p:nvPr/>
        </p:nvSpPr>
        <p:spPr bwMode="auto">
          <a:xfrm flipH="1">
            <a:off x="2400300" y="4146550"/>
            <a:ext cx="1082675" cy="3175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2495550" y="5248275"/>
            <a:ext cx="196215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Q</a:t>
            </a:r>
            <a:r>
              <a:rPr lang="ru-RU" sz="1200" b="1" baseline="-25000"/>
              <a:t>0</a:t>
            </a:r>
            <a:endParaRPr lang="en-US" sz="1200" b="1"/>
          </a:p>
          <a:p>
            <a:r>
              <a:rPr lang="ru-RU" sz="1200"/>
              <a:t>Величина спроса при данной цене </a:t>
            </a:r>
            <a:r>
              <a:rPr lang="en-US" sz="1200"/>
              <a:t>P</a:t>
            </a:r>
            <a:r>
              <a:rPr lang="ru-RU" sz="1200" baseline="-25000"/>
              <a:t>0</a:t>
            </a:r>
            <a:endParaRPr lang="ru-RU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792288" y="3954463"/>
            <a:ext cx="7397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P</a:t>
            </a:r>
            <a:r>
              <a:rPr lang="ru-RU" sz="1200" b="1" baseline="-25000"/>
              <a:t>0</a:t>
            </a:r>
            <a:endParaRPr lang="ru-RU"/>
          </a:p>
        </p:txBody>
      </p:sp>
      <p:sp>
        <p:nvSpPr>
          <p:cNvPr id="3086" name="Oval 14"/>
          <p:cNvSpPr>
            <a:spLocks noChangeArrowheads="1"/>
          </p:cNvSpPr>
          <p:nvPr/>
        </p:nvSpPr>
        <p:spPr bwMode="auto">
          <a:xfrm>
            <a:off x="3394075" y="4068763"/>
            <a:ext cx="134938" cy="1143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3219450" y="2157413"/>
            <a:ext cx="23812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b="1"/>
              <a:t>Q</a:t>
            </a:r>
            <a:r>
              <a:rPr lang="en-US" sz="1600" b="1" baseline="-25000"/>
              <a:t>D</a:t>
            </a:r>
            <a:r>
              <a:rPr lang="en-US" sz="1600" b="1"/>
              <a:t>(P)</a:t>
            </a:r>
          </a:p>
          <a:p>
            <a:r>
              <a:rPr lang="ru-RU" sz="1400"/>
              <a:t>функция  (кривая) спроса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73486" y="1436914"/>
            <a:ext cx="32947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Закон спроса. Обоснование: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Существующий ценовой барьер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Эффект дохода при снижении цены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Эффект замещения при снижении цены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Принцип убывания предельной полезности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nimBg="1"/>
      <p:bldP spid="3084" grpId="0"/>
      <p:bldP spid="3085" grpId="0"/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Изменение величины спроса</a:t>
            </a:r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 rot="-5400000">
            <a:off x="544513" y="3441700"/>
            <a:ext cx="37576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2441575" y="5307013"/>
            <a:ext cx="441007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5" name="Freeform 5"/>
          <p:cNvSpPr>
            <a:spLocks/>
          </p:cNvSpPr>
          <p:nvPr/>
        </p:nvSpPr>
        <p:spPr bwMode="auto">
          <a:xfrm>
            <a:off x="2771775" y="1844675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403350" y="1557338"/>
            <a:ext cx="9334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endParaRPr lang="ru-RU" sz="1200" b="1"/>
          </a:p>
          <a:p>
            <a:pPr algn="r"/>
            <a:r>
              <a:rPr lang="ru-RU" sz="1200"/>
              <a:t>Цена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Price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551488" y="5251450"/>
            <a:ext cx="14684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Q</a:t>
            </a:r>
            <a:endParaRPr lang="ru-RU" sz="1200" b="1"/>
          </a:p>
          <a:p>
            <a:pPr algn="r"/>
            <a:r>
              <a:rPr lang="ru-RU" sz="1200"/>
              <a:t>Количество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Quantity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3394075" y="4068763"/>
            <a:ext cx="134938" cy="1143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7037E-7 C 0.00486 0.00208 0.00608 0.0044 0.00816 0.01088 C 0.01216 0.01319 0.01146 0.01667 0.01424 0.01759 C 0.01615 0.01829 0.01684 0.0206 0.01875 0.0213 C 0.02136 0.02361 0.02327 0.0287 0.0257 0.03125 C 0.02882 0.03449 0.03038 0.03611 0.03368 0.03912 C 0.03646 0.04167 0.03924 0.04468 0.04202 0.04722 C 0.04601 0.05069 0.05104 0.05347 0.05556 0.05556 C 0.06025 0.05764 0.06389 0.06296 0.06806 0.06667 C 0.07014 0.06852 0.0849 0.07986 0.0882 0.08125 C 0.09097 0.08241 0.09827 0.08796 0.09827 0.08866 C 0.10764 0.09236 0.12136 0.09884 0.13594 0.10347 C 0.15052 0.1081 0.19219 0.11875 0.18594 0.1162 C 0.17813 0.11968 0.104 0.09769 0.09879 0.08796 C 0.09757 0.08565 0.09167 0.08519 0.09028 0.08333 C 0.08924 0.08194 0.08733 0.08241 0.08611 0.08148 C 0.08316 0.0794 0.08056 0.07662 0.07778 0.07407 C 0.06927 0.06644 0.0599 0.05509 0.05 0.05185 C 0.04566 0.04306 0.04028 0.04306 0.03334 0.04074 C 0.01841 0.02755 0.04097 0.04815 0.025 0.03148 C 0.0224 0.0287 0.01771 0.02269 0.01771 0.02292 C 0.0158 0.01898 0.01302 0.01667 0.01111 0.01296 C 0.0092 0.00926 0.00278 0.00556 0.00278 0.00579 C -2.22222E-6 -3.7037E-7 -0.00278 -0.00556 -0.00555 -0.01111 C -0.00642 -0.01273 -0.00798 -0.01343 -0.00885 -0.01505 C -0.00989 -0.0169 -0.00972 -0.01921 -0.01111 -0.02037 C -0.01319 -0.02847 -0.01927 -0.03403 -0.02187 -0.04167 C -0.02448 -0.04884 -0.02691 -0.05486 -0.02951 -0.06157 C -0.03212 -0.06829 -0.03507 -0.07407 -0.0375 -0.08148 C -0.03975 -0.09074 -0.04166 -0.09699 -0.04409 -0.10671 C -0.04496 -0.11042 -0.0493 -0.12454 -0.0493 -0.12431 C -0.05139 -0.13657 -0.05052 -0.13148 -0.05312 -0.14282 C -0.05434 -0.14838 -0.05503 -0.15648 -0.05573 -0.16227 C -0.05712 -0.17153 -0.06198 -0.18866 -0.06406 -0.20301 C -0.06614 -0.21736 -0.07014 -0.25926 -0.0684 -0.24907 C -0.06788 -0.23264 -0.05469 -0.15833 -0.05347 -0.14167 C -0.05347 -0.14143 -0.04809 -0.12523 -0.04739 -0.12245 C -0.04653 -0.11875 -0.04687 -0.11227 -0.04687 -0.11204 C -0.04479 -0.09306 -0.04201 -0.10347 -0.03854 -0.08079 C -0.03784 -0.07593 -0.03316 -0.07222 -0.03177 -0.06759 C -0.03003 -0.06157 -0.03281 -0.05648 -0.02899 -0.05486 C -0.02621 -0.0537 -0.02465 -0.0463 -0.02465 -0.04606 C -0.02378 -0.04444 -0.02083 -0.03403 -0.01962 -0.03727 C -0.0184 -0.0338 -0.01666 -0.03148 -0.01666 -0.03125 C -0.0158 -0.02685 -0.01441 -0.02268 -0.01284 -0.01875 C -0.01076 -0.01505 -0.00659 -0.01181 -0.00469 -0.0088 C -0.00312 -0.00556 -0.00173 -0.00185 -0.00104 -0.00046 C -0.00034 0.00093 -0.00017 -3.7037E-7 -2.22222E-6 -3.7037E-7 Z " pathEditMode="relative" rAng="0" ptsTypes="fffffffffffafffffffffffffffafffffaffffffffffafaf">
                                      <p:cBhvr>
                                        <p:cTn id="10" dur="5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-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 animBg="1"/>
      <p:bldP spid="513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FF0066"/>
                </a:solidFill>
              </a:rPr>
              <a:t>Изменение спроса</a:t>
            </a:r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 rot="-5400000">
            <a:off x="544513" y="3441700"/>
            <a:ext cx="37576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2441575" y="5307013"/>
            <a:ext cx="4410075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149" name="Freeform 5"/>
          <p:cNvSpPr>
            <a:spLocks/>
          </p:cNvSpPr>
          <p:nvPr/>
        </p:nvSpPr>
        <p:spPr bwMode="auto">
          <a:xfrm>
            <a:off x="2771775" y="1844675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403350" y="1557338"/>
            <a:ext cx="9334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P</a:t>
            </a:r>
            <a:endParaRPr lang="ru-RU" sz="1200" b="1"/>
          </a:p>
          <a:p>
            <a:pPr algn="r"/>
            <a:r>
              <a:rPr lang="ru-RU" sz="1200"/>
              <a:t>Цена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Price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551488" y="5251450"/>
            <a:ext cx="146843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200" b="1"/>
              <a:t>Q</a:t>
            </a:r>
            <a:endParaRPr lang="ru-RU" sz="1200" b="1"/>
          </a:p>
          <a:p>
            <a:pPr algn="r"/>
            <a:r>
              <a:rPr lang="ru-RU" sz="1200"/>
              <a:t>Количество </a:t>
            </a:r>
          </a:p>
          <a:p>
            <a:pPr algn="r"/>
            <a:r>
              <a:rPr lang="ru-RU" sz="1200"/>
              <a:t>(от англ.</a:t>
            </a:r>
          </a:p>
          <a:p>
            <a:pPr algn="r"/>
            <a:r>
              <a:rPr lang="en-US" sz="1200" i="1"/>
              <a:t>Quantity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6155" name="Freeform 11"/>
          <p:cNvSpPr>
            <a:spLocks/>
          </p:cNvSpPr>
          <p:nvPr/>
        </p:nvSpPr>
        <p:spPr bwMode="auto">
          <a:xfrm>
            <a:off x="2771775" y="1844675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6" name="Freeform 12"/>
          <p:cNvSpPr>
            <a:spLocks/>
          </p:cNvSpPr>
          <p:nvPr/>
        </p:nvSpPr>
        <p:spPr bwMode="auto">
          <a:xfrm>
            <a:off x="2771775" y="1844675"/>
            <a:ext cx="3670300" cy="3233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6" y="1332"/>
              </a:cxn>
              <a:cxn ang="0">
                <a:pos x="592" y="2618"/>
              </a:cxn>
              <a:cxn ang="0">
                <a:pos x="1452" y="3432"/>
              </a:cxn>
              <a:cxn ang="0">
                <a:pos x="2424" y="3792"/>
              </a:cxn>
              <a:cxn ang="0">
                <a:pos x="3864" y="3996"/>
              </a:cxn>
            </a:cxnLst>
            <a:rect l="0" t="0" r="r" b="b"/>
            <a:pathLst>
              <a:path w="3864" h="3996">
                <a:moveTo>
                  <a:pt x="0" y="0"/>
                </a:moveTo>
                <a:cubicBezTo>
                  <a:pt x="26" y="222"/>
                  <a:pt x="57" y="896"/>
                  <a:pt x="156" y="1332"/>
                </a:cubicBezTo>
                <a:cubicBezTo>
                  <a:pt x="255" y="1768"/>
                  <a:pt x="376" y="2268"/>
                  <a:pt x="592" y="2618"/>
                </a:cubicBezTo>
                <a:cubicBezTo>
                  <a:pt x="808" y="2968"/>
                  <a:pt x="1147" y="3236"/>
                  <a:pt x="1452" y="3432"/>
                </a:cubicBezTo>
                <a:cubicBezTo>
                  <a:pt x="1757" y="3628"/>
                  <a:pt x="2022" y="3698"/>
                  <a:pt x="2424" y="3792"/>
                </a:cubicBezTo>
                <a:cubicBezTo>
                  <a:pt x="2826" y="3886"/>
                  <a:pt x="3564" y="3954"/>
                  <a:pt x="3864" y="3996"/>
                </a:cubicBezTo>
              </a:path>
            </a:pathLst>
          </a:custGeom>
          <a:noFill/>
          <a:ln w="38100" cmpd="sng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V="1">
            <a:off x="3563938" y="3716338"/>
            <a:ext cx="360362" cy="360362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779838" y="2852738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folHlink"/>
                </a:solidFill>
              </a:rPr>
              <a:t>Увеличение спроса</a:t>
            </a:r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rot="10800000" flipV="1">
            <a:off x="3348038" y="4221163"/>
            <a:ext cx="144462" cy="144462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2484438" y="4797425"/>
            <a:ext cx="115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>
                <a:solidFill>
                  <a:schemeClr val="hlink"/>
                </a:solidFill>
              </a:rPr>
              <a:t>Уменьшение спроса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7 L 0.05139 -0.0675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33333E-6 L -0.01962 0.0268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" y="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 animBg="1"/>
      <p:bldP spid="6155" grpId="1" animBg="1"/>
      <p:bldP spid="6156" grpId="0" animBg="1"/>
      <p:bldP spid="6156" grpId="1" animBg="1"/>
      <p:bldP spid="6158" grpId="0" animBg="1"/>
      <p:bldP spid="6159" grpId="0"/>
      <p:bldP spid="6160" grpId="0" animBg="1"/>
      <p:bldP spid="61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73075"/>
          </a:xfrm>
        </p:spPr>
        <p:txBody>
          <a:bodyPr/>
          <a:lstStyle/>
          <a:p>
            <a:r>
              <a:rPr lang="ru-RU" sz="4000">
                <a:solidFill>
                  <a:srgbClr val="FF0066"/>
                </a:solidFill>
              </a:rPr>
              <a:t>Факторы спроса</a:t>
            </a:r>
          </a:p>
        </p:txBody>
      </p:sp>
      <p:sp>
        <p:nvSpPr>
          <p:cNvPr id="7224" name="Rectangle 56"/>
          <p:cNvSpPr>
            <a:spLocks noChangeArrowheads="1"/>
          </p:cNvSpPr>
          <p:nvPr/>
        </p:nvSpPr>
        <p:spPr bwMode="auto">
          <a:xfrm>
            <a:off x="468313" y="1200150"/>
            <a:ext cx="3495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chemeClr val="folHlink"/>
                </a:solidFill>
              </a:rPr>
              <a:t>1. Цены на товары-заменители</a:t>
            </a:r>
          </a:p>
          <a:p>
            <a:r>
              <a:rPr lang="ru-RU"/>
              <a:t>(цены на заменители ↑ </a:t>
            </a:r>
          </a:p>
          <a:p>
            <a:r>
              <a:rPr lang="ru-RU"/>
              <a:t>спрос на  основной товар ↑)</a:t>
            </a:r>
          </a:p>
        </p:txBody>
      </p:sp>
      <p:sp>
        <p:nvSpPr>
          <p:cNvPr id="7227" name="Rectangle 59"/>
          <p:cNvSpPr>
            <a:spLocks noChangeArrowheads="1"/>
          </p:cNvSpPr>
          <p:nvPr/>
        </p:nvSpPr>
        <p:spPr bwMode="auto">
          <a:xfrm>
            <a:off x="4727575" y="1200150"/>
            <a:ext cx="3911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chemeClr val="folHlink"/>
                </a:solidFill>
              </a:rPr>
              <a:t>2. Цены на товары-дополнители</a:t>
            </a:r>
            <a:r>
              <a:rPr lang="ru-RU"/>
              <a:t> </a:t>
            </a:r>
          </a:p>
          <a:p>
            <a:r>
              <a:rPr lang="ru-RU"/>
              <a:t>(цены на дополнители ↑ </a:t>
            </a:r>
          </a:p>
          <a:p>
            <a:r>
              <a:rPr lang="ru-RU"/>
              <a:t>спрос на основной товар ↓)</a:t>
            </a:r>
          </a:p>
        </p:txBody>
      </p:sp>
      <p:sp>
        <p:nvSpPr>
          <p:cNvPr id="7231" name="Rectangle 63"/>
          <p:cNvSpPr>
            <a:spLocks noChangeArrowheads="1"/>
          </p:cNvSpPr>
          <p:nvPr/>
        </p:nvSpPr>
        <p:spPr bwMode="auto">
          <a:xfrm>
            <a:off x="2781944" y="4723935"/>
            <a:ext cx="2789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tabLst>
                <a:tab pos="519113" algn="l"/>
                <a:tab pos="727075" algn="l"/>
                <a:tab pos="5646738" algn="l"/>
              </a:tabLst>
            </a:pPr>
            <a:r>
              <a:rPr lang="ru-RU" dirty="0" smtClean="0">
                <a:solidFill>
                  <a:schemeClr val="folHlink"/>
                </a:solidFill>
              </a:rPr>
              <a:t>3. </a:t>
            </a:r>
            <a:r>
              <a:rPr lang="ru-RU" dirty="0">
                <a:solidFill>
                  <a:schemeClr val="folHlink"/>
                </a:solidFill>
              </a:rPr>
              <a:t>Ожидаемые цены (</a:t>
            </a:r>
            <a:r>
              <a:rPr lang="ru-RU" dirty="0" err="1">
                <a:solidFill>
                  <a:schemeClr val="folHlink"/>
                </a:solidFill>
              </a:rPr>
              <a:t>↑↓</a:t>
            </a:r>
            <a:r>
              <a:rPr lang="ru-RU" dirty="0">
                <a:solidFill>
                  <a:schemeClr val="folHlink"/>
                </a:solidFill>
              </a:rPr>
              <a:t>)</a:t>
            </a:r>
          </a:p>
        </p:txBody>
      </p:sp>
      <p:sp>
        <p:nvSpPr>
          <p:cNvPr id="7232" name="Rectangle 64"/>
          <p:cNvSpPr>
            <a:spLocks noChangeArrowheads="1"/>
          </p:cNvSpPr>
          <p:nvPr/>
        </p:nvSpPr>
        <p:spPr bwMode="auto">
          <a:xfrm>
            <a:off x="2680346" y="5680741"/>
            <a:ext cx="3163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tabLst>
                <a:tab pos="519113" algn="l"/>
                <a:tab pos="727075" algn="l"/>
                <a:tab pos="5646738" algn="l"/>
              </a:tabLst>
            </a:pPr>
            <a:r>
              <a:rPr lang="ru-RU" dirty="0" smtClean="0">
                <a:solidFill>
                  <a:schemeClr val="folHlink"/>
                </a:solidFill>
              </a:rPr>
              <a:t>4. </a:t>
            </a:r>
            <a:r>
              <a:rPr lang="ru-RU" dirty="0">
                <a:solidFill>
                  <a:schemeClr val="folHlink"/>
                </a:solidFill>
              </a:rPr>
              <a:t>Сезонные изменения (</a:t>
            </a:r>
            <a:r>
              <a:rPr lang="ru-RU" dirty="0" err="1">
                <a:solidFill>
                  <a:schemeClr val="folHlink"/>
                </a:solidFill>
              </a:rPr>
              <a:t>↑↓</a:t>
            </a:r>
            <a:r>
              <a:rPr lang="ru-RU" dirty="0">
                <a:solidFill>
                  <a:schemeClr val="folHlink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4" grpId="0"/>
      <p:bldP spid="7227" grpId="0"/>
      <p:bldP spid="7231" grpId="0"/>
      <p:bldP spid="72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b="1">
                <a:solidFill>
                  <a:srgbClr val="336600"/>
                </a:solidFill>
              </a:rPr>
              <a:t>Кривая Энгеля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403350" y="1916113"/>
            <a:ext cx="6770688" cy="4749800"/>
            <a:chOff x="884" y="1207"/>
            <a:chExt cx="4265" cy="2992"/>
          </a:xfrm>
        </p:grpSpPr>
        <p:sp>
          <p:nvSpPr>
            <p:cNvPr id="3076" name="Line 4"/>
            <p:cNvSpPr>
              <a:spLocks noChangeShapeType="1"/>
            </p:cNvSpPr>
            <p:nvPr/>
          </p:nvSpPr>
          <p:spPr bwMode="auto">
            <a:xfrm flipV="1">
              <a:off x="1474" y="1207"/>
              <a:ext cx="0" cy="263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7" name="Line 5"/>
            <p:cNvSpPr>
              <a:spLocks noChangeShapeType="1"/>
            </p:cNvSpPr>
            <p:nvPr/>
          </p:nvSpPr>
          <p:spPr bwMode="auto">
            <a:xfrm>
              <a:off x="1474" y="3838"/>
              <a:ext cx="29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78" name="Text Box 6"/>
            <p:cNvSpPr txBox="1">
              <a:spLocks noChangeArrowheads="1"/>
            </p:cNvSpPr>
            <p:nvPr/>
          </p:nvSpPr>
          <p:spPr bwMode="auto">
            <a:xfrm>
              <a:off x="884" y="1253"/>
              <a:ext cx="590" cy="5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 b="1" i="1"/>
                <a:t>I</a:t>
              </a:r>
            </a:p>
            <a:p>
              <a:pPr>
                <a:spcBef>
                  <a:spcPct val="50000"/>
                </a:spcBef>
              </a:pPr>
              <a:r>
                <a:rPr lang="en-US" sz="1400"/>
                <a:t>(</a:t>
              </a:r>
              <a:r>
                <a:rPr lang="ru-RU" sz="1400"/>
                <a:t>доход в месяц)</a:t>
              </a:r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4332" y="3748"/>
              <a:ext cx="817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i="1"/>
                <a:t>Q</a:t>
              </a:r>
            </a:p>
            <a:p>
              <a:pPr>
                <a:spcBef>
                  <a:spcPct val="50000"/>
                </a:spcBef>
              </a:pPr>
              <a:r>
                <a:rPr lang="en-US" sz="1400"/>
                <a:t>(</a:t>
              </a:r>
              <a:r>
                <a:rPr lang="ru-RU" sz="1400"/>
                <a:t>количество)</a:t>
              </a:r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auto">
            <a:xfrm>
              <a:off x="1474" y="1752"/>
              <a:ext cx="1905" cy="2086"/>
            </a:xfrm>
            <a:custGeom>
              <a:avLst/>
              <a:gdLst/>
              <a:ahLst/>
              <a:cxnLst>
                <a:cxn ang="0">
                  <a:pos x="0" y="2086"/>
                </a:cxn>
                <a:cxn ang="0">
                  <a:pos x="590" y="1950"/>
                </a:cxn>
                <a:cxn ang="0">
                  <a:pos x="1043" y="1678"/>
                </a:cxn>
                <a:cxn ang="0">
                  <a:pos x="1361" y="1315"/>
                </a:cxn>
                <a:cxn ang="0">
                  <a:pos x="1587" y="862"/>
                </a:cxn>
                <a:cxn ang="0">
                  <a:pos x="1814" y="272"/>
                </a:cxn>
                <a:cxn ang="0">
                  <a:pos x="1905" y="0"/>
                </a:cxn>
              </a:cxnLst>
              <a:rect l="0" t="0" r="r" b="b"/>
              <a:pathLst>
                <a:path w="1905" h="2086">
                  <a:moveTo>
                    <a:pt x="0" y="2086"/>
                  </a:moveTo>
                  <a:cubicBezTo>
                    <a:pt x="208" y="2052"/>
                    <a:pt x="416" y="2018"/>
                    <a:pt x="590" y="1950"/>
                  </a:cubicBezTo>
                  <a:cubicBezTo>
                    <a:pt x="764" y="1882"/>
                    <a:pt x="915" y="1784"/>
                    <a:pt x="1043" y="1678"/>
                  </a:cubicBezTo>
                  <a:cubicBezTo>
                    <a:pt x="1171" y="1572"/>
                    <a:pt x="1270" y="1451"/>
                    <a:pt x="1361" y="1315"/>
                  </a:cubicBezTo>
                  <a:cubicBezTo>
                    <a:pt x="1452" y="1179"/>
                    <a:pt x="1512" y="1036"/>
                    <a:pt x="1587" y="862"/>
                  </a:cubicBezTo>
                  <a:cubicBezTo>
                    <a:pt x="1662" y="688"/>
                    <a:pt x="1761" y="416"/>
                    <a:pt x="1814" y="272"/>
                  </a:cubicBezTo>
                  <a:cubicBezTo>
                    <a:pt x="1867" y="128"/>
                    <a:pt x="1886" y="64"/>
                    <a:pt x="1905" y="0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50825" y="1252084"/>
            <a:ext cx="864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dirty="0"/>
              <a:t>Кривая </a:t>
            </a:r>
            <a:r>
              <a:rPr lang="ru-RU" dirty="0" err="1"/>
              <a:t>Энгеля</a:t>
            </a:r>
            <a:r>
              <a:rPr lang="ru-RU" dirty="0"/>
              <a:t> – показывает зависимость между величиной дохода и количеством покупаемого блага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336600"/>
                </a:solidFill>
              </a:rPr>
              <a:t>Типы товаров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800" b="1" i="1" dirty="0">
                <a:solidFill>
                  <a:srgbClr val="FF0000"/>
                </a:solidFill>
              </a:rPr>
              <a:t>товары низшей категории (</a:t>
            </a:r>
            <a:r>
              <a:rPr lang="ru-RU" sz="2800" b="1" i="1" dirty="0" err="1">
                <a:solidFill>
                  <a:srgbClr val="FF0000"/>
                </a:solidFill>
              </a:rPr>
              <a:t>инфериорные</a:t>
            </a:r>
            <a:r>
              <a:rPr lang="ru-RU" sz="2800" b="1" i="1" dirty="0">
                <a:solidFill>
                  <a:srgbClr val="FF0000"/>
                </a:solidFill>
              </a:rPr>
              <a:t> блага),</a:t>
            </a:r>
            <a:r>
              <a:rPr lang="ru-RU" sz="2400" b="1" dirty="0"/>
              <a:t> спрос на товары может уменьшаться с ростом доходов (хлеб, крупы, дешевые овощи и т.д.)</a:t>
            </a:r>
          </a:p>
          <a:p>
            <a:pPr algn="just">
              <a:lnSpc>
                <a:spcPct val="80000"/>
              </a:lnSpc>
            </a:pPr>
            <a:r>
              <a:rPr lang="ru-RU" sz="2800" b="1" i="1" dirty="0">
                <a:solidFill>
                  <a:srgbClr val="FF0000"/>
                </a:solidFill>
              </a:rPr>
              <a:t>нормальные товары (</a:t>
            </a:r>
            <a:r>
              <a:rPr lang="ru-RU" sz="2800" b="1" i="1" dirty="0" err="1">
                <a:solidFill>
                  <a:srgbClr val="FF0000"/>
                </a:solidFill>
              </a:rPr>
              <a:t>товары</a:t>
            </a:r>
            <a:r>
              <a:rPr lang="ru-RU" sz="2800" b="1" i="1" dirty="0">
                <a:solidFill>
                  <a:srgbClr val="FF0000"/>
                </a:solidFill>
              </a:rPr>
              <a:t> высшей категории),</a:t>
            </a:r>
            <a:r>
              <a:rPr lang="ru-RU" sz="2400" b="1" dirty="0"/>
              <a:t> спрос на товары изменяется в прямой зависимости от доходов потребителей (бытовая техника, мясные продукты, модная одежда и т.д.)</a:t>
            </a:r>
          </a:p>
          <a:p>
            <a:pPr algn="just">
              <a:lnSpc>
                <a:spcPct val="80000"/>
              </a:lnSpc>
            </a:pPr>
            <a:r>
              <a:rPr lang="ru-RU" sz="2800" b="1" i="1" dirty="0">
                <a:solidFill>
                  <a:srgbClr val="FF0000"/>
                </a:solidFill>
              </a:rPr>
              <a:t>товары не являющиеся ни нормальными, ни </a:t>
            </a:r>
            <a:r>
              <a:rPr lang="ru-RU" sz="2800" b="1" i="1" dirty="0" err="1">
                <a:solidFill>
                  <a:srgbClr val="FF0000"/>
                </a:solidFill>
              </a:rPr>
              <a:t>инфериорными</a:t>
            </a:r>
            <a:r>
              <a:rPr lang="ru-RU" sz="2400" b="1" dirty="0"/>
              <a:t>, величина спроса не зависит от </a:t>
            </a:r>
            <a:r>
              <a:rPr lang="ru-RU" sz="2400" b="1" dirty="0" smtClean="0"/>
              <a:t>доходов (соль</a:t>
            </a:r>
            <a:r>
              <a:rPr lang="ru-RU" sz="2400" b="1" dirty="0"/>
              <a:t>, туалетная бумага, зубная паста и т.д.)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336600"/>
                </a:solidFill>
              </a:rPr>
              <a:t>Типы товаров и кривая Энгеля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68313" y="1484313"/>
            <a:ext cx="253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инфериорные блага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435600" y="1412875"/>
            <a:ext cx="2644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нормальные товары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50825" y="4005263"/>
            <a:ext cx="4176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 i="1">
                <a:solidFill>
                  <a:srgbClr val="FF0000"/>
                </a:solidFill>
              </a:rPr>
              <a:t>товары не являющиеся ни нормальными, ни инфериорными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5435600" y="1916113"/>
            <a:ext cx="2808288" cy="2017712"/>
            <a:chOff x="3424" y="1207"/>
            <a:chExt cx="1769" cy="1271"/>
          </a:xfrm>
        </p:grpSpPr>
        <p:sp>
          <p:nvSpPr>
            <p:cNvPr id="6153" name="Line 9"/>
            <p:cNvSpPr>
              <a:spLocks noChangeShapeType="1"/>
            </p:cNvSpPr>
            <p:nvPr/>
          </p:nvSpPr>
          <p:spPr bwMode="auto">
            <a:xfrm flipV="1">
              <a:off x="3651" y="1207"/>
              <a:ext cx="0" cy="1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3663" y="2325"/>
              <a:ext cx="1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3424" y="1227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4819" y="2286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/>
                <a:t>Q</a:t>
              </a:r>
            </a:p>
          </p:txBody>
        </p:sp>
      </p:grpSp>
      <p:sp>
        <p:nvSpPr>
          <p:cNvPr id="6157" name="Freeform 13"/>
          <p:cNvSpPr>
            <a:spLocks/>
          </p:cNvSpPr>
          <p:nvPr/>
        </p:nvSpPr>
        <p:spPr bwMode="auto">
          <a:xfrm>
            <a:off x="5815013" y="2284413"/>
            <a:ext cx="1493837" cy="1406525"/>
          </a:xfrm>
          <a:custGeom>
            <a:avLst/>
            <a:gdLst/>
            <a:ahLst/>
            <a:cxnLst>
              <a:cxn ang="0">
                <a:pos x="0" y="2086"/>
              </a:cxn>
              <a:cxn ang="0">
                <a:pos x="590" y="1950"/>
              </a:cxn>
              <a:cxn ang="0">
                <a:pos x="1043" y="1678"/>
              </a:cxn>
              <a:cxn ang="0">
                <a:pos x="1361" y="1315"/>
              </a:cxn>
              <a:cxn ang="0">
                <a:pos x="1587" y="862"/>
              </a:cxn>
              <a:cxn ang="0">
                <a:pos x="1814" y="272"/>
              </a:cxn>
              <a:cxn ang="0">
                <a:pos x="1905" y="0"/>
              </a:cxn>
            </a:cxnLst>
            <a:rect l="0" t="0" r="r" b="b"/>
            <a:pathLst>
              <a:path w="1905" h="2086">
                <a:moveTo>
                  <a:pt x="0" y="2086"/>
                </a:moveTo>
                <a:cubicBezTo>
                  <a:pt x="208" y="2052"/>
                  <a:pt x="416" y="2018"/>
                  <a:pt x="590" y="1950"/>
                </a:cubicBezTo>
                <a:cubicBezTo>
                  <a:pt x="764" y="1882"/>
                  <a:pt x="915" y="1784"/>
                  <a:pt x="1043" y="1678"/>
                </a:cubicBezTo>
                <a:cubicBezTo>
                  <a:pt x="1171" y="1572"/>
                  <a:pt x="1270" y="1451"/>
                  <a:pt x="1361" y="1315"/>
                </a:cubicBezTo>
                <a:cubicBezTo>
                  <a:pt x="1452" y="1179"/>
                  <a:pt x="1512" y="1036"/>
                  <a:pt x="1587" y="862"/>
                </a:cubicBezTo>
                <a:cubicBezTo>
                  <a:pt x="1662" y="688"/>
                  <a:pt x="1761" y="416"/>
                  <a:pt x="1814" y="272"/>
                </a:cubicBezTo>
                <a:cubicBezTo>
                  <a:pt x="1867" y="128"/>
                  <a:pt x="1886" y="64"/>
                  <a:pt x="1905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1" name="Freeform 17"/>
          <p:cNvSpPr>
            <a:spLocks/>
          </p:cNvSpPr>
          <p:nvPr/>
        </p:nvSpPr>
        <p:spPr bwMode="auto">
          <a:xfrm rot="16130348" flipV="1">
            <a:off x="6227763" y="4362450"/>
            <a:ext cx="1079500" cy="1800225"/>
          </a:xfrm>
          <a:custGeom>
            <a:avLst/>
            <a:gdLst/>
            <a:ahLst/>
            <a:cxnLst>
              <a:cxn ang="0">
                <a:pos x="0" y="2086"/>
              </a:cxn>
              <a:cxn ang="0">
                <a:pos x="590" y="1950"/>
              </a:cxn>
              <a:cxn ang="0">
                <a:pos x="1043" y="1678"/>
              </a:cxn>
              <a:cxn ang="0">
                <a:pos x="1361" y="1315"/>
              </a:cxn>
              <a:cxn ang="0">
                <a:pos x="1587" y="862"/>
              </a:cxn>
              <a:cxn ang="0">
                <a:pos x="1814" y="272"/>
              </a:cxn>
              <a:cxn ang="0">
                <a:pos x="1905" y="0"/>
              </a:cxn>
            </a:cxnLst>
            <a:rect l="0" t="0" r="r" b="b"/>
            <a:pathLst>
              <a:path w="1905" h="2086">
                <a:moveTo>
                  <a:pt x="0" y="2086"/>
                </a:moveTo>
                <a:cubicBezTo>
                  <a:pt x="208" y="2052"/>
                  <a:pt x="416" y="2018"/>
                  <a:pt x="590" y="1950"/>
                </a:cubicBezTo>
                <a:cubicBezTo>
                  <a:pt x="764" y="1882"/>
                  <a:pt x="915" y="1784"/>
                  <a:pt x="1043" y="1678"/>
                </a:cubicBezTo>
                <a:cubicBezTo>
                  <a:pt x="1171" y="1572"/>
                  <a:pt x="1270" y="1451"/>
                  <a:pt x="1361" y="1315"/>
                </a:cubicBezTo>
                <a:cubicBezTo>
                  <a:pt x="1452" y="1179"/>
                  <a:pt x="1512" y="1036"/>
                  <a:pt x="1587" y="862"/>
                </a:cubicBezTo>
                <a:cubicBezTo>
                  <a:pt x="1662" y="688"/>
                  <a:pt x="1761" y="416"/>
                  <a:pt x="1814" y="272"/>
                </a:cubicBezTo>
                <a:cubicBezTo>
                  <a:pt x="1867" y="128"/>
                  <a:pt x="1886" y="64"/>
                  <a:pt x="1905" y="0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7596188" y="2060575"/>
            <a:ext cx="143986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товары повседневного спроса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7667625" y="4581525"/>
            <a:ext cx="14398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предметы роскоши</a:t>
            </a:r>
          </a:p>
        </p:txBody>
      </p:sp>
      <p:sp>
        <p:nvSpPr>
          <p:cNvPr id="6170" name="Line 26"/>
          <p:cNvSpPr>
            <a:spLocks noChangeShapeType="1"/>
          </p:cNvSpPr>
          <p:nvPr/>
        </p:nvSpPr>
        <p:spPr bwMode="auto">
          <a:xfrm flipH="1">
            <a:off x="971550" y="2997200"/>
            <a:ext cx="1296988" cy="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39750" y="1981200"/>
            <a:ext cx="2860675" cy="2017713"/>
            <a:chOff x="340" y="1248"/>
            <a:chExt cx="1802" cy="1271"/>
          </a:xfrm>
        </p:grpSpPr>
        <p:sp>
          <p:nvSpPr>
            <p:cNvPr id="6165" name="Line 21"/>
            <p:cNvSpPr>
              <a:spLocks noChangeShapeType="1"/>
            </p:cNvSpPr>
            <p:nvPr/>
          </p:nvSpPr>
          <p:spPr bwMode="auto">
            <a:xfrm flipV="1">
              <a:off x="600" y="1248"/>
              <a:ext cx="0" cy="1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612" y="2366"/>
              <a:ext cx="1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67" name="Text Box 23"/>
            <p:cNvSpPr txBox="1">
              <a:spLocks noChangeArrowheads="1"/>
            </p:cNvSpPr>
            <p:nvPr/>
          </p:nvSpPr>
          <p:spPr bwMode="auto">
            <a:xfrm>
              <a:off x="373" y="1268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</a:p>
          </p:txBody>
        </p:sp>
        <p:sp>
          <p:nvSpPr>
            <p:cNvPr id="6168" name="Text Box 24"/>
            <p:cNvSpPr txBox="1">
              <a:spLocks noChangeArrowheads="1"/>
            </p:cNvSpPr>
            <p:nvPr/>
          </p:nvSpPr>
          <p:spPr bwMode="auto">
            <a:xfrm>
              <a:off x="1768" y="2327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/>
                <a:t>Q</a:t>
              </a:r>
            </a:p>
          </p:txBody>
        </p:sp>
        <p:sp>
          <p:nvSpPr>
            <p:cNvPr id="6171" name="Text Box 27"/>
            <p:cNvSpPr txBox="1">
              <a:spLocks noChangeArrowheads="1"/>
            </p:cNvSpPr>
            <p:nvPr/>
          </p:nvSpPr>
          <p:spPr bwMode="auto">
            <a:xfrm>
              <a:off x="340" y="1797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  <a:r>
                <a:rPr lang="ru-RU" sz="1400" b="1" i="1" baseline="-25000"/>
                <a:t>0</a:t>
              </a:r>
              <a:endParaRPr lang="en-US" sz="1400" b="1" i="1" baseline="-25000"/>
            </a:p>
          </p:txBody>
        </p:sp>
      </p:grp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5364163" y="4508500"/>
            <a:ext cx="2932112" cy="2009775"/>
            <a:chOff x="3379" y="2840"/>
            <a:chExt cx="1847" cy="1266"/>
          </a:xfrm>
        </p:grpSpPr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3696" y="3953"/>
              <a:ext cx="1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3457" y="2855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</a:p>
          </p:txBody>
        </p:sp>
        <p:sp>
          <p:nvSpPr>
            <p:cNvPr id="6160" name="Text Box 16"/>
            <p:cNvSpPr txBox="1">
              <a:spLocks noChangeArrowheads="1"/>
            </p:cNvSpPr>
            <p:nvPr/>
          </p:nvSpPr>
          <p:spPr bwMode="auto">
            <a:xfrm>
              <a:off x="4852" y="3914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/>
                <a:t>Q</a:t>
              </a:r>
            </a:p>
          </p:txBody>
        </p:sp>
        <p:sp>
          <p:nvSpPr>
            <p:cNvPr id="6162" name="Line 18"/>
            <p:cNvSpPr>
              <a:spLocks noChangeShapeType="1"/>
            </p:cNvSpPr>
            <p:nvPr/>
          </p:nvSpPr>
          <p:spPr bwMode="auto">
            <a:xfrm flipV="1">
              <a:off x="3696" y="2840"/>
              <a:ext cx="0" cy="1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2" name="Text Box 28"/>
            <p:cNvSpPr txBox="1">
              <a:spLocks noChangeArrowheads="1"/>
            </p:cNvSpPr>
            <p:nvPr/>
          </p:nvSpPr>
          <p:spPr bwMode="auto">
            <a:xfrm>
              <a:off x="3379" y="3566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  <a:r>
                <a:rPr lang="ru-RU" sz="1400" b="1" i="1" baseline="-25000"/>
                <a:t>0</a:t>
              </a:r>
              <a:endParaRPr lang="en-US" sz="1400" b="1" i="1" baseline="-25000"/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827088" y="4840288"/>
            <a:ext cx="2808287" cy="2017712"/>
            <a:chOff x="521" y="3049"/>
            <a:chExt cx="1769" cy="1271"/>
          </a:xfrm>
        </p:grpSpPr>
        <p:sp>
          <p:nvSpPr>
            <p:cNvPr id="6173" name="Line 29"/>
            <p:cNvSpPr>
              <a:spLocks noChangeShapeType="1"/>
            </p:cNvSpPr>
            <p:nvPr/>
          </p:nvSpPr>
          <p:spPr bwMode="auto">
            <a:xfrm flipV="1">
              <a:off x="748" y="3049"/>
              <a:ext cx="0" cy="1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4" name="Line 30"/>
            <p:cNvSpPr>
              <a:spLocks noChangeShapeType="1"/>
            </p:cNvSpPr>
            <p:nvPr/>
          </p:nvSpPr>
          <p:spPr bwMode="auto">
            <a:xfrm>
              <a:off x="760" y="4167"/>
              <a:ext cx="1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75" name="Text Box 31"/>
            <p:cNvSpPr txBox="1">
              <a:spLocks noChangeArrowheads="1"/>
            </p:cNvSpPr>
            <p:nvPr/>
          </p:nvSpPr>
          <p:spPr bwMode="auto">
            <a:xfrm>
              <a:off x="521" y="3069"/>
              <a:ext cx="239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1400" b="1" i="1"/>
                <a:t>I</a:t>
              </a:r>
            </a:p>
          </p:txBody>
        </p:sp>
        <p:sp>
          <p:nvSpPr>
            <p:cNvPr id="6176" name="Text Box 32"/>
            <p:cNvSpPr txBox="1">
              <a:spLocks noChangeArrowheads="1"/>
            </p:cNvSpPr>
            <p:nvPr/>
          </p:nvSpPr>
          <p:spPr bwMode="auto">
            <a:xfrm>
              <a:off x="1916" y="4128"/>
              <a:ext cx="37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i="1"/>
                <a:t>Q</a:t>
              </a:r>
            </a:p>
          </p:txBody>
        </p:sp>
      </p:grpSp>
      <p:sp>
        <p:nvSpPr>
          <p:cNvPr id="6178" name="Line 34"/>
          <p:cNvSpPr>
            <a:spLocks noChangeShapeType="1"/>
          </p:cNvSpPr>
          <p:nvPr/>
        </p:nvSpPr>
        <p:spPr bwMode="auto">
          <a:xfrm>
            <a:off x="1763713" y="4941888"/>
            <a:ext cx="0" cy="16557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3" name="Freeform 39"/>
          <p:cNvSpPr>
            <a:spLocks/>
          </p:cNvSpPr>
          <p:nvPr/>
        </p:nvSpPr>
        <p:spPr bwMode="auto">
          <a:xfrm>
            <a:off x="965200" y="2959100"/>
            <a:ext cx="1333500" cy="762000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608" y="352"/>
              </a:cxn>
              <a:cxn ang="0">
                <a:pos x="840" y="0"/>
              </a:cxn>
            </a:cxnLst>
            <a:rect l="0" t="0" r="r" b="b"/>
            <a:pathLst>
              <a:path w="840" h="480">
                <a:moveTo>
                  <a:pt x="0" y="480"/>
                </a:moveTo>
                <a:cubicBezTo>
                  <a:pt x="234" y="456"/>
                  <a:pt x="468" y="432"/>
                  <a:pt x="608" y="352"/>
                </a:cubicBezTo>
                <a:cubicBezTo>
                  <a:pt x="748" y="272"/>
                  <a:pt x="801" y="59"/>
                  <a:pt x="840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184" name="Freeform 40"/>
          <p:cNvSpPr>
            <a:spLocks/>
          </p:cNvSpPr>
          <p:nvPr/>
        </p:nvSpPr>
        <p:spPr bwMode="auto">
          <a:xfrm rot="11697253" flipH="1">
            <a:off x="1371600" y="2070100"/>
            <a:ext cx="1054100" cy="762000"/>
          </a:xfrm>
          <a:custGeom>
            <a:avLst/>
            <a:gdLst/>
            <a:ahLst/>
            <a:cxnLst>
              <a:cxn ang="0">
                <a:pos x="0" y="480"/>
              </a:cxn>
              <a:cxn ang="0">
                <a:pos x="608" y="352"/>
              </a:cxn>
              <a:cxn ang="0">
                <a:pos x="840" y="0"/>
              </a:cxn>
            </a:cxnLst>
            <a:rect l="0" t="0" r="r" b="b"/>
            <a:pathLst>
              <a:path w="840" h="480">
                <a:moveTo>
                  <a:pt x="0" y="480"/>
                </a:moveTo>
                <a:cubicBezTo>
                  <a:pt x="234" y="456"/>
                  <a:pt x="468" y="432"/>
                  <a:pt x="608" y="352"/>
                </a:cubicBezTo>
                <a:cubicBezTo>
                  <a:pt x="748" y="272"/>
                  <a:pt x="801" y="59"/>
                  <a:pt x="840" y="0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50" grpId="0"/>
      <p:bldP spid="6151" grpId="0"/>
      <p:bldP spid="6157" grpId="0" animBg="1"/>
      <p:bldP spid="6161" grpId="0" animBg="1"/>
      <p:bldP spid="6163" grpId="0"/>
      <p:bldP spid="6164" grpId="0"/>
      <p:bldP spid="6170" grpId="0" animBg="1"/>
      <p:bldP spid="6178" grpId="0" animBg="1"/>
      <p:bldP spid="6183" grpId="0" animBg="1"/>
      <p:bldP spid="6184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2378</TotalTime>
  <Words>880</Words>
  <Application>Microsoft Office PowerPoint</Application>
  <PresentationFormat>Экран (4:3)</PresentationFormat>
  <Paragraphs>186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Оформление по умолчанию</vt:lpstr>
      <vt:lpstr>Формула</vt:lpstr>
      <vt:lpstr>Спрос и предложение Рыночное равновесие</vt:lpstr>
      <vt:lpstr>Спрос</vt:lpstr>
      <vt:lpstr>Кривая спроса</vt:lpstr>
      <vt:lpstr>Изменение величины спроса</vt:lpstr>
      <vt:lpstr>Изменение спроса</vt:lpstr>
      <vt:lpstr>Факторы спроса</vt:lpstr>
      <vt:lpstr>Кривая Энгеля</vt:lpstr>
      <vt:lpstr>Типы товаров</vt:lpstr>
      <vt:lpstr>Типы товаров и кривая Энгеля</vt:lpstr>
      <vt:lpstr>Факторы спроса</vt:lpstr>
      <vt:lpstr>Эластичность спроса по доходу</vt:lpstr>
      <vt:lpstr>Типы товаров, кривая Энгеля и эластичность спроса по доходу</vt:lpstr>
      <vt:lpstr>Типы товаров и коэффициент эластичности по доходу</vt:lpstr>
      <vt:lpstr>Ценовая эластичность спроса</vt:lpstr>
      <vt:lpstr>Факторы эластичности спроса по цене</vt:lpstr>
      <vt:lpstr>Совокупный спрос</vt:lpstr>
      <vt:lpstr>Схема кругооборота  расходов и доходов</vt:lpstr>
      <vt:lpstr>Совокупный спрос</vt:lpstr>
      <vt:lpstr>Кривая совокупного спроса</vt:lpstr>
      <vt:lpstr>Почему кривая имеет отрицательный наклон</vt:lpstr>
      <vt:lpstr>Неценовые факторы совокупного спроса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мама</dc:creator>
  <cp:lastModifiedBy>Покровская</cp:lastModifiedBy>
  <cp:revision>46</cp:revision>
  <dcterms:created xsi:type="dcterms:W3CDTF">2007-07-12T08:46:54Z</dcterms:created>
  <dcterms:modified xsi:type="dcterms:W3CDTF">2015-10-01T06:55:16Z</dcterms:modified>
</cp:coreProperties>
</file>