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6" r:id="rId3"/>
    <p:sldId id="257" r:id="rId4"/>
    <p:sldId id="258" r:id="rId5"/>
    <p:sldId id="282" r:id="rId6"/>
    <p:sldId id="283" r:id="rId7"/>
    <p:sldId id="284" r:id="rId8"/>
    <p:sldId id="285" r:id="rId9"/>
    <p:sldId id="286" r:id="rId10"/>
    <p:sldId id="287" r:id="rId11"/>
    <p:sldId id="290" r:id="rId12"/>
    <p:sldId id="288" r:id="rId13"/>
    <p:sldId id="291" r:id="rId14"/>
    <p:sldId id="289" r:id="rId15"/>
    <p:sldId id="292" r:id="rId16"/>
    <p:sldId id="259" r:id="rId17"/>
    <p:sldId id="294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EA71-7CD9-46D6-BE32-75E57872B164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15C2-250D-4571-955A-3DFE9DCD8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E658-51EC-49C9-AA34-1E19AF60D6F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atoliy.sizov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ack_phot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980"/>
            <a:ext cx="9144000" cy="6276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071942"/>
            <a:ext cx="595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Модернизация и продление жизненного цикла</a:t>
            </a:r>
            <a:endParaRPr lang="ru-RU" dirty="0"/>
          </a:p>
          <a:p>
            <a:pPr algn="ctr"/>
            <a:r>
              <a:rPr lang="ru-RU" b="1" dirty="0"/>
              <a:t>радиоэлектронной аппаратуры, обратный инжиниринг и</a:t>
            </a:r>
            <a:endParaRPr lang="ru-RU" dirty="0"/>
          </a:p>
          <a:p>
            <a:pPr algn="ctr"/>
            <a:r>
              <a:rPr lang="ru-RU" b="1" dirty="0"/>
              <a:t>функциональная диагностика аналоговых и цифровых</a:t>
            </a:r>
            <a:endParaRPr lang="ru-RU" dirty="0"/>
          </a:p>
          <a:p>
            <a:pPr algn="ctr"/>
            <a:r>
              <a:rPr lang="ru-RU" b="1" dirty="0"/>
              <a:t>электронных схем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6488668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МГУ, осень 201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609329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Лекция 1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Функциональное тестирование</a:t>
            </a:r>
            <a:endParaRPr lang="ru-RU" dirty="0"/>
          </a:p>
        </p:txBody>
      </p:sp>
      <p:pic>
        <p:nvPicPr>
          <p:cNvPr id="45060" name="Picture 4" descr="http://habrastorage.org/storage2/754/daa/a43/754daaa439156b088bf892f7aae46b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Периферийное сканирование</a:t>
            </a:r>
            <a:endParaRPr lang="ru-RU" dirty="0"/>
          </a:p>
        </p:txBody>
      </p:sp>
      <p:pic>
        <p:nvPicPr>
          <p:cNvPr id="46082" name="Picture 2" descr="http://habrastorage.org/storage2/3df/20f/2b4/3df20f2b4c93d7700d3971fba89920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344816" cy="4755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Внутрисхемное тестирование</a:t>
            </a:r>
            <a:endParaRPr lang="ru-RU" dirty="0"/>
          </a:p>
        </p:txBody>
      </p:sp>
      <p:pic>
        <p:nvPicPr>
          <p:cNvPr id="45058" name="Picture 2" descr="http://beta.hstor.org/storage2/a80/2e4/2ab/a802e42abb967620143bb83bec037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5687113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Внутрисхемное тестирование</a:t>
            </a:r>
            <a:endParaRPr lang="ru-RU" dirty="0"/>
          </a:p>
        </p:txBody>
      </p:sp>
      <p:pic>
        <p:nvPicPr>
          <p:cNvPr id="49154" name="Picture 2" descr="http://habrastorage.org/storage2/2d0/e55/64d/2d0e5564dac362ffea3bc63550a98f5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778677" cy="439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Визуальный контроль.</a:t>
            </a:r>
            <a:endParaRPr lang="ru-RU" dirty="0"/>
          </a:p>
        </p:txBody>
      </p:sp>
      <p:pic>
        <p:nvPicPr>
          <p:cNvPr id="47106" name="Picture 2" descr="http://habrastorage.org/storage2/864/a5a/1a6/864a5a1a6d0989873a224583d05d62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33425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тестирования электронных компонентов. Другие методы.</a:t>
            </a:r>
            <a:endParaRPr lang="ru-RU" dirty="0"/>
          </a:p>
        </p:txBody>
      </p:sp>
      <p:pic>
        <p:nvPicPr>
          <p:cNvPr id="50178" name="Picture 2" descr="http://micromir.ucoz.ru/Oscil/Atten/ADS1062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15816" cy="2915816"/>
          </a:xfrm>
          <a:prstGeom prst="rect">
            <a:avLst/>
          </a:prstGeom>
          <a:noFill/>
        </p:spPr>
      </p:pic>
      <p:pic>
        <p:nvPicPr>
          <p:cNvPr id="50180" name="Picture 4" descr="http://www.rlocman.ru/i/Image/2009/08/06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932302" cy="2379043"/>
          </a:xfrm>
          <a:prstGeom prst="rect">
            <a:avLst/>
          </a:prstGeom>
          <a:noFill/>
        </p:spPr>
      </p:pic>
      <p:pic>
        <p:nvPicPr>
          <p:cNvPr id="50182" name="Picture 6" descr="http://upload.wikimedia.org/wikipedia/commons/1/1c/HP_1650B_Logic_Analy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3252628" cy="2439471"/>
          </a:xfrm>
          <a:prstGeom prst="rect">
            <a:avLst/>
          </a:prstGeom>
          <a:noFill/>
        </p:spPr>
      </p:pic>
      <p:pic>
        <p:nvPicPr>
          <p:cNvPr id="50184" name="Picture 8" descr="http://www.vlcomp.ru/remont/remont.files/mult%20DT-9205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94610" y="4078598"/>
            <a:ext cx="2160240" cy="287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интегрировать все в одну систему?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14884"/>
            <a:ext cx="3238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00240"/>
            <a:ext cx="2214578" cy="20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643050"/>
            <a:ext cx="2933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493752"/>
            <a:ext cx="2571768" cy="23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9166" y="4786322"/>
            <a:ext cx="296483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7164388" y="214313"/>
            <a:ext cx="1871662" cy="134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25" y="214313"/>
            <a:ext cx="3409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8336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Спасибо за внимание</a:t>
            </a:r>
            <a:endParaRPr lang="en-GB" sz="1800" dirty="0">
              <a:solidFill>
                <a:srgbClr val="1F497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7164388" y="214313"/>
            <a:ext cx="1871662" cy="134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25" y="214313"/>
            <a:ext cx="3409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83368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Домашнее задание :</a:t>
            </a:r>
          </a:p>
          <a:p>
            <a:pPr algn="ctr" defTabSz="457200"/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514350" indent="-514350" algn="ctr" defTabSz="457200">
              <a:buAutoNum type="arabicParenR"/>
            </a:pPr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Повторить материалы лекции</a:t>
            </a:r>
          </a:p>
          <a:p>
            <a:pPr marL="514350" indent="-514350" algn="ctr" defTabSz="457200">
              <a:buAutoNum type="arabicParenR"/>
            </a:pPr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algn="ctr" defTabSz="457200"/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Сизов</a:t>
            </a:r>
            <a:r>
              <a:rPr lang="ru-RU" dirty="0" smtClean="0"/>
              <a:t> Анатолий Дмитриевич</a:t>
            </a:r>
          </a:p>
          <a:p>
            <a:pPr>
              <a:buNone/>
            </a:pPr>
            <a:r>
              <a:rPr lang="ru-RU" dirty="0" smtClean="0"/>
              <a:t>Контакты: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anatoliy.sizov@gmail.com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тел: +7-926-128-15-49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Информация по курсу: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http://engineering.phys.msu.ru/ru/branches/circuits-diagnostics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1 </a:t>
            </a:r>
            <a:r>
              <a:rPr lang="ru-RU" dirty="0" smtClean="0"/>
              <a:t>семестр</a:t>
            </a:r>
          </a:p>
          <a:p>
            <a:r>
              <a:rPr lang="ru-RU" dirty="0" smtClean="0"/>
              <a:t>Вводное занятие</a:t>
            </a:r>
          </a:p>
          <a:p>
            <a:r>
              <a:rPr lang="ru-RU" dirty="0" smtClean="0"/>
              <a:t>Изучение основ построения электрических схем. Введение в </a:t>
            </a:r>
            <a:r>
              <a:rPr lang="ru-RU" dirty="0" err="1" smtClean="0"/>
              <a:t>схемотехнику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Знакомство с</a:t>
            </a:r>
            <a:r>
              <a:rPr lang="en-US" dirty="0" smtClean="0"/>
              <a:t> </a:t>
            </a:r>
            <a:r>
              <a:rPr lang="ru-RU" dirty="0" smtClean="0"/>
              <a:t>функциональными возможностями систем </a:t>
            </a:r>
            <a:r>
              <a:rPr lang="en-US" dirty="0" err="1" smtClean="0"/>
              <a:t>PinPoint</a:t>
            </a:r>
            <a:r>
              <a:rPr lang="en-US" dirty="0" smtClean="0"/>
              <a:t> II, </a:t>
            </a:r>
            <a:r>
              <a:rPr lang="en-US" dirty="0" err="1" smtClean="0"/>
              <a:t>FaultFinder</a:t>
            </a:r>
            <a:r>
              <a:rPr lang="en-US" dirty="0" smtClean="0"/>
              <a:t>, </a:t>
            </a:r>
            <a:r>
              <a:rPr lang="en-US" dirty="0" err="1" smtClean="0"/>
              <a:t>Autopoint</a:t>
            </a:r>
            <a:endParaRPr lang="ru-RU" dirty="0" smtClean="0"/>
          </a:p>
          <a:p>
            <a:r>
              <a:rPr lang="ru-RU" dirty="0" smtClean="0"/>
              <a:t>Изучение различных методов локализации неисправностей</a:t>
            </a:r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Verifications tests.</a:t>
            </a:r>
            <a:r>
              <a:rPr lang="ru-RU" dirty="0" smtClean="0"/>
              <a:t> Теория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Verifications tests.</a:t>
            </a:r>
            <a:r>
              <a:rPr lang="ru-RU" dirty="0" smtClean="0"/>
              <a:t> Практика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VI tests. </a:t>
            </a:r>
            <a:r>
              <a:rPr lang="ru-RU" dirty="0" smtClean="0"/>
              <a:t>Теория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VI tests. </a:t>
            </a:r>
            <a:r>
              <a:rPr lang="ru-RU" dirty="0" smtClean="0"/>
              <a:t>Практика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err="1" smtClean="0"/>
              <a:t>Testflow</a:t>
            </a:r>
            <a:r>
              <a:rPr lang="en-US" dirty="0" smtClean="0"/>
              <a:t>.</a:t>
            </a:r>
            <a:r>
              <a:rPr lang="ru-RU" dirty="0" smtClean="0"/>
              <a:t> Теория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err="1" smtClean="0"/>
              <a:t>Testflow</a:t>
            </a:r>
            <a:r>
              <a:rPr lang="en-US" dirty="0" smtClean="0"/>
              <a:t>.</a:t>
            </a:r>
            <a:r>
              <a:rPr lang="ru-RU" dirty="0" smtClean="0"/>
              <a:t> Практика.</a:t>
            </a:r>
          </a:p>
          <a:p>
            <a:r>
              <a:rPr lang="ru-RU" dirty="0" smtClean="0"/>
              <a:t>Работа с разделом </a:t>
            </a:r>
            <a:r>
              <a:rPr lang="en-US" dirty="0" smtClean="0"/>
              <a:t>Libraries 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Functional tests. </a:t>
            </a:r>
            <a:r>
              <a:rPr lang="ru-RU" dirty="0" smtClean="0"/>
              <a:t>Теория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Изучение </a:t>
            </a:r>
            <a:r>
              <a:rPr lang="en-US" dirty="0" smtClean="0"/>
              <a:t>Functional tests.</a:t>
            </a:r>
            <a:r>
              <a:rPr lang="ru-RU" dirty="0" smtClean="0"/>
              <a:t> Практика.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 </a:t>
            </a:r>
            <a:r>
              <a:rPr lang="ru-RU" dirty="0" smtClean="0"/>
              <a:t>семестр</a:t>
            </a:r>
          </a:p>
          <a:p>
            <a:r>
              <a:rPr lang="ru-RU" dirty="0" smtClean="0"/>
              <a:t>Тестирование </a:t>
            </a:r>
            <a:r>
              <a:rPr lang="ru-RU" dirty="0"/>
              <a:t>платы или устройства с неизвестными неисправностями, выявление и локализация неисправностей, демонстрация функционирующего устройства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9147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этот курс 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00174"/>
            <a:ext cx="4095752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71942"/>
            <a:ext cx="2965674" cy="246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Задачи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Задачей </a:t>
            </a:r>
            <a:r>
              <a:rPr lang="ru-RU" b="1" dirty="0" err="1" smtClean="0"/>
              <a:t>схемотехники</a:t>
            </a:r>
            <a:r>
              <a:rPr lang="ru-RU" b="1" dirty="0" smtClean="0"/>
              <a:t> </a:t>
            </a:r>
            <a:r>
              <a:rPr lang="ru-RU" dirty="0" smtClean="0"/>
              <a:t>является создание приборов и устройств для преобразования электромагнитной энергии, передачи, обработки и сохранения информации.</a:t>
            </a:r>
            <a:endParaRPr lang="ru-RU" dirty="0"/>
          </a:p>
        </p:txBody>
      </p:sp>
      <p:pic>
        <p:nvPicPr>
          <p:cNvPr id="3" name="Picture 2" descr="C:\Users\Lovelass\Downloads\картинки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21090"/>
            <a:ext cx="4868677" cy="3236910"/>
          </a:xfrm>
          <a:prstGeom prst="rect">
            <a:avLst/>
          </a:prstGeom>
          <a:noFill/>
        </p:spPr>
      </p:pic>
      <p:pic>
        <p:nvPicPr>
          <p:cNvPr id="4" name="Picture 3" descr="C:\Users\Lovelass\Downloads\картинки\2011-11-23 18.44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История развития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 этапа: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8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схемотехника</a:t>
            </a:r>
            <a:r>
              <a:rPr lang="ru-RU" dirty="0" smtClean="0"/>
              <a:t> на электровакуумных приборах;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схемотехника</a:t>
            </a:r>
            <a:r>
              <a:rPr lang="ru-RU" dirty="0" smtClean="0"/>
              <a:t> на полупроводниковых приборах;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схемотехника</a:t>
            </a:r>
            <a:r>
              <a:rPr lang="ru-RU" dirty="0" smtClean="0"/>
              <a:t> на интегральных микросхемах;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схемотехника</a:t>
            </a:r>
            <a:r>
              <a:rPr lang="ru-RU" dirty="0" smtClean="0"/>
              <a:t> на функциональных узлах. (Лабораторные эксперименты)</a:t>
            </a:r>
            <a:endParaRPr lang="ru-RU" dirty="0"/>
          </a:p>
        </p:txBody>
      </p:sp>
      <p:pic>
        <p:nvPicPr>
          <p:cNvPr id="2050" name="Picture 2" descr="C:\Users\Lovelass\Downloads\картинки\6p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440160" cy="2602699"/>
          </a:xfrm>
          <a:prstGeom prst="rect">
            <a:avLst/>
          </a:prstGeom>
          <a:noFill/>
        </p:spPr>
      </p:pic>
      <p:pic>
        <p:nvPicPr>
          <p:cNvPr id="2051" name="Picture 3" descr="C:\Users\Lovelass\Downloads\картинки\d42d4fdaa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614691" cy="2608066"/>
          </a:xfrm>
          <a:prstGeom prst="rect">
            <a:avLst/>
          </a:prstGeom>
          <a:noFill/>
        </p:spPr>
      </p:pic>
      <p:pic>
        <p:nvPicPr>
          <p:cNvPr id="2052" name="Picture 4" descr="C:\Users\Lovelass\Downloads\картинки\Unijunction_transist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73016"/>
            <a:ext cx="1647185" cy="2471465"/>
          </a:xfrm>
          <a:prstGeom prst="rect">
            <a:avLst/>
          </a:prstGeom>
          <a:noFill/>
        </p:spPr>
      </p:pic>
      <p:pic>
        <p:nvPicPr>
          <p:cNvPr id="2053" name="Picture 5" descr="C:\Users\Lovelass\Downloads\картинки\xeon7500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89040"/>
            <a:ext cx="2146319" cy="2274763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1475656" y="479715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479715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44208" y="479715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История развития. 1 этап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140968"/>
            <a:ext cx="601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1907 г. – Ли де </a:t>
            </a:r>
            <a:r>
              <a:rPr lang="ru-RU" dirty="0" err="1" smtClean="0"/>
              <a:t>Форест</a:t>
            </a:r>
            <a:r>
              <a:rPr lang="ru-RU" dirty="0" smtClean="0"/>
              <a:t> ввёл в диод между катодом и анодом третий электрод – управляющую сетку – </a:t>
            </a:r>
            <a:r>
              <a:rPr lang="ru-RU" i="1" dirty="0" smtClean="0"/>
              <a:t>триод.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	</a:t>
            </a:r>
            <a:r>
              <a:rPr lang="en-US" dirty="0" smtClean="0"/>
              <a:t>14 </a:t>
            </a:r>
            <a:r>
              <a:rPr lang="ru-RU" dirty="0" smtClean="0"/>
              <a:t>февраля 1945 г. - первый в мире реально программируемый электронный компьютер ENIAC. ENIAC весил 30 тонн и состоял из 18 тысяч электронных ламп. Быстродействие - 5 000 операций в секунду. </a:t>
            </a:r>
            <a:r>
              <a:rPr lang="it-IT" dirty="0" smtClean="0"/>
              <a:t>Intel Core i5-2500K, частоты 3,3-3,7 ГГц (2011) — 105,6-118 Гфлопс</a:t>
            </a:r>
            <a:r>
              <a:rPr lang="ru-RU" dirty="0" smtClean="0"/>
              <a:t>.</a:t>
            </a:r>
            <a:endParaRPr lang="ru-RU" i="1" dirty="0" smtClean="0"/>
          </a:p>
          <a:p>
            <a:r>
              <a:rPr lang="ru-RU" i="1" dirty="0" smtClean="0"/>
              <a:t>	</a:t>
            </a:r>
            <a:endParaRPr lang="ru-RU" dirty="0"/>
          </a:p>
        </p:txBody>
      </p:sp>
      <p:pic>
        <p:nvPicPr>
          <p:cNvPr id="3074" name="Picture 2" descr="C:\Users\Lovelass\Downloads\картинки\ac5914f1be8229fb05ebfc36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792088" cy="1143465"/>
          </a:xfrm>
          <a:prstGeom prst="rect">
            <a:avLst/>
          </a:prstGeom>
          <a:noFill/>
        </p:spPr>
      </p:pic>
      <p:pic>
        <p:nvPicPr>
          <p:cNvPr id="3075" name="Picture 3" descr="C:\Users\Lovelass\Downloads\картинки\predictions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808312" cy="22822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83768" y="148478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1896 г. – открытие радио Поповым А.С.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1906 г. – Д.А.Флеминг изобрёл первый электронный прибор с односторонней проводимостью - ламповый диод</a:t>
            </a:r>
          </a:p>
        </p:txBody>
      </p:sp>
      <p:pic>
        <p:nvPicPr>
          <p:cNvPr id="3076" name="Picture 4" descr="C:\Users\Lovelass\Downloads\картинки\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1979712" cy="1804120"/>
          </a:xfrm>
          <a:prstGeom prst="rect">
            <a:avLst/>
          </a:prstGeom>
          <a:noFill/>
        </p:spPr>
      </p:pic>
      <p:pic>
        <p:nvPicPr>
          <p:cNvPr id="3077" name="Picture 5" descr="C:\Users\Lovelass\Downloads\картинки\audion_vent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96952"/>
            <a:ext cx="2376264" cy="1370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История развития. 2 этап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55679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1930 </a:t>
            </a:r>
            <a:r>
              <a:rPr lang="ru-RU" dirty="0" smtClean="0"/>
              <a:t>г. – Ю. </a:t>
            </a:r>
            <a:r>
              <a:rPr lang="ru-RU" dirty="0" err="1" smtClean="0"/>
              <a:t>Лилиенфельд</a:t>
            </a:r>
            <a:r>
              <a:rPr lang="ru-RU" dirty="0" smtClean="0"/>
              <a:t> – первый полевой транзистор (концепция)</a:t>
            </a:r>
          </a:p>
          <a:p>
            <a:r>
              <a:rPr lang="ru-RU" dirty="0" smtClean="0"/>
              <a:t>1948</a:t>
            </a:r>
            <a:r>
              <a:rPr lang="en-US" dirty="0" smtClean="0"/>
              <a:t> </a:t>
            </a:r>
            <a:r>
              <a:rPr lang="ru-RU" dirty="0" smtClean="0"/>
              <a:t>г. – Д. Бардин, У. </a:t>
            </a:r>
            <a:r>
              <a:rPr lang="ru-RU" dirty="0" err="1" smtClean="0"/>
              <a:t>Браттейн</a:t>
            </a:r>
            <a:r>
              <a:rPr lang="ru-RU" dirty="0" smtClean="0"/>
              <a:t> и У. </a:t>
            </a:r>
            <a:r>
              <a:rPr lang="ru-RU" dirty="0" err="1" smtClean="0"/>
              <a:t>Шокли</a:t>
            </a:r>
            <a:r>
              <a:rPr lang="ru-RU" dirty="0" smtClean="0"/>
              <a:t> изобрели полупроводниковый триод (</a:t>
            </a:r>
            <a:r>
              <a:rPr lang="ru-RU" i="1" dirty="0" smtClean="0"/>
              <a:t>транзистор).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http://www.kit-e.ru/assets/images/0609/198p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328592" cy="415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История развития. 3 этап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конец 1958 – начало 1959 гг. – Джек </a:t>
            </a:r>
            <a:r>
              <a:rPr lang="ru-RU" dirty="0" err="1" smtClean="0"/>
              <a:t>Килби</a:t>
            </a:r>
            <a:r>
              <a:rPr lang="ru-RU" dirty="0" smtClean="0"/>
              <a:t>  (</a:t>
            </a:r>
            <a:r>
              <a:rPr lang="en-US" dirty="0" smtClean="0"/>
              <a:t>Texas Instruments),</a:t>
            </a:r>
            <a:r>
              <a:rPr lang="ru-RU" dirty="0" smtClean="0"/>
              <a:t> </a:t>
            </a:r>
            <a:r>
              <a:rPr lang="ru-RU" dirty="0" err="1" smtClean="0"/>
              <a:t>Курт</a:t>
            </a:r>
            <a:r>
              <a:rPr lang="ru-RU" dirty="0" smtClean="0"/>
              <a:t> </a:t>
            </a:r>
            <a:r>
              <a:rPr lang="ru-RU" dirty="0" err="1" smtClean="0"/>
              <a:t>Леговец</a:t>
            </a:r>
            <a:r>
              <a:rPr lang="ru-RU" dirty="0" smtClean="0"/>
              <a:t> и Роберт </a:t>
            </a:r>
            <a:r>
              <a:rPr lang="ru-RU" dirty="0" err="1" smtClean="0"/>
              <a:t>Нойс</a:t>
            </a:r>
            <a:r>
              <a:rPr lang="ru-RU" dirty="0" smtClean="0"/>
              <a:t> (</a:t>
            </a:r>
            <a:r>
              <a:rPr lang="en-US" dirty="0" smtClean="0"/>
              <a:t>Fairchild Semiconductor</a:t>
            </a:r>
            <a:r>
              <a:rPr lang="ru-RU" dirty="0" smtClean="0"/>
              <a:t>) осуществили прорыв, который привел к созданию первой в мире ИС</a:t>
            </a:r>
          </a:p>
          <a:p>
            <a:endParaRPr lang="ru-RU" dirty="0" smtClean="0"/>
          </a:p>
          <a:p>
            <a:r>
              <a:rPr lang="ru-RU" dirty="0" smtClean="0"/>
              <a:t>1963-65 гг. - первая в СССР гибридная толстоплёночная интегральная микросхема (серия 201 «Тропа») была разработана в  НИИ точной технологии («Ангстрем»)</a:t>
            </a:r>
          </a:p>
        </p:txBody>
      </p:sp>
      <p:pic>
        <p:nvPicPr>
          <p:cNvPr id="44034" name="Picture 2" descr="http://all-ht.ru/inf/history/img/05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467225" cy="3000376"/>
          </a:xfrm>
          <a:prstGeom prst="rect">
            <a:avLst/>
          </a:prstGeom>
          <a:noFill/>
        </p:spPr>
      </p:pic>
      <p:pic>
        <p:nvPicPr>
          <p:cNvPr id="44036" name="Picture 4" descr="&amp;Icy;&amp;ncy;&amp;tcy;&amp;iecy;&amp;gcy;&amp;rcy;&amp;acy;&amp;lcy;&amp;softcy;&amp;ncy;&amp;acy;&amp;yacy; &amp;mcy;&amp;icy;&amp;kcy;&amp;rcy;&amp;ocy;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857500" cy="27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401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Контактная информация</vt:lpstr>
      <vt:lpstr>Программа курса</vt:lpstr>
      <vt:lpstr>О чем этот курс ?</vt:lpstr>
      <vt:lpstr>Схемотехника. Задачи</vt:lpstr>
      <vt:lpstr>Схемотехника. История развития</vt:lpstr>
      <vt:lpstr>Схемотехника. История развития. 1 этап</vt:lpstr>
      <vt:lpstr>Схемотехника. История развития. 2 этап</vt:lpstr>
      <vt:lpstr>Схемотехника. История развития. 3 этап</vt:lpstr>
      <vt:lpstr>Современные методы тестирования электронных компонентов. Функциональное тестирование</vt:lpstr>
      <vt:lpstr>Современные методы тестирования электронных компонентов. Периферийное сканирование</vt:lpstr>
      <vt:lpstr>Современные методы тестирования электронных компонентов. Внутрисхемное тестирование</vt:lpstr>
      <vt:lpstr>Современные методы тестирования электронных компонентов. Внутрисхемное тестирование</vt:lpstr>
      <vt:lpstr>Современные методы тестирования электронных компонентов. Визуальный контроль.</vt:lpstr>
      <vt:lpstr>Современные методы тестирования электронных компонентов. Другие методы.</vt:lpstr>
      <vt:lpstr>Как интегрировать все в одну систему?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Lovelass</cp:lastModifiedBy>
  <cp:revision>33</cp:revision>
  <dcterms:created xsi:type="dcterms:W3CDTF">2012-09-09T18:52:08Z</dcterms:created>
  <dcterms:modified xsi:type="dcterms:W3CDTF">2014-09-04T12:42:19Z</dcterms:modified>
</cp:coreProperties>
</file>