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8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A380-C3BF-4637-A9A3-539F8F4252F5}" type="datetimeFigureOut">
              <a:rPr lang="ru-RU" smtClean="0"/>
              <a:pPr/>
              <a:t>08.11.2012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1C70-CC5A-4414-BB55-EEA2FEF7A3A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A380-C3BF-4637-A9A3-539F8F4252F5}" type="datetimeFigureOut">
              <a:rPr lang="ru-RU" smtClean="0"/>
              <a:pPr/>
              <a:t>08.11.2012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1C70-CC5A-4414-BB55-EEA2FEF7A3A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A380-C3BF-4637-A9A3-539F8F4252F5}" type="datetimeFigureOut">
              <a:rPr lang="ru-RU" smtClean="0"/>
              <a:pPr/>
              <a:t>08.11.2012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1C70-CC5A-4414-BB55-EEA2FEF7A3A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A380-C3BF-4637-A9A3-539F8F4252F5}" type="datetimeFigureOut">
              <a:rPr lang="ru-RU" smtClean="0"/>
              <a:pPr/>
              <a:t>08.11.2012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1C70-CC5A-4414-BB55-EEA2FEF7A3A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A380-C3BF-4637-A9A3-539F8F4252F5}" type="datetimeFigureOut">
              <a:rPr lang="ru-RU" smtClean="0"/>
              <a:pPr/>
              <a:t>08.11.2012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1C70-CC5A-4414-BB55-EEA2FEF7A3A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A380-C3BF-4637-A9A3-539F8F4252F5}" type="datetimeFigureOut">
              <a:rPr lang="ru-RU" smtClean="0"/>
              <a:pPr/>
              <a:t>08.11.2012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1C70-CC5A-4414-BB55-EEA2FEF7A3A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A380-C3BF-4637-A9A3-539F8F4252F5}" type="datetimeFigureOut">
              <a:rPr lang="ru-RU" smtClean="0"/>
              <a:pPr/>
              <a:t>08.11.2012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1C70-CC5A-4414-BB55-EEA2FEF7A3A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A380-C3BF-4637-A9A3-539F8F4252F5}" type="datetimeFigureOut">
              <a:rPr lang="ru-RU" smtClean="0"/>
              <a:pPr/>
              <a:t>08.11.2012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1C70-CC5A-4414-BB55-EEA2FEF7A3A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A380-C3BF-4637-A9A3-539F8F4252F5}" type="datetimeFigureOut">
              <a:rPr lang="ru-RU" smtClean="0"/>
              <a:pPr/>
              <a:t>08.11.2012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1C70-CC5A-4414-BB55-EEA2FEF7A3A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A380-C3BF-4637-A9A3-539F8F4252F5}" type="datetimeFigureOut">
              <a:rPr lang="ru-RU" smtClean="0"/>
              <a:pPr/>
              <a:t>08.11.2012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1C70-CC5A-4414-BB55-EEA2FEF7A3A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A380-C3BF-4637-A9A3-539F8F4252F5}" type="datetimeFigureOut">
              <a:rPr lang="ru-RU" smtClean="0"/>
              <a:pPr/>
              <a:t>08.11.2012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1C70-CC5A-4414-BB55-EEA2FEF7A3A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BA380-C3BF-4637-A9A3-539F8F4252F5}" type="datetimeFigureOut">
              <a:rPr lang="ru-RU" smtClean="0"/>
              <a:pPr/>
              <a:t>08.11.2012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F1C70-CC5A-4414-BB55-EEA2FEF7A3A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3" name="Рисунок 12" descr="6ad4cd72222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38750" y="-1139788"/>
            <a:ext cx="6866499" cy="914400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763688" y="1340768"/>
            <a:ext cx="6984776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0"/>
                <a:solidFill>
                  <a:srgbClr val="00CC00"/>
                </a:solidFill>
                <a:effectLst>
                  <a:reflection blurRad="12700" stA="50000" endPos="50000" dist="5000" dir="5400000" sy="-100000" rotWithShape="0"/>
                </a:effectLst>
                <a:latin typeface="Monotype Corsiva" pitchFamily="66" charset="0"/>
              </a:rPr>
              <a:t>Типичные маленькие программы</a:t>
            </a:r>
            <a:endParaRPr lang="ru-RU" sz="5400" b="1" dirty="0">
              <a:ln w="0"/>
              <a:solidFill>
                <a:srgbClr val="00CC00"/>
              </a:solidFill>
              <a:effectLst>
                <a:reflection blurRad="12700" stA="50000" endPos="50000" dist="5000" dir="5400000" sy="-100000" rotWithShape="0"/>
              </a:effectLst>
              <a:latin typeface="Monotype Corsiva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83768" y="260648"/>
            <a:ext cx="50006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Автор: Зубкова Екатерина Александрова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ГБОУ 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СОШ №1378 г. Москва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23928" y="3573016"/>
            <a:ext cx="3929063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Язык программирования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Pascal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класс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99485490af7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95936" y="47667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РЕШЕНИЕ: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552" y="1268760"/>
            <a:ext cx="82809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Организуем три счетчика одновременно: </a:t>
            </a:r>
            <a:r>
              <a:rPr lang="en-GB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cW</a:t>
            </a:r>
            <a:r>
              <a:rPr lang="en-GB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GB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cDv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для подсчета букв </a:t>
            </a:r>
            <a:r>
              <a:rPr lang="en-GB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двоеточий соответственно, а также </a:t>
            </a:r>
            <a:r>
              <a:rPr lang="en-GB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счетчик циклов, то есть общего числа введенных символов.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99485490af7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95936" y="260648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Программа:</a:t>
            </a:r>
            <a:endParaRPr lang="ru-RU" sz="4000" b="1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696" y="836712"/>
            <a:ext cx="583264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VAR </a:t>
            </a:r>
            <a:r>
              <a:rPr lang="en-GB" sz="2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cW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cDv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procent_W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procent_Dv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 Integer;</a:t>
            </a:r>
            <a:b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GB" sz="2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simvol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 Char;</a:t>
            </a:r>
          </a:p>
          <a:p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BEGIN</a:t>
            </a:r>
          </a:p>
          <a:p>
            <a:r>
              <a:rPr lang="en-GB" sz="2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i:=0; </a:t>
            </a:r>
            <a:r>
              <a:rPr lang="en-GB" sz="2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cW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:=0; </a:t>
            </a:r>
            <a:r>
              <a:rPr lang="en-GB" sz="2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cDv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:=0;</a:t>
            </a:r>
          </a:p>
          <a:p>
            <a:r>
              <a:rPr lang="en-GB" sz="2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repeat</a:t>
            </a:r>
          </a:p>
          <a:p>
            <a:r>
              <a:rPr lang="en-GB" sz="2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GB" sz="2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ReadLn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GB" sz="2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simvol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en-GB" sz="2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GB" sz="2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:=i+1;</a:t>
            </a:r>
          </a:p>
          <a:p>
            <a:r>
              <a:rPr lang="en-GB" sz="2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case </a:t>
            </a:r>
            <a:r>
              <a:rPr lang="en-GB" sz="2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simvol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of</a:t>
            </a:r>
          </a:p>
          <a:p>
            <a:r>
              <a:rPr lang="en-GB" sz="2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‘W’: </a:t>
            </a:r>
            <a:r>
              <a:rPr lang="en-GB" sz="2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cW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:=cW+1;</a:t>
            </a:r>
          </a:p>
          <a:p>
            <a:r>
              <a:rPr lang="en-GB" sz="2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‘:’ :  </a:t>
            </a:r>
            <a:r>
              <a:rPr lang="en-GB" sz="2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cDv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:=cDv+1</a:t>
            </a:r>
          </a:p>
          <a:p>
            <a:r>
              <a:rPr lang="en-GB" sz="2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end;</a:t>
            </a:r>
          </a:p>
          <a:p>
            <a:r>
              <a:rPr lang="en-GB" sz="2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until </a:t>
            </a:r>
            <a:r>
              <a:rPr lang="en-GB" sz="2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simvol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=‘/’;</a:t>
            </a:r>
          </a:p>
          <a:p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GB" sz="2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procent_W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:=Round(100*</a:t>
            </a:r>
            <a:r>
              <a:rPr lang="en-GB" sz="2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cW/i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en-GB" sz="2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GB" sz="2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procent_Dv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:=Round(100*</a:t>
            </a:r>
            <a:r>
              <a:rPr lang="en-GB" sz="2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cDv/i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en-GB" sz="2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GB" sz="2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WriteLn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GB" sz="2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procent_W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,’ ‘,</a:t>
            </a:r>
            <a:r>
              <a:rPr lang="en-GB" sz="2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procent_Dv</a:t>
            </a:r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GB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END.</a:t>
            </a:r>
            <a:endParaRPr lang="ru-RU" sz="22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99485490af7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51920" y="332656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Решите самостоятельно:</a:t>
            </a:r>
            <a:endParaRPr lang="ru-RU" sz="36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1484784"/>
            <a:ext cx="81369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компьютер вводятся </a:t>
            </a:r>
            <a:r>
              <a:rPr lang="en-GB" sz="3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чисел. Подсчитать по отдельности количество отрицательных, положительных чисел и тех чисел, что превышают число десять.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827584" y="4077072"/>
            <a:ext cx="1660949" cy="2348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99485490af7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00496" y="571480"/>
            <a:ext cx="341151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0"/>
                <a:solidFill>
                  <a:srgbClr val="00CC00"/>
                </a:solidFill>
                <a:effectLst>
                  <a:reflection blurRad="12700" stA="50000" endPos="50000" dist="5000" dir="5400000" sy="-100000" rotWithShape="0"/>
                </a:effectLst>
                <a:latin typeface="Monotype Corsiva" pitchFamily="66" charset="0"/>
              </a:rPr>
              <a:t>Сумматоры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571612"/>
            <a:ext cx="828680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Сумматор – это переменная величина, в которой  вы подсчитываете сумму чего-либо.</a:t>
            </a:r>
          </a:p>
          <a:p>
            <a:endParaRPr lang="ru-RU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GB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:=0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ru-RU" sz="2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Обнуляем сумматор</a:t>
            </a: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m: </a:t>
            </a:r>
            <a:r>
              <a:rPr lang="en-GB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ReadLn</a:t>
            </a:r>
            <a:r>
              <a:rPr lang="en-GB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(a);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	 </a:t>
            </a: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ru-RU" sz="2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Вводим очередное число</a:t>
            </a: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GB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s:=</a:t>
            </a:r>
            <a:r>
              <a:rPr lang="en-GB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s+a</a:t>
            </a:r>
            <a:r>
              <a:rPr lang="en-GB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             </a:t>
            </a: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ru-RU" sz="2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Увеличиваем сумматор</a:t>
            </a: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GB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WriteLn</a:t>
            </a:r>
            <a:r>
              <a:rPr lang="en-GB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(‘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Сумма=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‘,s);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GB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goto</a:t>
            </a:r>
            <a:r>
              <a:rPr lang="en-GB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endParaRPr lang="ru-RU" sz="24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99485490af7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2910" y="1928802"/>
            <a:ext cx="8136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i="1" u="sng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Задача </a:t>
            </a:r>
            <a:r>
              <a:rPr lang="en-US" sz="3600" i="1" u="sng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600" i="1" u="sng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компьютер вводится 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чисел. Вычислить и один раз напечатать их сумму.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99485490af7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95936" y="260648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Программа:</a:t>
            </a:r>
            <a:endParaRPr lang="ru-RU" sz="4000" b="1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5656" y="836712"/>
            <a:ext cx="662473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VAR </a:t>
            </a:r>
            <a:r>
              <a:rPr lang="en-GB" sz="3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, N: Integer;</a:t>
            </a:r>
            <a:b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GB" sz="3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a,s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 Real;</a:t>
            </a:r>
          </a:p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BEGIN</a:t>
            </a:r>
          </a:p>
          <a:p>
            <a:r>
              <a:rPr lang="en-GB" sz="3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GB" sz="3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ReadLn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(N);</a:t>
            </a:r>
          </a:p>
          <a:p>
            <a:r>
              <a:rPr lang="en-GB" sz="3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s:=0;</a:t>
            </a:r>
          </a:p>
          <a:p>
            <a:r>
              <a:rPr lang="en-GB" sz="3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for i:=1 to N begin </a:t>
            </a:r>
          </a:p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GB" sz="3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ReadLn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(a);</a:t>
            </a:r>
          </a:p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	 s:=s+a;</a:t>
            </a:r>
            <a:r>
              <a:rPr lang="en-GB" sz="3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GB" sz="32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sz="3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end {for};</a:t>
            </a:r>
          </a:p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GB" sz="3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WriteLn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(‘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Сумма равна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’,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s: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END.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99485490af7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79712" y="188640"/>
            <a:ext cx="6984776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0"/>
                <a:solidFill>
                  <a:srgbClr val="00CC00"/>
                </a:solidFill>
                <a:effectLst>
                  <a:reflection blurRad="12700" stA="50000" endPos="50000" dist="5000" dir="5400000" sy="-100000" rotWithShape="0"/>
                </a:effectLst>
                <a:latin typeface="Monotype Corsiva" pitchFamily="66" charset="0"/>
              </a:rPr>
              <a:t>Вычислительная  циклическая программа</a:t>
            </a:r>
            <a:endParaRPr lang="ru-RU" sz="5400" b="1" dirty="0">
              <a:ln w="0"/>
              <a:solidFill>
                <a:srgbClr val="00CC00"/>
              </a:solidFill>
              <a:effectLst>
                <a:reflection blurRad="12700" stA="50000" endPos="50000" dist="5000" dir="5400000" sy="-100000" rotWithShape="0"/>
              </a:effectLst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2204864"/>
            <a:ext cx="777686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Задача</a:t>
            </a:r>
            <a:r>
              <a:rPr lang="ru-RU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 Во дворце 40 залов. Известны длина, ширина, и высота каждого зала. Вычислить площадь пола и объем каждого зала.</a:t>
            </a:r>
            <a:endParaRPr lang="ru-RU" sz="4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99485490af7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79712" y="692696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Решим задачу для одного зала:</a:t>
            </a:r>
            <a:endParaRPr lang="ru-RU" sz="36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1268760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Введем переменные: </a:t>
            </a:r>
            <a:r>
              <a:rPr lang="en-GB" sz="32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dlina</a:t>
            </a:r>
            <a:r>
              <a:rPr lang="ru-RU" sz="32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GB" sz="32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shirina</a:t>
            </a:r>
            <a:r>
              <a:rPr lang="ru-RU" sz="32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GB" sz="32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visota</a:t>
            </a:r>
            <a:r>
              <a:rPr lang="ru-RU" sz="32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2852936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Вычислим площадь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0" y="1988840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Введем 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значения переменных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dlina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shirina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visota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3356992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Вычислим объем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3789040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Выведем на экран значения площади и объема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9512" y="2060848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ReadLn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dlina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shirina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visota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520" y="2780928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S:=dlina*shirina; 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520" y="3284984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V:=S*visota;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1520" y="3861048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WriteLn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(S,’ ‘,V);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 descr="J0093905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4509120"/>
            <a:ext cx="2376264" cy="217799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419872" y="4869160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появления текста программы нажмите на соответствующий пункт текста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99485490af7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2915816" y="3501008"/>
            <a:ext cx="6013177" cy="1880919"/>
            <a:chOff x="1115615" y="2348880"/>
            <a:chExt cx="6480721" cy="1880919"/>
          </a:xfrm>
        </p:grpSpPr>
        <p:sp>
          <p:nvSpPr>
            <p:cNvPr id="8" name="TextBox 7"/>
            <p:cNvSpPr txBox="1"/>
            <p:nvPr/>
          </p:nvSpPr>
          <p:spPr>
            <a:xfrm>
              <a:off x="1115616" y="2348880"/>
              <a:ext cx="64807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ReadLn</a:t>
              </a:r>
              <a:r>
                <a:rPr lang="en-GB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GB" sz="3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dlina</a:t>
              </a:r>
              <a:r>
                <a:rPr lang="ru-RU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lang="en-GB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sz="3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shirina</a:t>
              </a:r>
              <a:r>
                <a:rPr lang="ru-RU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lang="en-GB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sz="3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visota</a:t>
              </a:r>
              <a:r>
                <a:rPr lang="en-GB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);</a:t>
              </a:r>
              <a:endPara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15615" y="2780928"/>
              <a:ext cx="51434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S:=dlina*shirina; </a:t>
              </a:r>
              <a:endPara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115615" y="3212976"/>
              <a:ext cx="51434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V:=S*visota;</a:t>
              </a:r>
              <a:endPara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15615" y="3645024"/>
              <a:ext cx="51434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WriteLn</a:t>
              </a:r>
              <a:r>
                <a:rPr lang="en-GB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(S,’ ‘,V);</a:t>
              </a:r>
              <a:endPara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619672" y="692696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решения задачи этот фрагмент нужно выполнить 40 раз</a:t>
            </a:r>
            <a:endParaRPr lang="ru-RU" sz="36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19672" y="1988840"/>
            <a:ext cx="7524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VAR</a:t>
            </a: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I, </a:t>
            </a:r>
            <a:r>
              <a:rPr lang="en-GB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dlina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shirina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visota</a:t>
            </a: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S, V: Integer;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63688" y="2564904"/>
            <a:ext cx="58326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BEGIN</a:t>
            </a:r>
          </a:p>
          <a:p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i:=1 </a:t>
            </a:r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40 </a:t>
            </a:r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begin</a:t>
            </a:r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83768" y="5229200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end</a:t>
            </a:r>
            <a:r>
              <a:rPr lang="en-GB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{for};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63688" y="5805264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END</a:t>
            </a: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068960"/>
            <a:ext cx="2210556" cy="29882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99485490af7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9552" y="1340768"/>
            <a:ext cx="80648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решения этой задачи создайте более дружественный интерфейс и дайте возможность пользователю самому задавать число залов во дворце.</a:t>
            </a:r>
            <a:endParaRPr lang="ru-RU" sz="36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SO02067_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717032"/>
            <a:ext cx="2490712" cy="2808312"/>
          </a:xfrm>
          <a:prstGeom prst="rect">
            <a:avLst/>
          </a:prstGeom>
        </p:spPr>
      </p:pic>
      <p:pic>
        <p:nvPicPr>
          <p:cNvPr id="12" name="Рисунок 11" descr="SO00212_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92280" y="188640"/>
            <a:ext cx="1152128" cy="12017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99485490af7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07904" y="332656"/>
            <a:ext cx="4104456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0"/>
                <a:solidFill>
                  <a:srgbClr val="00CC00"/>
                </a:solidFill>
                <a:effectLst>
                  <a:reflection blurRad="12700" stA="50000" endPos="50000" dist="5000" dir="5400000" sy="-100000" rotWithShape="0"/>
                </a:effectLst>
                <a:latin typeface="Monotype Corsiva" pitchFamily="66" charset="0"/>
              </a:rPr>
              <a:t>Счетчики</a:t>
            </a:r>
            <a:endParaRPr lang="ru-RU" sz="5400" b="1" dirty="0">
              <a:ln w="0"/>
              <a:solidFill>
                <a:srgbClr val="00CC00"/>
              </a:solidFill>
              <a:effectLst>
                <a:reflection blurRad="12700" stA="50000" endPos="50000" dist="5000" dir="5400000" sy="-100000" rotWithShape="0"/>
              </a:effectLst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2" y="1484784"/>
            <a:ext cx="81369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Счетчик – это переменная величина, в которой что-нибудь подсчитывается.</a:t>
            </a:r>
          </a:p>
          <a:p>
            <a:pPr algn="just"/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600" i="1" u="sng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Задача 1.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компьютер вводится 200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чисел. Компьютер должен подсчитать и 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напечатать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сколько 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среди</a:t>
            </a:r>
            <a:r>
              <a:rPr lang="en-GB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введенных чисел 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положительных.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99485490af7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19672" y="692696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Фрагмент, решающий задачу:</a:t>
            </a:r>
            <a:endParaRPr lang="ru-RU" sz="36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1988840"/>
            <a:ext cx="849694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GB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c:=0</a:t>
            </a: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GB" sz="28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ru-RU" sz="28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Обнуляем счетчик</a:t>
            </a:r>
            <a:r>
              <a:rPr lang="en-GB" sz="28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pPr>
              <a:lnSpc>
                <a:spcPct val="150000"/>
              </a:lnSpc>
            </a:pPr>
            <a:r>
              <a:rPr lang="en-GB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m: </a:t>
            </a:r>
            <a:r>
              <a:rPr lang="en-GB" sz="32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ReadLn</a:t>
            </a:r>
            <a:r>
              <a:rPr lang="en-GB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(a);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	      </a:t>
            </a:r>
            <a:r>
              <a:rPr lang="en-GB" sz="28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ru-RU" sz="28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Вводим очередное число</a:t>
            </a:r>
            <a:r>
              <a:rPr lang="en-GB" sz="28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GB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if a&gt;0 then c:=c+1;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GB" sz="28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ru-RU" sz="28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оно подходящее, 						наращиваем счетчик</a:t>
            </a:r>
            <a:r>
              <a:rPr lang="en-GB" sz="28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pPr>
              <a:lnSpc>
                <a:spcPct val="150000"/>
              </a:lnSpc>
            </a:pP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GB" sz="32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WriteLn</a:t>
            </a:r>
            <a:r>
              <a:rPr lang="en-GB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(‘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них положительных – </a:t>
            </a:r>
            <a:r>
              <a:rPr lang="en-GB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‘,c);</a:t>
            </a:r>
          </a:p>
          <a:p>
            <a:pPr>
              <a:lnSpc>
                <a:spcPct val="150000"/>
              </a:lnSpc>
            </a:pPr>
            <a:r>
              <a:rPr lang="en-GB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GB" sz="32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goto</a:t>
            </a:r>
            <a:r>
              <a:rPr lang="en-GB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endParaRPr lang="ru-RU" sz="3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99485490af7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55168" y="764704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ВАЖНО! Не забывайте обнулять счетчик перед входом в цикл! 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1916832"/>
            <a:ext cx="84249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нашем фрагменте значения счетчика печатаются при каждом выполнении цикла. Изменим задачу.</a:t>
            </a:r>
          </a:p>
          <a:p>
            <a:pPr algn="just"/>
            <a:r>
              <a:rPr lang="ru-RU" sz="3600" i="1" u="sng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Задача 2.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компьютер вводится ровно 200 чисел. Компьютер должен подсчитать и один раз напечатать, сколько среди них положительных.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99485490af7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3568" y="1268760"/>
            <a:ext cx="81369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i="1" u="sng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Задача 3.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компьютер один за другим вводятся произвольные символы. Ввод заканчивается символом /. Подсчитать, какой процент от общего числа введенных символов составляют символ </a:t>
            </a:r>
            <a:r>
              <a:rPr lang="en-GB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символ : по отдельности.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443</Words>
  <Application>Microsoft Office PowerPoint</Application>
  <PresentationFormat>Экран (4:3)</PresentationFormat>
  <Paragraphs>83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Катерина</dc:creator>
  <cp:lastModifiedBy>Катерина</cp:lastModifiedBy>
  <cp:revision>30</cp:revision>
  <dcterms:created xsi:type="dcterms:W3CDTF">2011-12-20T18:05:35Z</dcterms:created>
  <dcterms:modified xsi:type="dcterms:W3CDTF">2012-11-08T15:02:30Z</dcterms:modified>
</cp:coreProperties>
</file>