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86" r:id="rId2"/>
  </p:sldMasterIdLst>
  <p:notesMasterIdLst>
    <p:notesMasterId r:id="rId44"/>
  </p:notesMasterIdLst>
  <p:sldIdLst>
    <p:sldId id="362" r:id="rId3"/>
    <p:sldId id="311" r:id="rId4"/>
    <p:sldId id="310" r:id="rId5"/>
    <p:sldId id="312" r:id="rId6"/>
    <p:sldId id="314" r:id="rId7"/>
    <p:sldId id="316" r:id="rId8"/>
    <p:sldId id="317" r:id="rId9"/>
    <p:sldId id="318" r:id="rId10"/>
    <p:sldId id="319" r:id="rId11"/>
    <p:sldId id="321" r:id="rId12"/>
    <p:sldId id="323" r:id="rId13"/>
    <p:sldId id="327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41" r:id="rId24"/>
    <p:sldId id="342" r:id="rId25"/>
    <p:sldId id="343" r:id="rId26"/>
    <p:sldId id="344" r:id="rId27"/>
    <p:sldId id="345" r:id="rId28"/>
    <p:sldId id="346" r:id="rId29"/>
    <p:sldId id="347" r:id="rId30"/>
    <p:sldId id="348" r:id="rId31"/>
    <p:sldId id="349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60" r:id="rId41"/>
    <p:sldId id="361" r:id="rId42"/>
    <p:sldId id="363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9772B"/>
    <a:srgbClr val="CC99FF"/>
    <a:srgbClr val="141191"/>
    <a:srgbClr val="00CC00"/>
    <a:srgbClr val="D60093"/>
    <a:srgbClr val="225311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860" autoAdjust="0"/>
  </p:normalViewPr>
  <p:slideViewPr>
    <p:cSldViewPr>
      <p:cViewPr>
        <p:scale>
          <a:sx n="100" d="100"/>
          <a:sy n="100" d="100"/>
        </p:scale>
        <p:origin x="-190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A529-C5A1-460B-BA46-BF904EAE20BB}" type="datetimeFigureOut">
              <a:rPr lang="en-US" smtClean="0"/>
              <a:t>12/24/2014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E2F44-8237-4FE1-8158-66FD10459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7769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9E2F44-8237-4FE1-8158-66FD1045992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30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 dirty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51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276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59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680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77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354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715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844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z="1400" smtClean="0">
                <a:solidFill>
                  <a:schemeClr val="tx2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55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sm_boo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1755775"/>
            <a:ext cx="1614488" cy="1689100"/>
          </a:xfrm>
          <a:prstGeom prst="rect">
            <a:avLst/>
          </a:prstGeom>
          <a:noFill/>
          <a:ln w="50800" cap="sq" cmpd="dbl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246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>
                <a:solidFill>
                  <a:srgbClr val="FFFFFF"/>
                </a:solidFill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970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fld id="{F5EF05EF-6168-407F-8025-E41839E12504}" type="datetimeFigureOut">
              <a:rPr lang="en-US" smtClean="0"/>
              <a:pPr/>
              <a:t>12/24/2014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 dirty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fld id="{FA1C692C-4F2D-45F6-A9A8-8A3A8FE278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1" fontAlgn="base" hangingPunct="1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1" fontAlgn="base" hangingPunct="1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fontAlgn="base" hangingPunct="1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fontAlgn="base" hangingPunct="1">
        <a:spcBef>
          <a:spcPts val="400"/>
        </a:spcBef>
        <a:spcAft>
          <a:spcPct val="0"/>
        </a:spcAft>
        <a:buClr>
          <a:srgbClr val="E7BC29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fontAlgn="base" hangingPunct="1">
        <a:spcBef>
          <a:spcPts val="400"/>
        </a:spcBef>
        <a:spcAft>
          <a:spcPct val="0"/>
        </a:spcAft>
        <a:buClr>
          <a:srgbClr val="D092A7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half" idx="2"/>
          </p:nvPr>
        </p:nvSpPr>
        <p:spPr>
          <a:xfrm>
            <a:off x="1547664" y="5445224"/>
            <a:ext cx="7367736" cy="1254968"/>
          </a:xfrm>
        </p:spPr>
        <p:txBody>
          <a:bodyPr/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Курс лекций «Минеральные ресурсы  Земли и их роль в развитии  цивилизации»</a:t>
            </a:r>
          </a:p>
          <a:p>
            <a:r>
              <a:rPr lang="ru-RU" sz="2000" dirty="0"/>
              <a:t>Профессор  В.И</a:t>
            </a:r>
            <a:r>
              <a:rPr lang="ru-RU" sz="2000" dirty="0" smtClean="0"/>
              <a:t>. Старостин</a:t>
            </a:r>
            <a:endParaRPr lang="ru-RU" sz="2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/>
              <a:t>Кафедра геологии, геохимии и экономики полезных ископаемых МГУ им. М.В. Ломоносова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4797152"/>
            <a:ext cx="902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2014 г.</a:t>
            </a:r>
          </a:p>
        </p:txBody>
      </p:sp>
      <p:pic>
        <p:nvPicPr>
          <p:cNvPr id="4" name="Picture 2" descr="D:\Starostin_AV\Загрузки\Минеральные ресурсы и цивилизация_2014\МГУ_фото\МГУ-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8" b="6140"/>
          <a:stretch/>
        </p:blipFill>
        <p:spPr bwMode="auto">
          <a:xfrm>
            <a:off x="1547299" y="0"/>
            <a:ext cx="7596701" cy="45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6" y="5517232"/>
            <a:ext cx="1194494" cy="1109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5581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Структура Земли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72816"/>
            <a:ext cx="3888431" cy="3384375"/>
          </a:xfrm>
        </p:spPr>
      </p:pic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83968" y="1589566"/>
            <a:ext cx="4752528" cy="4791761"/>
          </a:xfrm>
        </p:spPr>
        <p:txBody>
          <a:bodyPr/>
          <a:lstStyle/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arenR"/>
            </a:pPr>
            <a:r>
              <a:rPr lang="ru-RU" sz="2400" dirty="0" smtClean="0"/>
              <a:t>Континентальная кора.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arenR"/>
            </a:pPr>
            <a:r>
              <a:rPr lang="ru-RU" sz="2400" dirty="0" smtClean="0"/>
              <a:t>Океаническая кора.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arenR"/>
            </a:pPr>
            <a:r>
              <a:rPr lang="ru-RU" sz="2400" dirty="0" smtClean="0"/>
              <a:t>Верхняя мантия.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arenR"/>
            </a:pPr>
            <a:r>
              <a:rPr lang="ru-RU" sz="2400" dirty="0" smtClean="0"/>
              <a:t>Нижняя мантия.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arenR"/>
            </a:pPr>
            <a:r>
              <a:rPr lang="ru-RU" sz="2400" dirty="0" smtClean="0"/>
              <a:t>Внешнее ядро.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arenR"/>
            </a:pPr>
            <a:r>
              <a:rPr lang="ru-RU" sz="2400" dirty="0" smtClean="0"/>
              <a:t>Внутреннее ядро</a:t>
            </a:r>
          </a:p>
          <a:p>
            <a:pPr marL="0" indent="0">
              <a:spcBef>
                <a:spcPts val="0"/>
              </a:spcBef>
              <a:buClrTx/>
              <a:buSzPct val="100000"/>
              <a:buNone/>
            </a:pPr>
            <a:r>
              <a:rPr lang="ru-RU" sz="2400" dirty="0" smtClean="0"/>
              <a:t>-------------------------------------------</a:t>
            </a:r>
          </a:p>
          <a:p>
            <a:pPr marL="288000" indent="-288000">
              <a:spcBef>
                <a:spcPts val="0"/>
              </a:spcBef>
            </a:pPr>
            <a:r>
              <a:rPr lang="ru-RU" sz="2400" dirty="0" smtClean="0"/>
              <a:t>А - Поверхность </a:t>
            </a:r>
            <a:r>
              <a:rPr lang="ru-RU" sz="2400" dirty="0" err="1" smtClean="0"/>
              <a:t>Мохоровичича</a:t>
            </a:r>
            <a:endParaRPr lang="ru-RU" sz="2400" dirty="0"/>
          </a:p>
          <a:p>
            <a:pPr marL="288000" indent="-288000">
              <a:spcBef>
                <a:spcPts val="1200"/>
              </a:spcBef>
            </a:pPr>
            <a:r>
              <a:rPr lang="ru-RU" sz="2400" dirty="0" smtClean="0"/>
              <a:t>В - Разрыв </a:t>
            </a:r>
            <a:r>
              <a:rPr lang="ru-RU" sz="2400" dirty="0" err="1" smtClean="0"/>
              <a:t>Гутенберга</a:t>
            </a:r>
            <a:endParaRPr lang="ru-RU" sz="2400" dirty="0"/>
          </a:p>
          <a:p>
            <a:pPr marL="288000" indent="-288000">
              <a:spcBef>
                <a:spcPts val="1200"/>
              </a:spcBef>
            </a:pPr>
            <a:r>
              <a:rPr lang="ru-RU" sz="2400" dirty="0" smtClean="0"/>
              <a:t>С - Разрыв </a:t>
            </a:r>
            <a:r>
              <a:rPr lang="ru-RU" sz="2400" dirty="0" err="1" smtClean="0"/>
              <a:t>Леманн-Буллен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1751791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260648"/>
            <a:ext cx="8287072" cy="936104"/>
          </a:xfrm>
        </p:spPr>
        <p:txBody>
          <a:bodyPr anchor="t"/>
          <a:lstStyle/>
          <a:p>
            <a:r>
              <a:rPr lang="ru-RU" sz="3200" dirty="0"/>
              <a:t>Земная кора разделяется </a:t>
            </a:r>
            <a:r>
              <a:rPr lang="ru-RU" sz="3200" dirty="0" smtClean="0"/>
              <a:t>на</a:t>
            </a:r>
            <a:br>
              <a:rPr lang="ru-RU" sz="3200" dirty="0" smtClean="0"/>
            </a:br>
            <a:r>
              <a:rPr lang="ru-RU" sz="3200" dirty="0" smtClean="0"/>
              <a:t>континентальную </a:t>
            </a:r>
            <a:r>
              <a:rPr lang="ru-RU" sz="3200" dirty="0"/>
              <a:t>и </a:t>
            </a:r>
            <a:r>
              <a:rPr lang="ru-RU" sz="3200" dirty="0" smtClean="0"/>
              <a:t>океаническую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Континентальная резко отличается от океанической. Её мощность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(25 – 80)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км, в среднем − 40 км. Перепады высот рельефа 17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км.</a:t>
            </a:r>
          </a:p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Континентальная 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кора разделяется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</a:rPr>
              <a:t>на три слоя:</a:t>
            </a:r>
          </a:p>
          <a:p>
            <a:pPr marL="288000" indent="-288000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Осадочный</a:t>
            </a:r>
          </a:p>
          <a:p>
            <a:pPr marL="288000" indent="-288000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Гранитно-метаморфический</a:t>
            </a:r>
          </a:p>
          <a:p>
            <a:pPr marL="288000" indent="-288000">
              <a:spcBef>
                <a:spcPts val="600"/>
              </a:spcBef>
              <a:buClr>
                <a:schemeClr val="accent2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err="1" smtClean="0">
                <a:solidFill>
                  <a:schemeClr val="accent2">
                    <a:lumMod val="50000"/>
                  </a:schemeClr>
                </a:solidFill>
              </a:rPr>
              <a:t>Гранулит</a:t>
            </a:r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-базитовый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947864" cy="3581400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288000" indent="-288000">
              <a:spcBef>
                <a:spcPts val="600"/>
              </a:spcBef>
              <a:buClr>
                <a:schemeClr val="accent4">
                  <a:lumMod val="50000"/>
                </a:schemeClr>
              </a:buClr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Океаническая кора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также состоит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трех слоев:</a:t>
            </a:r>
          </a:p>
          <a:p>
            <a:pPr marL="288000" indent="-288000">
              <a:spcBef>
                <a:spcPts val="600"/>
              </a:spcBef>
              <a:buClr>
                <a:schemeClr val="accent4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верхний осадочный (0,5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км)</a:t>
            </a:r>
          </a:p>
          <a:p>
            <a:pPr marL="288000" indent="-288000">
              <a:spcBef>
                <a:spcPts val="600"/>
              </a:spcBef>
              <a:buClr>
                <a:schemeClr val="accent4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второй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базальтовый (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1,5-2,0) км</a:t>
            </a:r>
          </a:p>
          <a:p>
            <a:pPr marL="288000" indent="-288000">
              <a:spcBef>
                <a:spcPts val="600"/>
              </a:spcBef>
              <a:buClr>
                <a:schemeClr val="accent4">
                  <a:lumMod val="50000"/>
                </a:schemeClr>
              </a:buClr>
              <a:buSzPct val="100000"/>
              <a:buFont typeface="+mj-lt"/>
              <a:buAutoNum type="arabicPeriod"/>
            </a:pP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нижний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габбро-</a:t>
            </a:r>
            <a:r>
              <a:rPr lang="ru-RU" sz="2000" dirty="0" err="1">
                <a:solidFill>
                  <a:schemeClr val="accent5">
                    <a:lumMod val="50000"/>
                  </a:schemeClr>
                </a:solidFill>
              </a:rPr>
              <a:t>серпентинитовый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 (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4,5-5,0) км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algn="ctr"/>
            <a:r>
              <a:rPr lang="ru-RU" sz="2400" dirty="0" smtClean="0"/>
              <a:t>Континентальная кора</a:t>
            </a:r>
            <a:endParaRPr lang="ru-RU" sz="2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sz="2400" dirty="0"/>
              <a:t>Океаническая кора </a:t>
            </a:r>
          </a:p>
        </p:txBody>
      </p:sp>
    </p:spTree>
    <p:extLst>
      <p:ext uri="{BB962C8B-B14F-4D97-AF65-F5344CB8AC3E}">
        <p14:creationId xmlns:p14="http://schemas.microsoft.com/office/powerpoint/2010/main" val="25970602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153400" cy="1067718"/>
          </a:xfrm>
        </p:spPr>
        <p:txBody>
          <a:bodyPr anchor="t"/>
          <a:lstStyle/>
          <a:p>
            <a:pPr lvl="0" fontAlgn="auto">
              <a:spcBef>
                <a:spcPts val="0"/>
              </a:spcBef>
              <a:spcAft>
                <a:spcPts val="0"/>
              </a:spcAft>
            </a:pP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В 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геологической истории земли выделяется два максимума </a:t>
            </a:r>
            <a:r>
              <a:rPr lang="ru-RU" sz="2400" dirty="0" err="1">
                <a:solidFill>
                  <a:prstClr val="black"/>
                </a:solidFill>
                <a:ea typeface="+mn-ea"/>
                <a:cs typeface="+mn-cs"/>
              </a:rPr>
              <a:t>рудогенеза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 (в млрд</a:t>
            </a: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. лет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): протерозойский (2,7-2,0) и </a:t>
            </a:r>
            <a:r>
              <a:rPr lang="ru-RU" sz="2400" dirty="0" err="1" smtClean="0">
                <a:solidFill>
                  <a:prstClr val="black"/>
                </a:solidFill>
                <a:ea typeface="+mn-ea"/>
                <a:cs typeface="+mn-cs"/>
              </a:rPr>
              <a:t>фанерозойский</a:t>
            </a:r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 (</a:t>
            </a:r>
            <a: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  <a:t>0,54-0,0).</a:t>
            </a:r>
            <a:br>
              <a:rPr lang="ru-RU" sz="24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2"/>
          </p:nvPr>
        </p:nvSpPr>
        <p:spPr>
          <a:xfrm>
            <a:off x="613792" y="2420888"/>
            <a:ext cx="3886200" cy="3960440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pPr marL="288000" indent="-288000">
              <a:spcBef>
                <a:spcPts val="0"/>
              </a:spcBef>
            </a:pPr>
            <a:r>
              <a:rPr lang="ru-RU" sz="2000" dirty="0"/>
              <a:t>Раннепротерозойский - образование провинций с рудами сидерофильных элементов: железистых кварцитов, элементов платиновой группы и редкоземельных </a:t>
            </a:r>
            <a:r>
              <a:rPr lang="ru-RU" sz="2000" dirty="0" smtClean="0"/>
              <a:t>элементов.</a:t>
            </a:r>
          </a:p>
          <a:p>
            <a:pPr marL="288000" indent="-288000">
              <a:spcBef>
                <a:spcPts val="0"/>
              </a:spcBef>
            </a:pPr>
            <a:r>
              <a:rPr lang="ru-RU" sz="2000" dirty="0" smtClean="0"/>
              <a:t>Их </a:t>
            </a:r>
            <a:r>
              <a:rPr lang="ru-RU" sz="2000" dirty="0"/>
              <a:t>накопление было связано с процессами ранней дифференциации земного вещества.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4091880" cy="3942928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288000" indent="-288000">
              <a:spcBef>
                <a:spcPts val="0"/>
              </a:spcBef>
            </a:pPr>
            <a:r>
              <a:rPr lang="ru-RU" sz="2000" dirty="0" err="1"/>
              <a:t>Фанерозойский</a:t>
            </a:r>
            <a:r>
              <a:rPr lang="ru-RU" sz="2000" dirty="0"/>
              <a:t> максимум возникли </a:t>
            </a:r>
            <a:r>
              <a:rPr lang="ru-RU" sz="2000" dirty="0" err="1"/>
              <a:t>халькофильные</a:t>
            </a:r>
            <a:r>
              <a:rPr lang="ru-RU" sz="2000" dirty="0"/>
              <a:t> провинции – молибденовые, оловянные, вольфрамовые, ртутные, </a:t>
            </a:r>
            <a:r>
              <a:rPr lang="ru-RU" sz="2000" dirty="0" err="1" smtClean="0"/>
              <a:t>тантало-необиевые</a:t>
            </a:r>
            <a:r>
              <a:rPr lang="ru-RU" sz="2000" dirty="0"/>
              <a:t>, </a:t>
            </a:r>
            <a:r>
              <a:rPr lang="ru-RU" sz="2000" dirty="0" smtClean="0"/>
              <a:t>алмазоносные.</a:t>
            </a:r>
          </a:p>
          <a:p>
            <a:pPr marL="288000" indent="-288000">
              <a:spcBef>
                <a:spcPts val="0"/>
              </a:spcBef>
            </a:pPr>
            <a:r>
              <a:rPr lang="ru-RU" sz="2000" dirty="0" smtClean="0"/>
              <a:t>В </a:t>
            </a:r>
            <a:r>
              <a:rPr lang="ru-RU" sz="2000" dirty="0"/>
              <a:t>новой  фациальной обстановке формировались, но в меньших масштабах, месторождения первого максимума – железа, хрома, платиноидов, золота, серебра и др.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"/>
          </p:nvPr>
        </p:nvSpPr>
        <p:spPr>
          <a:solidFill>
            <a:schemeClr val="accent5"/>
          </a:solidFill>
        </p:spPr>
        <p:txBody>
          <a:bodyPr/>
          <a:lstStyle/>
          <a:p>
            <a:pPr algn="ctr"/>
            <a:r>
              <a:rPr lang="ru-RU" sz="2400" dirty="0"/>
              <a:t>Раннепротерозойский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4091880" cy="640080"/>
          </a:xfrm>
          <a:solidFill>
            <a:schemeClr val="accent6"/>
          </a:solidFill>
        </p:spPr>
        <p:txBody>
          <a:bodyPr/>
          <a:lstStyle/>
          <a:p>
            <a:pPr algn="ctr"/>
            <a:r>
              <a:rPr lang="ru-RU" sz="2400" dirty="0" err="1"/>
              <a:t>Фанерозойский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146636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1" y="260648"/>
            <a:ext cx="6768753" cy="641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48030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5234" y="332656"/>
            <a:ext cx="820891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300" dirty="0"/>
              <a:t>Образуются </a:t>
            </a:r>
            <a:r>
              <a:rPr lang="ru-RU" sz="2300" dirty="0" smtClean="0"/>
              <a:t>месторождения </a:t>
            </a:r>
            <a:r>
              <a:rPr lang="ru-RU" sz="2300" dirty="0"/>
              <a:t>только во внешней оболочке Земли, имеющей толщину всего </a:t>
            </a:r>
            <a:r>
              <a:rPr lang="ru-RU" sz="2300" dirty="0" smtClean="0"/>
              <a:t>(10-15) </a:t>
            </a:r>
            <a:r>
              <a:rPr lang="ru-RU" sz="2300" dirty="0"/>
              <a:t>км </a:t>
            </a:r>
            <a:r>
              <a:rPr lang="ru-RU" sz="2300" dirty="0" smtClean="0"/>
              <a:t>− меньше </a:t>
            </a:r>
            <a:r>
              <a:rPr lang="ru-RU" sz="2300" dirty="0"/>
              <a:t>чем доля скорлупы в курином </a:t>
            </a:r>
            <a:r>
              <a:rPr lang="ru-RU" sz="2300" dirty="0" smtClean="0"/>
              <a:t>яйце.</a:t>
            </a:r>
          </a:p>
          <a:p>
            <a:pPr marL="288000" indent="-288000" algn="just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300" dirty="0" smtClean="0"/>
              <a:t>Эта </a:t>
            </a:r>
            <a:r>
              <a:rPr lang="ru-RU" sz="2300" dirty="0"/>
              <a:t>оболочка получила название </a:t>
            </a:r>
            <a:r>
              <a:rPr lang="ru-RU" sz="2300" b="1" dirty="0" err="1">
                <a:solidFill>
                  <a:srgbClr val="C00000"/>
                </a:solidFill>
              </a:rPr>
              <a:t>рудосфера</a:t>
            </a:r>
            <a:r>
              <a:rPr lang="ru-RU" sz="2300" dirty="0"/>
              <a:t>. В ней происходит постоянный круговорот веществ. Первоначально на больших глубинах из расплавов образуются магматические породы и руды. Затем солнце, вода и ветер разрушают их (экзогенные процессы) и в виде обломков и растворов переносят в моря и озёра. Постепенно там накапливаются 1000-метровые толщи песков, глин, солей и других осадочных пород и руд, которые погружаются в глубинные части Земли, где под влиянием высоких температур и давлений преобразуются в метаморфические пород и </a:t>
            </a:r>
            <a:r>
              <a:rPr lang="ru-RU" sz="2300" dirty="0" smtClean="0"/>
              <a:t>руды.</a:t>
            </a:r>
          </a:p>
          <a:p>
            <a:pPr marL="288000" indent="-288000" algn="just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300" dirty="0" smtClean="0"/>
              <a:t>Таким </a:t>
            </a:r>
            <a:r>
              <a:rPr lang="ru-RU" sz="2300" dirty="0"/>
              <a:t>образом завершается цикл круговорота вещества. С момента возникновения Земли они следуют один за </a:t>
            </a:r>
            <a:r>
              <a:rPr lang="ru-RU" sz="2300" dirty="0" smtClean="0"/>
              <a:t>другим.</a:t>
            </a:r>
            <a:endParaRPr lang="ru-RU" sz="2300" dirty="0"/>
          </a:p>
        </p:txBody>
      </p:sp>
    </p:spTree>
    <p:extLst>
      <p:ext uri="{BB962C8B-B14F-4D97-AF65-F5344CB8AC3E}">
        <p14:creationId xmlns:p14="http://schemas.microsoft.com/office/powerpoint/2010/main" val="14201200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000" dirty="0" smtClean="0"/>
              <a:t>Положение различных типов твёрдых полезных ископаемых в разрезе Земной коры</a:t>
            </a:r>
            <a:endParaRPr lang="ru-RU" sz="3000" dirty="0"/>
          </a:p>
        </p:txBody>
      </p:sp>
      <p:pic>
        <p:nvPicPr>
          <p:cNvPr id="2050" name="Picture 2" descr="D:\Starostin_AV\Загрузки\Минеральные ресурсы и цивилизация_2014\Новое время\Лекция 1_Введение\фото 1\2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8" y="1590171"/>
            <a:ext cx="8798588" cy="4647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0931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Геолого-генетическая классификация </a:t>
            </a:r>
            <a:r>
              <a:rPr lang="ru-RU" sz="3200" dirty="0" smtClean="0"/>
              <a:t>месторождений </a:t>
            </a:r>
            <a:r>
              <a:rPr lang="ru-RU" sz="3200" dirty="0"/>
              <a:t>полезных </a:t>
            </a:r>
            <a:r>
              <a:rPr lang="ru-RU" sz="3200" dirty="0" smtClean="0"/>
              <a:t>ископаемых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925144"/>
          </a:xfrm>
        </p:spPr>
        <p:txBody>
          <a:bodyPr/>
          <a:lstStyle/>
          <a:p>
            <a:pPr marL="288000" indent="-288000">
              <a:spcBef>
                <a:spcPts val="600"/>
              </a:spcBef>
            </a:pPr>
            <a:r>
              <a:rPr lang="ru-RU" sz="2400" dirty="0"/>
              <a:t>Все </a:t>
            </a:r>
            <a:r>
              <a:rPr lang="ru-RU" sz="2400" dirty="0" smtClean="0"/>
              <a:t>месторождения </a:t>
            </a:r>
            <a:r>
              <a:rPr lang="ru-RU" sz="2400" dirty="0"/>
              <a:t>полезных ископаемых разделяются      на  три </a:t>
            </a:r>
            <a:r>
              <a:rPr lang="ru-RU" sz="2400" dirty="0" smtClean="0"/>
              <a:t>серии:</a:t>
            </a:r>
          </a:p>
          <a:p>
            <a:pPr marL="288000" indent="-288000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400" b="1" dirty="0" smtClean="0">
                <a:solidFill>
                  <a:srgbClr val="FF0000"/>
                </a:solidFill>
              </a:rPr>
              <a:t>Эндогенная серия</a:t>
            </a:r>
            <a:r>
              <a:rPr lang="ru-RU" sz="2400" b="1" dirty="0">
                <a:solidFill>
                  <a:srgbClr val="FF0000"/>
                </a:solidFill>
              </a:rPr>
              <a:t> </a:t>
            </a:r>
            <a:r>
              <a:rPr lang="ru-RU" sz="2400" dirty="0">
                <a:solidFill>
                  <a:srgbClr val="FF0000"/>
                </a:solidFill>
              </a:rPr>
              <a:t>– месторождения магматические, карбонатитовые, пегматитовые, </a:t>
            </a:r>
            <a:r>
              <a:rPr lang="ru-RU" sz="2400" dirty="0" err="1">
                <a:solidFill>
                  <a:srgbClr val="FF0000"/>
                </a:solidFill>
              </a:rPr>
              <a:t>скарновые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альбититовые</a:t>
            </a:r>
            <a:r>
              <a:rPr lang="ru-RU" sz="2400" dirty="0">
                <a:solidFill>
                  <a:srgbClr val="FF0000"/>
                </a:solidFill>
              </a:rPr>
              <a:t>, </a:t>
            </a:r>
            <a:r>
              <a:rPr lang="ru-RU" sz="2400" dirty="0" err="1">
                <a:solidFill>
                  <a:srgbClr val="FF0000"/>
                </a:solidFill>
              </a:rPr>
              <a:t>грейзеновые</a:t>
            </a:r>
            <a:r>
              <a:rPr lang="ru-RU" sz="2400" dirty="0">
                <a:solidFill>
                  <a:srgbClr val="FF0000"/>
                </a:solidFill>
              </a:rPr>
              <a:t> и </a:t>
            </a:r>
            <a:r>
              <a:rPr lang="ru-RU" sz="2400" dirty="0" smtClean="0">
                <a:solidFill>
                  <a:srgbClr val="FF0000"/>
                </a:solidFill>
              </a:rPr>
              <a:t>гидротермальные.</a:t>
            </a:r>
          </a:p>
          <a:p>
            <a:pPr marL="288000" indent="-288000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400" b="1" dirty="0" smtClean="0">
                <a:solidFill>
                  <a:srgbClr val="7030A0"/>
                </a:solidFill>
              </a:rPr>
              <a:t>Экзогенная серия</a:t>
            </a:r>
            <a:r>
              <a:rPr lang="ru-RU" sz="2400" b="1" dirty="0">
                <a:solidFill>
                  <a:srgbClr val="7030A0"/>
                </a:solidFill>
              </a:rPr>
              <a:t> </a:t>
            </a:r>
            <a:r>
              <a:rPr lang="ru-RU" sz="2400" dirty="0">
                <a:solidFill>
                  <a:srgbClr val="7030A0"/>
                </a:solidFill>
              </a:rPr>
              <a:t>– месторождения выветривания, осадочные, экзогенные </a:t>
            </a:r>
            <a:r>
              <a:rPr lang="ru-RU" sz="2400" dirty="0" smtClean="0">
                <a:solidFill>
                  <a:srgbClr val="7030A0"/>
                </a:solidFill>
              </a:rPr>
              <a:t>эпигенетические.</a:t>
            </a:r>
          </a:p>
          <a:p>
            <a:pPr marL="288000" indent="-288000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400" b="1" dirty="0" err="1" smtClean="0">
                <a:solidFill>
                  <a:srgbClr val="39772B"/>
                </a:solidFill>
              </a:rPr>
              <a:t>Метаморфогенная</a:t>
            </a:r>
            <a:r>
              <a:rPr lang="ru-RU" sz="2400" b="1" dirty="0" smtClean="0">
                <a:solidFill>
                  <a:srgbClr val="39772B"/>
                </a:solidFill>
              </a:rPr>
              <a:t> серия</a:t>
            </a:r>
            <a:r>
              <a:rPr lang="ru-RU" sz="2400" dirty="0">
                <a:solidFill>
                  <a:srgbClr val="39772B"/>
                </a:solidFill>
              </a:rPr>
              <a:t>—месторождения метаморфизованные и </a:t>
            </a:r>
            <a:r>
              <a:rPr lang="ru-RU" sz="2400" dirty="0" smtClean="0">
                <a:solidFill>
                  <a:srgbClr val="39772B"/>
                </a:solidFill>
              </a:rPr>
              <a:t>метаморфические.</a:t>
            </a:r>
            <a:endParaRPr lang="ru-RU" sz="2400" dirty="0">
              <a:solidFill>
                <a:srgbClr val="39772B"/>
              </a:solidFill>
            </a:endParaRPr>
          </a:p>
          <a:p>
            <a:pPr marL="288000" indent="-288000">
              <a:spcBef>
                <a:spcPts val="1800"/>
              </a:spcBef>
              <a:buFont typeface="Wingdings" pitchFamily="2" charset="2"/>
              <a:buChar char="q"/>
            </a:pPr>
            <a:r>
              <a:rPr lang="ru-RU" sz="2400" dirty="0" smtClean="0"/>
              <a:t>Каждая </a:t>
            </a:r>
            <a:r>
              <a:rPr lang="ru-RU" sz="2400" dirty="0"/>
              <a:t>серия разделяется на группы, а последние на классы. </a:t>
            </a:r>
            <a:endParaRPr lang="ru-RU" sz="2400" dirty="0" smtClean="0"/>
          </a:p>
        </p:txBody>
      </p:sp>
    </p:spTree>
    <p:extLst>
      <p:ext uri="{BB962C8B-B14F-4D97-AF65-F5344CB8AC3E}">
        <p14:creationId xmlns:p14="http://schemas.microsoft.com/office/powerpoint/2010/main" val="29334487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Глубинные магматические месторождения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772816"/>
            <a:ext cx="8568952" cy="4752528"/>
          </a:xfrm>
        </p:spPr>
        <p:txBody>
          <a:bodyPr/>
          <a:lstStyle/>
          <a:p>
            <a:r>
              <a:rPr lang="ru-RU" sz="2100" dirty="0"/>
              <a:t>Глубинные магматические месторождения  образуется из магматических расплавов на глубинах (1,5-3,5) км. Они разделяются на </a:t>
            </a:r>
            <a:r>
              <a:rPr lang="ru-RU" sz="2100" b="1" dirty="0"/>
              <a:t>три группы </a:t>
            </a:r>
            <a:r>
              <a:rPr lang="ru-RU" sz="2100" dirty="0" smtClean="0"/>
              <a:t>месторождений:</a:t>
            </a:r>
            <a:endParaRPr lang="ru-RU" sz="2100" dirty="0"/>
          </a:p>
          <a:p>
            <a:pPr marL="288000" indent="-288000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100" dirty="0" smtClean="0"/>
              <a:t>Первая </a:t>
            </a:r>
            <a:r>
              <a:rPr lang="ru-RU" sz="2100" dirty="0"/>
              <a:t>относится к </a:t>
            </a:r>
            <a:r>
              <a:rPr lang="ru-RU" sz="2100" b="1" dirty="0" smtClean="0"/>
              <a:t>ультраосновным </a:t>
            </a:r>
            <a:r>
              <a:rPr lang="ru-RU" sz="2100" b="1" dirty="0"/>
              <a:t>породам</a:t>
            </a:r>
            <a:r>
              <a:rPr lang="ru-RU" sz="2100" dirty="0"/>
              <a:t>, возникающим из магмы, богатой магнием и железом, </a:t>
            </a:r>
            <a:r>
              <a:rPr lang="ru-RU" sz="2100" dirty="0" smtClean="0"/>
              <a:t>небедной </a:t>
            </a:r>
            <a:r>
              <a:rPr lang="ru-RU" sz="2100" dirty="0"/>
              <a:t>кремнием. Это месторождения </a:t>
            </a:r>
            <a:r>
              <a:rPr lang="ru-RU" sz="2100" dirty="0" smtClean="0"/>
              <a:t>медных </a:t>
            </a:r>
            <a:r>
              <a:rPr lang="ru-RU" sz="2100" dirty="0"/>
              <a:t>и никелевых руд (Норильск на Таймыре, Садбери в Канаде); хрома, титана и </a:t>
            </a:r>
            <a:r>
              <a:rPr lang="ru-RU" sz="2100" dirty="0" smtClean="0"/>
              <a:t>платины</a:t>
            </a:r>
            <a:r>
              <a:rPr lang="ru-RU" sz="2100" dirty="0"/>
              <a:t> </a:t>
            </a:r>
            <a:r>
              <a:rPr lang="ru-RU" sz="2100" dirty="0" smtClean="0"/>
              <a:t>(</a:t>
            </a:r>
            <a:r>
              <a:rPr lang="ru-RU" sz="2100" dirty="0" err="1" smtClean="0"/>
              <a:t>Бушвельд</a:t>
            </a:r>
            <a:r>
              <a:rPr lang="ru-RU" sz="2100" dirty="0" smtClean="0"/>
              <a:t> </a:t>
            </a:r>
            <a:r>
              <a:rPr lang="ru-RU" sz="2100" dirty="0"/>
              <a:t>в Южной Африке); редких и редкоземельных элементов (на Кольском полу­острове и в Южной Африке). В трубообразных телах, сложенных кимберлитами, возникают ал­мазы. Под воздействием воды, </a:t>
            </a:r>
            <a:r>
              <a:rPr lang="ru-RU" sz="2100" dirty="0" smtClean="0"/>
              <a:t>кислорода </a:t>
            </a:r>
            <a:r>
              <a:rPr lang="ru-RU" sz="2100" dirty="0"/>
              <a:t>и органических кислот кимберлиты превращаются в синюю глину. Она служит поисковым признаком на алмазы. Другим признаком служит красный гранат - пироп. Он является составной частью кимберли­та.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20700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444D26"/>
                </a:solidFill>
              </a:rPr>
              <a:t>Глубинные магматические месторождения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23528" y="1556792"/>
            <a:ext cx="8640960" cy="5141168"/>
          </a:xfrm>
        </p:spPr>
        <p:txBody>
          <a:bodyPr/>
          <a:lstStyle/>
          <a:p>
            <a:pPr marL="288000" indent="-288000">
              <a:spcBef>
                <a:spcPts val="600"/>
              </a:spcBef>
              <a:buClrTx/>
              <a:buSzPct val="100000"/>
              <a:buFont typeface="+mj-lt"/>
              <a:buAutoNum type="arabicPeriod" startAt="2"/>
            </a:pPr>
            <a:r>
              <a:rPr lang="ru-RU" sz="2000" dirty="0"/>
              <a:t>Вторая группа </a:t>
            </a:r>
            <a:r>
              <a:rPr lang="ru-RU" sz="2000" dirty="0" smtClean="0"/>
              <a:t>месторождений </a:t>
            </a:r>
            <a:r>
              <a:rPr lang="ru-RU" sz="2000" dirty="0"/>
              <a:t>связана </a:t>
            </a:r>
            <a:r>
              <a:rPr lang="ru-RU" sz="2000" b="1" dirty="0"/>
              <a:t>с диоритами </a:t>
            </a:r>
            <a:r>
              <a:rPr lang="ru-RU" sz="2000" dirty="0"/>
              <a:t>- породами обогащёнными оксидами калия, натрия, кальция и алюминия и обеднёнными кремния. Это руды меди и молибдена крупнейшего на Земле пояса, проходящего через обе Америки от Огненной Земли до Аляски. Здесь находятся </a:t>
            </a:r>
            <a:r>
              <a:rPr lang="ru-RU" sz="2000" dirty="0" smtClean="0"/>
              <a:t>такие гигантские месторождения, </a:t>
            </a:r>
            <a:r>
              <a:rPr lang="ru-RU" sz="2000" dirty="0"/>
              <a:t>как </a:t>
            </a:r>
            <a:r>
              <a:rPr lang="ru-RU" sz="2000" dirty="0" err="1"/>
              <a:t>Чукикамата</a:t>
            </a:r>
            <a:r>
              <a:rPr lang="ru-RU" sz="2000" dirty="0"/>
              <a:t> и </a:t>
            </a:r>
            <a:r>
              <a:rPr lang="ru-RU" sz="2000" dirty="0" err="1"/>
              <a:t>Браден</a:t>
            </a:r>
            <a:r>
              <a:rPr lang="ru-RU" sz="2000" dirty="0"/>
              <a:t> в </a:t>
            </a:r>
            <a:r>
              <a:rPr lang="ru-RU" sz="2000" dirty="0" smtClean="0"/>
              <a:t>Чили, </a:t>
            </a:r>
            <a:r>
              <a:rPr lang="ru-RU" sz="2000" dirty="0" err="1" smtClean="0"/>
              <a:t>Кляймакс</a:t>
            </a:r>
            <a:r>
              <a:rPr lang="ru-RU" sz="2000" dirty="0" smtClean="0"/>
              <a:t> </a:t>
            </a:r>
            <a:r>
              <a:rPr lang="ru-RU" sz="2000" dirty="0"/>
              <a:t>в </a:t>
            </a:r>
            <a:r>
              <a:rPr lang="ru-RU" sz="2000" dirty="0" smtClean="0"/>
              <a:t>CШA.</a:t>
            </a:r>
          </a:p>
          <a:p>
            <a:pPr marL="288000" indent="-288000">
              <a:spcBef>
                <a:spcPts val="600"/>
              </a:spcBef>
              <a:buClrTx/>
              <a:buSzPct val="100000"/>
              <a:buFont typeface="+mj-lt"/>
              <a:buAutoNum type="arabicPeriod" startAt="2"/>
            </a:pPr>
            <a:r>
              <a:rPr lang="ru-RU" sz="2000" dirty="0" smtClean="0"/>
              <a:t>Третья</a:t>
            </a:r>
            <a:r>
              <a:rPr lang="ru-RU" sz="2000" dirty="0"/>
              <a:t>, самая большая по составу руд группа месторожде</a:t>
            </a:r>
            <a:r>
              <a:rPr lang="ru-RU" sz="2000" dirty="0" smtClean="0"/>
              <a:t>ний </a:t>
            </a:r>
            <a:r>
              <a:rPr lang="ru-RU" sz="2000" dirty="0"/>
              <a:t>образуется из растворов, циркулирующих по трещинам. Эти растворы возникают при возникновении </a:t>
            </a:r>
            <a:r>
              <a:rPr lang="ru-RU" sz="2000" b="1" u="sng" dirty="0">
                <a:solidFill>
                  <a:srgbClr val="FF0000"/>
                </a:solidFill>
              </a:rPr>
              <a:t>гранитов</a:t>
            </a:r>
            <a:r>
              <a:rPr lang="ru-RU" sz="2000" dirty="0"/>
              <a:t> – пород, содержащих до </a:t>
            </a:r>
            <a:r>
              <a:rPr lang="ru-RU" sz="2000" dirty="0" smtClean="0"/>
              <a:t>(70-90) % </a:t>
            </a:r>
            <a:r>
              <a:rPr lang="ru-RU" sz="2000" dirty="0"/>
              <a:t>кремнезема. Как в самих гранитах, так и во вмещающих их породах, в трещинах отлагаются руды серебра, золота, вольфрама, молибдена, свинца, цинка, висмута и многих других элементов </a:t>
            </a:r>
            <a:r>
              <a:rPr lang="ru-RU" sz="2000" dirty="0" smtClean="0"/>
              <a:t>(месторождения </a:t>
            </a:r>
            <a:r>
              <a:rPr lang="ru-RU" sz="2000" b="1" dirty="0"/>
              <a:t>Тырныауз</a:t>
            </a:r>
            <a:r>
              <a:rPr lang="ru-RU" sz="2000" dirty="0"/>
              <a:t> на </a:t>
            </a:r>
            <a:r>
              <a:rPr lang="ru-RU" sz="2000" dirty="0" err="1" smtClean="0"/>
              <a:t>С.Кавказе</a:t>
            </a:r>
            <a:r>
              <a:rPr lang="ru-RU" sz="2000" dirty="0"/>
              <a:t>, </a:t>
            </a:r>
            <a:r>
              <a:rPr lang="ru-RU" sz="2000" b="1" dirty="0" err="1"/>
              <a:t>Бинг­хем</a:t>
            </a:r>
            <a:r>
              <a:rPr lang="ru-RU" sz="2000" dirty="0"/>
              <a:t> в </a:t>
            </a:r>
            <a:r>
              <a:rPr lang="ru-RU" sz="2000" dirty="0" smtClean="0"/>
              <a:t>CШA</a:t>
            </a:r>
            <a:r>
              <a:rPr lang="ru-RU" sz="2000" dirty="0"/>
              <a:t>, </a:t>
            </a:r>
            <a:r>
              <a:rPr lang="ru-RU" sz="2000" b="1" dirty="0" err="1"/>
              <a:t>Саса</a:t>
            </a:r>
            <a:r>
              <a:rPr lang="ru-RU" sz="2000" dirty="0"/>
              <a:t> в Македонии и т.д.). Именно к этой категории минеральных образований отно­сятся изумительные и уникальные по красоте друзы кристаллов (образования, возникшие из сросшихся вместе нескольких кристаллов) и коллекционные образцы. </a:t>
            </a:r>
          </a:p>
        </p:txBody>
      </p:sp>
    </p:spTree>
    <p:extLst>
      <p:ext uri="{BB962C8B-B14F-4D97-AF65-F5344CB8AC3E}">
        <p14:creationId xmlns:p14="http://schemas.microsoft.com/office/powerpoint/2010/main" val="8548267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/>
              <a:t>Вулканогенные </a:t>
            </a:r>
            <a:r>
              <a:rPr lang="ru-RU" sz="3600" dirty="0" smtClean="0"/>
              <a:t>месторождения 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539552" y="1700808"/>
            <a:ext cx="8298504" cy="4637112"/>
          </a:xfrm>
        </p:spPr>
        <p:txBody>
          <a:bodyPr/>
          <a:lstStyle/>
          <a:p>
            <a:pPr marL="288000" indent="-288000">
              <a:spcBef>
                <a:spcPts val="1200"/>
              </a:spcBef>
            </a:pPr>
            <a:r>
              <a:rPr lang="ru-RU" sz="2200" dirty="0"/>
              <a:t>Вулканогенные </a:t>
            </a:r>
            <a:r>
              <a:rPr lang="ru-RU" sz="2200" dirty="0" smtClean="0"/>
              <a:t>месторождения </a:t>
            </a:r>
            <a:r>
              <a:rPr lang="ru-RU" sz="2200" dirty="0"/>
              <a:t>представлены двумя группами: </a:t>
            </a:r>
            <a:endParaRPr lang="ru-RU" sz="2200" dirty="0" smtClean="0"/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2200" b="1" u="sng" dirty="0" smtClean="0">
                <a:solidFill>
                  <a:srgbClr val="FF0000"/>
                </a:solidFill>
              </a:rPr>
              <a:t>Эндогенной</a:t>
            </a:r>
            <a:r>
              <a:rPr lang="ru-RU" sz="2200" u="sng" dirty="0"/>
              <a:t>,</a:t>
            </a:r>
            <a:r>
              <a:rPr lang="ru-RU" sz="2200" dirty="0"/>
              <a:t> возникшей на континентах  в вулканах на глубинах до 1,5 </a:t>
            </a:r>
            <a:r>
              <a:rPr lang="ru-RU" sz="2200" dirty="0" smtClean="0"/>
              <a:t>км </a:t>
            </a:r>
            <a:r>
              <a:rPr lang="ru-RU" sz="2200" dirty="0"/>
              <a:t>из горячих растворов.  </a:t>
            </a:r>
            <a:r>
              <a:rPr lang="ru-RU" sz="2200" dirty="0" smtClean="0"/>
              <a:t>Эта группа представлена очень </a:t>
            </a:r>
            <a:r>
              <a:rPr lang="ru-RU" sz="2200" dirty="0"/>
              <a:t>богатыми </a:t>
            </a:r>
            <a:r>
              <a:rPr lang="ru-RU" sz="2200" dirty="0" err="1"/>
              <a:t>Au-Ag</a:t>
            </a:r>
            <a:r>
              <a:rPr lang="ru-RU" sz="2200" dirty="0"/>
              <a:t> месторожде</a:t>
            </a:r>
            <a:r>
              <a:rPr lang="ru-RU" sz="2200" dirty="0" smtClean="0"/>
              <a:t>ниями</a:t>
            </a:r>
            <a:r>
              <a:rPr lang="ru-RU" sz="2200" dirty="0"/>
              <a:t>,  сотни которых расположены по берегам Тихого океана: на западе - в Андах и Кордильерах Ю. и С. Америки, на вос­токе - в вулканических горных цепях Чукотки, Камчатки, Японии, Китая и </a:t>
            </a:r>
            <a:r>
              <a:rPr lang="ru-RU" sz="2200" dirty="0" smtClean="0"/>
              <a:t>Австралии.</a:t>
            </a:r>
          </a:p>
          <a:p>
            <a:pPr marL="288000" indent="-288000">
              <a:spcBef>
                <a:spcPts val="1200"/>
              </a:spcBef>
              <a:buClrTx/>
              <a:buSzPct val="100000"/>
              <a:buFont typeface="+mj-lt"/>
              <a:buAutoNum type="arabicPeriod"/>
            </a:pPr>
            <a:r>
              <a:rPr lang="ru-RU" sz="2200" b="1" u="sng" dirty="0" smtClean="0">
                <a:solidFill>
                  <a:srgbClr val="7030A0"/>
                </a:solidFill>
              </a:rPr>
              <a:t>Эндогенно-экзогенной</a:t>
            </a:r>
            <a:r>
              <a:rPr lang="ru-RU" sz="2200" dirty="0"/>
              <a:t>, связанной с базальтовыми лавами, изливавшихся на дно окраинно-морских </a:t>
            </a:r>
            <a:r>
              <a:rPr lang="ru-RU" sz="2200" dirty="0" smtClean="0"/>
              <a:t>прогибов, которые сложены </a:t>
            </a:r>
            <a:r>
              <a:rPr lang="ru-RU" sz="2200" dirty="0"/>
              <a:t>сульфидами железа, меди, цинка и свинца. Эта группа </a:t>
            </a:r>
            <a:r>
              <a:rPr lang="ru-RU" sz="2200" dirty="0" smtClean="0"/>
              <a:t>характерна </a:t>
            </a:r>
            <a:r>
              <a:rPr lang="ru-RU" sz="2200" dirty="0"/>
              <a:t>для древних вулканических поясов </a:t>
            </a:r>
            <a:r>
              <a:rPr lang="ru-RU" sz="2200" dirty="0" smtClean="0"/>
              <a:t>Урала, С</a:t>
            </a:r>
            <a:r>
              <a:rPr lang="ru-RU" sz="2200" dirty="0"/>
              <a:t>. Кавказа, Канады, США и др. регионов</a:t>
            </a:r>
            <a:r>
              <a:rPr lang="ru-RU" sz="2200" dirty="0" smtClean="0"/>
              <a:t>.</a:t>
            </a: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339981437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62200" y="3861048"/>
            <a:ext cx="6477000" cy="2006352"/>
          </a:xfrm>
        </p:spPr>
        <p:txBody>
          <a:bodyPr/>
          <a:lstStyle/>
          <a:p>
            <a:r>
              <a:rPr lang="ru-RU" dirty="0"/>
              <a:t>Введение. Происхождение минеральных ресурсов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6098827"/>
            <a:ext cx="1656184" cy="570533"/>
          </a:xfrm>
        </p:spPr>
        <p:txBody>
          <a:bodyPr>
            <a:noAutofit/>
          </a:bodyPr>
          <a:lstStyle/>
          <a:p>
            <a:r>
              <a:rPr lang="ru-RU" sz="2800" dirty="0"/>
              <a:t>Лекция </a:t>
            </a:r>
            <a:r>
              <a:rPr lang="ru-RU" sz="2800" dirty="0" smtClean="0"/>
              <a:t>1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95508430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33172" cy="6630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08451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9954"/>
            <a:ext cx="8640960" cy="658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31433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444D26"/>
                </a:solidFill>
              </a:rPr>
              <a:t>Разрез месторождения </a:t>
            </a:r>
            <a:r>
              <a:rPr lang="ru-RU" sz="2800" dirty="0" err="1">
                <a:solidFill>
                  <a:srgbClr val="444D26"/>
                </a:solidFill>
              </a:rPr>
              <a:t>Потоси</a:t>
            </a:r>
            <a:r>
              <a:rPr lang="ru-RU" sz="2800" dirty="0">
                <a:solidFill>
                  <a:srgbClr val="444D26"/>
                </a:solidFill>
              </a:rPr>
              <a:t> в Боливии.</a:t>
            </a:r>
            <a:br>
              <a:rPr lang="ru-RU" sz="2800" dirty="0">
                <a:solidFill>
                  <a:srgbClr val="444D26"/>
                </a:solidFill>
              </a:rPr>
            </a:br>
            <a:r>
              <a:rPr lang="ru-RU" sz="2800" dirty="0">
                <a:solidFill>
                  <a:srgbClr val="444D26"/>
                </a:solidFill>
              </a:rPr>
              <a:t>Из </a:t>
            </a:r>
            <a:r>
              <a:rPr lang="ru-RU" sz="2800" dirty="0" err="1">
                <a:solidFill>
                  <a:srgbClr val="444D26"/>
                </a:solidFill>
              </a:rPr>
              <a:t>Л.Красного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212" y="1538920"/>
            <a:ext cx="6893164" cy="3989658"/>
          </a:xfrm>
        </p:spPr>
      </p:pic>
      <p:sp>
        <p:nvSpPr>
          <p:cNvPr id="5" name="Прямоугольник 4"/>
          <p:cNvSpPr/>
          <p:nvPr/>
        </p:nvSpPr>
        <p:spPr>
          <a:xfrm>
            <a:off x="395536" y="5589240"/>
            <a:ext cx="8424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Третичные образования: </a:t>
            </a:r>
            <a:r>
              <a:rPr lang="ru-RU" sz="1600" dirty="0" smtClean="0"/>
              <a:t> 1 </a:t>
            </a:r>
            <a:r>
              <a:rPr lang="ru-RU" sz="1600" dirty="0"/>
              <a:t>- шток </a:t>
            </a:r>
            <a:r>
              <a:rPr lang="ru-RU" sz="1600" dirty="0" err="1"/>
              <a:t>риолитового</a:t>
            </a:r>
            <a:r>
              <a:rPr lang="ru-RU" sz="1600" dirty="0"/>
              <a:t> </a:t>
            </a:r>
            <a:r>
              <a:rPr lang="ru-RU" sz="1600" dirty="0" smtClean="0"/>
              <a:t>порфира, 2 </a:t>
            </a:r>
            <a:r>
              <a:rPr lang="ru-RU" sz="1600" dirty="0"/>
              <a:t>- глинистые сланцы и пеплы (свита </a:t>
            </a:r>
            <a:r>
              <a:rPr lang="ru-RU" sz="1600" dirty="0" err="1"/>
              <a:t>Караколес</a:t>
            </a:r>
            <a:r>
              <a:rPr lang="ru-RU" sz="1600" dirty="0" smtClean="0"/>
              <a:t>), 3 </a:t>
            </a:r>
            <a:r>
              <a:rPr lang="ru-RU" sz="1600" dirty="0"/>
              <a:t>– туфы андезитовые </a:t>
            </a:r>
            <a:r>
              <a:rPr lang="ru-RU" sz="1600" dirty="0" err="1"/>
              <a:t>биотизированные</a:t>
            </a:r>
            <a:r>
              <a:rPr lang="ru-RU" sz="1600" dirty="0" smtClean="0"/>
              <a:t>,  </a:t>
            </a:r>
            <a:r>
              <a:rPr lang="ru-RU" sz="1600" dirty="0"/>
              <a:t>4 - конгломераты и брекчии с обломками осадочных, метаморфических </a:t>
            </a:r>
            <a:r>
              <a:rPr lang="ru-RU" sz="1600" dirty="0" smtClean="0"/>
              <a:t>и изверженных </a:t>
            </a:r>
            <a:r>
              <a:rPr lang="ru-RU" sz="1600" dirty="0"/>
              <a:t>пород (свита </a:t>
            </a:r>
            <a:r>
              <a:rPr lang="ru-RU" sz="1600" dirty="0" err="1"/>
              <a:t>Паилавири</a:t>
            </a:r>
            <a:r>
              <a:rPr lang="ru-RU" sz="1600" dirty="0" smtClean="0"/>
              <a:t>),  5 </a:t>
            </a:r>
            <a:r>
              <a:rPr lang="ru-RU" sz="1600" dirty="0"/>
              <a:t>- ордовикские глинистые сланцы и песчаники, 6 - рудные жилы, 7 - разрывы</a:t>
            </a:r>
          </a:p>
        </p:txBody>
      </p:sp>
    </p:spTree>
    <p:extLst>
      <p:ext uri="{BB962C8B-B14F-4D97-AF65-F5344CB8AC3E}">
        <p14:creationId xmlns:p14="http://schemas.microsoft.com/office/powerpoint/2010/main" val="11367377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Схема геологического строения месторождения </a:t>
            </a:r>
            <a:r>
              <a:rPr lang="ru-RU" sz="2800" dirty="0" err="1"/>
              <a:t>Лако</a:t>
            </a:r>
            <a:r>
              <a:rPr lang="ru-RU" sz="2800" dirty="0"/>
              <a:t> (по </a:t>
            </a:r>
            <a:r>
              <a:rPr lang="ru-RU" sz="2800" dirty="0" err="1"/>
              <a:t>Фуллеру</a:t>
            </a:r>
            <a:r>
              <a:rPr lang="ru-RU" sz="2800" dirty="0"/>
              <a:t> Г.Р. и др</a:t>
            </a:r>
            <a:r>
              <a:rPr lang="ru-RU" sz="2800" dirty="0" smtClean="0"/>
              <a:t>.).</a:t>
            </a:r>
            <a:endParaRPr lang="ru-RU" sz="28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5088215" cy="4529475"/>
          </a:xfrm>
        </p:spPr>
      </p:pic>
      <p:sp>
        <p:nvSpPr>
          <p:cNvPr id="4" name="Прямоугольник 3"/>
          <p:cNvSpPr/>
          <p:nvPr/>
        </p:nvSpPr>
        <p:spPr>
          <a:xfrm>
            <a:off x="5436096" y="1556792"/>
            <a:ext cx="36004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/>
            <a:r>
              <a:rPr lang="ru-RU" sz="1400" dirty="0" smtClean="0"/>
              <a:t>1 - </a:t>
            </a:r>
            <a:r>
              <a:rPr lang="ru-RU" sz="1400" dirty="0"/>
              <a:t>аллювиальные и делювиальные современные </a:t>
            </a:r>
            <a:r>
              <a:rPr lang="ru-RU" sz="1400" dirty="0" smtClean="0"/>
              <a:t>отложения</a:t>
            </a:r>
          </a:p>
          <a:p>
            <a:pPr marL="288000" indent="-288000"/>
            <a:r>
              <a:rPr lang="ru-RU" sz="1400" dirty="0" smtClean="0"/>
              <a:t>2 - 4 </a:t>
            </a:r>
            <a:r>
              <a:rPr lang="ru-RU" sz="1400" dirty="0"/>
              <a:t>- плейстоценовые </a:t>
            </a:r>
            <a:r>
              <a:rPr lang="ru-RU" sz="1400" dirty="0" smtClean="0"/>
              <a:t>образования:</a:t>
            </a:r>
            <a:endParaRPr lang="ru-RU" sz="1400" dirty="0"/>
          </a:p>
          <a:p>
            <a:pPr marL="288000" indent="-288000"/>
            <a:r>
              <a:rPr lang="ru-RU" sz="1400" dirty="0" smtClean="0"/>
              <a:t>2 - </a:t>
            </a:r>
            <a:r>
              <a:rPr lang="ru-RU" sz="1400" dirty="0"/>
              <a:t>ледниковые </a:t>
            </a:r>
            <a:r>
              <a:rPr lang="ru-RU" sz="1400" dirty="0" smtClean="0"/>
              <a:t>отложения,</a:t>
            </a:r>
          </a:p>
          <a:p>
            <a:pPr marL="288000" indent="-288000"/>
            <a:r>
              <a:rPr lang="ru-RU" sz="1400" dirty="0" smtClean="0"/>
              <a:t>3 </a:t>
            </a:r>
            <a:r>
              <a:rPr lang="ru-RU" sz="1400" dirty="0"/>
              <a:t>- отложения термальных </a:t>
            </a:r>
            <a:r>
              <a:rPr lang="ru-RU" sz="1400" dirty="0" smtClean="0"/>
              <a:t>источников,</a:t>
            </a:r>
          </a:p>
          <a:p>
            <a:pPr marL="288000" indent="-288000"/>
            <a:r>
              <a:rPr lang="ru-RU" sz="1400" dirty="0" smtClean="0"/>
              <a:t>4 </a:t>
            </a:r>
            <a:r>
              <a:rPr lang="ru-RU" sz="1400" dirty="0"/>
              <a:t>- участки </a:t>
            </a:r>
            <a:r>
              <a:rPr lang="ru-RU" sz="1400" dirty="0" smtClean="0"/>
              <a:t>гидротермально-измененных пород</a:t>
            </a:r>
          </a:p>
          <a:p>
            <a:pPr marL="288000" indent="-288000"/>
            <a:r>
              <a:rPr lang="ru-RU" sz="1400" dirty="0" smtClean="0"/>
              <a:t>5 </a:t>
            </a:r>
            <a:r>
              <a:rPr lang="ru-RU" sz="1400" dirty="0"/>
              <a:t>- четвертичные эффузивные образования основного </a:t>
            </a:r>
            <a:r>
              <a:rPr lang="ru-RU" sz="1400" dirty="0" smtClean="0"/>
              <a:t>состава</a:t>
            </a:r>
          </a:p>
          <a:p>
            <a:pPr marL="288000" indent="-288000"/>
            <a:r>
              <a:rPr lang="ru-RU" sz="1400" dirty="0" smtClean="0"/>
              <a:t>6 </a:t>
            </a:r>
            <a:r>
              <a:rPr lang="ru-RU" sz="1400" dirty="0"/>
              <a:t>- рудные тела (I,- </a:t>
            </a:r>
            <a:r>
              <a:rPr lang="ru-RU" sz="1400" dirty="0" err="1"/>
              <a:t>Лако</a:t>
            </a:r>
            <a:r>
              <a:rPr lang="ru-RU" sz="1400" dirty="0"/>
              <a:t> </a:t>
            </a:r>
            <a:r>
              <a:rPr lang="ru-RU" sz="1400" dirty="0" err="1"/>
              <a:t>Сюр</a:t>
            </a:r>
            <a:r>
              <a:rPr lang="ru-RU" sz="1400" dirty="0"/>
              <a:t>, II - </a:t>
            </a:r>
            <a:r>
              <a:rPr lang="ru-RU" sz="1400" dirty="0" err="1"/>
              <a:t>Лако</a:t>
            </a:r>
            <a:r>
              <a:rPr lang="ru-RU" sz="1400" dirty="0"/>
              <a:t> Норте, III - </a:t>
            </a:r>
            <a:r>
              <a:rPr lang="ru-RU" sz="1400" dirty="0" err="1" smtClean="0"/>
              <a:t>Родадос</a:t>
            </a:r>
            <a:r>
              <a:rPr lang="ru-RU" sz="1400" dirty="0" smtClean="0"/>
              <a:t> </a:t>
            </a:r>
            <a:r>
              <a:rPr lang="ru-RU" sz="1400" dirty="0" err="1"/>
              <a:t>Негрос</a:t>
            </a:r>
            <a:r>
              <a:rPr lang="ru-RU" sz="1400" dirty="0"/>
              <a:t>, IV - Сан-</a:t>
            </a:r>
            <a:r>
              <a:rPr lang="ru-RU" sz="1400" dirty="0" err="1"/>
              <a:t>Висенте</a:t>
            </a:r>
            <a:r>
              <a:rPr lang="ru-RU" sz="1400" dirty="0"/>
              <a:t> </a:t>
            </a:r>
            <a:r>
              <a:rPr lang="ru-RU" sz="1400" dirty="0" err="1" smtClean="0"/>
              <a:t>Ьахо</a:t>
            </a:r>
            <a:r>
              <a:rPr lang="ru-RU" sz="1400" dirty="0" smtClean="0"/>
              <a:t>,</a:t>
            </a:r>
            <a:br>
              <a:rPr lang="ru-RU" sz="1400" dirty="0" smtClean="0"/>
            </a:br>
            <a:r>
              <a:rPr lang="ru-RU" sz="1400" dirty="0" smtClean="0"/>
              <a:t>V </a:t>
            </a:r>
            <a:r>
              <a:rPr lang="ru-RU" sz="1400" dirty="0"/>
              <a:t>- Сан- </a:t>
            </a:r>
            <a:r>
              <a:rPr lang="ru-RU" sz="1400" dirty="0" err="1"/>
              <a:t>Висенте</a:t>
            </a:r>
            <a:r>
              <a:rPr lang="ru-RU" sz="1400" dirty="0"/>
              <a:t> </a:t>
            </a:r>
            <a:r>
              <a:rPr lang="ru-RU" sz="1400" dirty="0" err="1"/>
              <a:t>Альто</a:t>
            </a:r>
            <a:r>
              <a:rPr lang="ru-RU" sz="1400" dirty="0" smtClean="0"/>
              <a:t>)</a:t>
            </a:r>
          </a:p>
          <a:p>
            <a:pPr marL="288000" indent="-288000"/>
            <a:r>
              <a:rPr lang="ru-RU" sz="1400" dirty="0" smtClean="0"/>
              <a:t>7 </a:t>
            </a:r>
            <a:r>
              <a:rPr lang="ru-RU" sz="1400" dirty="0"/>
              <a:t>- серия </a:t>
            </a:r>
            <a:r>
              <a:rPr lang="ru-RU" sz="1400" dirty="0" err="1" smtClean="0"/>
              <a:t>Лако</a:t>
            </a:r>
            <a:endParaRPr lang="ru-RU" sz="1400" dirty="0" smtClean="0"/>
          </a:p>
          <a:p>
            <a:pPr marL="288000" indent="-288000"/>
            <a:r>
              <a:rPr lang="ru-RU" sz="1400" dirty="0" smtClean="0"/>
              <a:t>8 </a:t>
            </a:r>
            <a:r>
              <a:rPr lang="ru-RU" sz="1400" dirty="0"/>
              <a:t>- формация </a:t>
            </a:r>
            <a:r>
              <a:rPr lang="ru-RU" sz="1400" dirty="0" err="1"/>
              <a:t>Альтос</a:t>
            </a:r>
            <a:r>
              <a:rPr lang="ru-RU" sz="1400" dirty="0"/>
              <a:t>-де-Пико </a:t>
            </a:r>
            <a:r>
              <a:rPr lang="ru-RU" sz="1400" dirty="0" err="1"/>
              <a:t>верхнетретичного</a:t>
            </a:r>
            <a:r>
              <a:rPr lang="ru-RU" sz="1400" dirty="0"/>
              <a:t> возраста, </a:t>
            </a:r>
            <a:r>
              <a:rPr lang="ru-RU" sz="1400" dirty="0" err="1" smtClean="0"/>
              <a:t>игнимбриты</a:t>
            </a:r>
            <a:endParaRPr lang="ru-RU" sz="1400" dirty="0" smtClean="0"/>
          </a:p>
          <a:p>
            <a:pPr marL="288000" indent="-288000"/>
            <a:r>
              <a:rPr lang="ru-RU" sz="1400" dirty="0" smtClean="0"/>
              <a:t>9 - </a:t>
            </a:r>
            <a:r>
              <a:rPr lang="ru-RU" sz="1400" dirty="0"/>
              <a:t>вулканический </a:t>
            </a:r>
            <a:r>
              <a:rPr lang="ru-RU" sz="1400" dirty="0" smtClean="0"/>
              <a:t>кратер</a:t>
            </a:r>
          </a:p>
          <a:p>
            <a:pPr marL="288000" indent="-288000"/>
            <a:r>
              <a:rPr lang="ru-RU" sz="1400" dirty="0" smtClean="0"/>
              <a:t>10 </a:t>
            </a:r>
            <a:r>
              <a:rPr lang="ru-RU" sz="1400" dirty="0"/>
              <a:t>- границы лавовых </a:t>
            </a:r>
            <a:r>
              <a:rPr lang="ru-RU" sz="1400" dirty="0" smtClean="0"/>
              <a:t>потоков</a:t>
            </a:r>
          </a:p>
          <a:p>
            <a:pPr marL="288000" indent="-288000"/>
            <a:r>
              <a:rPr lang="ru-RU" sz="1400" dirty="0" smtClean="0"/>
              <a:t>11 – границы распространения </a:t>
            </a:r>
            <a:r>
              <a:rPr lang="ru-RU" sz="1400" dirty="0"/>
              <a:t>рудного обломочного </a:t>
            </a:r>
            <a:r>
              <a:rPr lang="ru-RU" sz="1400" dirty="0" smtClean="0"/>
              <a:t>материала</a:t>
            </a:r>
          </a:p>
          <a:p>
            <a:pPr marL="288000" indent="-288000"/>
            <a:r>
              <a:rPr lang="ru-RU" sz="1400" dirty="0" smtClean="0"/>
              <a:t>12 </a:t>
            </a:r>
            <a:r>
              <a:rPr lang="ru-RU" sz="1400" dirty="0"/>
              <a:t>- литологические </a:t>
            </a:r>
            <a:r>
              <a:rPr lang="ru-RU" sz="1400" dirty="0" smtClean="0"/>
              <a:t>контакты</a:t>
            </a:r>
          </a:p>
          <a:p>
            <a:pPr marL="288000" indent="-288000"/>
            <a:r>
              <a:rPr lang="ru-RU" sz="1400" dirty="0" smtClean="0"/>
              <a:t>13 </a:t>
            </a:r>
            <a:r>
              <a:rPr lang="ru-RU" sz="1400" dirty="0"/>
              <a:t>- элементы </a:t>
            </a:r>
            <a:r>
              <a:rPr lang="ru-RU" sz="1400" dirty="0" smtClean="0"/>
              <a:t>залегания</a:t>
            </a:r>
          </a:p>
          <a:p>
            <a:pPr marL="288000" indent="-288000"/>
            <a:r>
              <a:rPr lang="ru-RU" sz="1400" dirty="0" smtClean="0"/>
              <a:t>14 </a:t>
            </a:r>
            <a:r>
              <a:rPr lang="ru-RU" sz="1400" dirty="0"/>
              <a:t>- </a:t>
            </a:r>
            <a:r>
              <a:rPr lang="ru-RU" sz="1400" dirty="0" smtClean="0"/>
              <a:t>разлом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552617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7" y="133348"/>
            <a:ext cx="8566150" cy="659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15182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7236" r="758" b="1106"/>
          <a:stretch/>
        </p:blipFill>
        <p:spPr bwMode="auto">
          <a:xfrm>
            <a:off x="107504" y="404664"/>
            <a:ext cx="8858250" cy="619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4533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207824" cy="990600"/>
          </a:xfrm>
        </p:spPr>
        <p:txBody>
          <a:bodyPr/>
          <a:lstStyle/>
          <a:p>
            <a:r>
              <a:rPr lang="ru-RU" sz="3600" dirty="0"/>
              <a:t>Рудообразование на суше, в реках, озерах и </a:t>
            </a:r>
            <a:r>
              <a:rPr lang="ru-RU" sz="3600" dirty="0" smtClean="0"/>
              <a:t>морях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853136"/>
          </a:xfrm>
        </p:spPr>
        <p:txBody>
          <a:bodyPr/>
          <a:lstStyle/>
          <a:p>
            <a:pPr marL="288000" indent="-288000">
              <a:spcBef>
                <a:spcPts val="600"/>
              </a:spcBef>
            </a:pPr>
            <a:r>
              <a:rPr lang="ru-RU" sz="2000" dirty="0"/>
              <a:t>Руды образуются повсеместно: на суше, в реках, озёрах, морях и океанах. Наиболее активны эти процессы в горах и на плоскогорьях в жарком и влажном </a:t>
            </a:r>
            <a:r>
              <a:rPr lang="ru-RU" sz="2000" dirty="0" smtClean="0"/>
              <a:t>климате.</a:t>
            </a:r>
          </a:p>
          <a:p>
            <a:pPr marL="288000" indent="-288000">
              <a:spcBef>
                <a:spcPts val="600"/>
              </a:spcBef>
            </a:pPr>
            <a:r>
              <a:rPr lang="ru-RU" sz="2000" dirty="0" smtClean="0"/>
              <a:t>Высокие </a:t>
            </a:r>
            <a:r>
              <a:rPr lang="ru-RU" sz="2000" dirty="0"/>
              <a:t>горы энергично разру­шаются внешними силами Земли - ветром, водой, суточными и сезонными колебаниями температуры и движущимися </a:t>
            </a:r>
            <a:r>
              <a:rPr lang="ru-RU" sz="2000" dirty="0" smtClean="0"/>
              <a:t>ледниками. В </a:t>
            </a:r>
            <a:r>
              <a:rPr lang="ru-RU" sz="2000" dirty="0"/>
              <a:t>результате об­разуется огромная масса обломков  </a:t>
            </a:r>
            <a:r>
              <a:rPr lang="ru-RU" sz="2000" dirty="0" smtClean="0"/>
              <a:t>(десятки кубических километров), которые </a:t>
            </a:r>
            <a:r>
              <a:rPr lang="ru-RU" sz="2000" dirty="0"/>
              <a:t>постепенно </a:t>
            </a:r>
            <a:r>
              <a:rPr lang="ru-RU" sz="2000" dirty="0" smtClean="0"/>
              <a:t>пере­мещаются </a:t>
            </a:r>
            <a:r>
              <a:rPr lang="ru-RU" sz="2000" dirty="0"/>
              <a:t>по планете в направлении наиболее низ­ких её </a:t>
            </a:r>
            <a:r>
              <a:rPr lang="ru-RU" sz="2000" dirty="0" smtClean="0"/>
              <a:t>участков.</a:t>
            </a:r>
          </a:p>
          <a:p>
            <a:pPr marL="288000" indent="-288000">
              <a:spcBef>
                <a:spcPts val="600"/>
              </a:spcBef>
            </a:pPr>
            <a:r>
              <a:rPr lang="ru-RU" sz="2000" dirty="0" smtClean="0"/>
              <a:t>Реки </a:t>
            </a:r>
            <a:r>
              <a:rPr lang="ru-RU" sz="2000" dirty="0"/>
              <a:t>активно переносят большое количество обломков - от крупных валунов до песка и глины. Наиболее прочные, тяжёлые и химически инертные частицы накапливаются в понижениях и излучинах рек. Таким образом образуются россыпи золота, плати­ны, олова, алмазов и вольфрама и других прочных, твердых и химически устойчивых минералов. </a:t>
            </a:r>
          </a:p>
        </p:txBody>
      </p:sp>
    </p:spTree>
    <p:extLst>
      <p:ext uri="{BB962C8B-B14F-4D97-AF65-F5344CB8AC3E}">
        <p14:creationId xmlns:p14="http://schemas.microsoft.com/office/powerpoint/2010/main" val="35866106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76672"/>
            <a:ext cx="8136904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200" dirty="0" smtClean="0"/>
              <a:t>На </a:t>
            </a:r>
            <a:r>
              <a:rPr lang="ru-RU" sz="2200" dirty="0"/>
              <a:t>побережьях морей и  океанов  формируются пляжи, которые окаймляют восточное побережье Австра­лии, кольцом окружают острова Мадагаскар и Цейлон, на </a:t>
            </a:r>
            <a:r>
              <a:rPr lang="ru-RU" sz="2200" dirty="0" smtClean="0"/>
              <a:t>тысячи км, </a:t>
            </a:r>
            <a:r>
              <a:rPr lang="ru-RU" sz="2200" dirty="0"/>
              <a:t>развиты вдоль побережий Индии, </a:t>
            </a:r>
            <a:r>
              <a:rPr lang="ru-RU" sz="2200" dirty="0" smtClean="0"/>
              <a:t>Африки </a:t>
            </a:r>
            <a:r>
              <a:rPr lang="ru-RU" sz="2200" dirty="0"/>
              <a:t>и </a:t>
            </a:r>
            <a:r>
              <a:rPr lang="ru-RU" sz="2200" dirty="0" smtClean="0"/>
              <a:t>Америки.</a:t>
            </a:r>
          </a:p>
          <a:p>
            <a:pPr marL="288000" indent="-288000"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200" b="1" dirty="0" smtClean="0"/>
              <a:t>В </a:t>
            </a:r>
            <a:r>
              <a:rPr lang="ru-RU" sz="2200" b="1" dirty="0"/>
              <a:t>прибрежно-морских россыпях </a:t>
            </a:r>
            <a:r>
              <a:rPr lang="ru-RU" sz="2200" dirty="0"/>
              <a:t>скапливаются огромные запасы руд циркония, тория, титана, магнетита, олова. В морских галечниках сосре­доточены основные запасы сапфиров, аметистов, агатов и многих других драгоценных и поделочных </a:t>
            </a:r>
            <a:r>
              <a:rPr lang="ru-RU" sz="2200" dirty="0" smtClean="0"/>
              <a:t>камней.</a:t>
            </a:r>
          </a:p>
          <a:p>
            <a:pPr marL="288000" indent="-288000"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200" dirty="0" smtClean="0"/>
              <a:t>Столовые </a:t>
            </a:r>
            <a:r>
              <a:rPr lang="ru-RU" sz="2200" dirty="0"/>
              <a:t>горы - плато, </a:t>
            </a:r>
            <a:r>
              <a:rPr lang="ru-RU" sz="2200" dirty="0" smtClean="0"/>
              <a:t>возвышающееся </a:t>
            </a:r>
            <a:r>
              <a:rPr lang="ru-RU" sz="2200" dirty="0"/>
              <a:t>над уровнем моря уступом на сотни метров, в условиях постоянных дождей и жаркого климата </a:t>
            </a:r>
            <a:r>
              <a:rPr lang="ru-RU" sz="2200" dirty="0" smtClean="0"/>
              <a:t>разрушается </a:t>
            </a:r>
            <a:r>
              <a:rPr lang="ru-RU" sz="2200" dirty="0"/>
              <a:t>и </a:t>
            </a:r>
            <a:r>
              <a:rPr lang="ru-RU" sz="2200" dirty="0" smtClean="0"/>
              <a:t>превра­щается </a:t>
            </a:r>
            <a:r>
              <a:rPr lang="ru-RU" sz="2200" dirty="0"/>
              <a:t>в вязкую глинистую массу. Из неё выносится всё, кроме оксидов алюминия, пласты которых называют </a:t>
            </a:r>
            <a:r>
              <a:rPr lang="ru-RU" sz="2200" b="1" u="sng" dirty="0">
                <a:solidFill>
                  <a:srgbClr val="FF0000"/>
                </a:solidFill>
              </a:rPr>
              <a:t>бокситами</a:t>
            </a:r>
            <a:r>
              <a:rPr lang="ru-RU" sz="2200" b="1" u="sng" dirty="0"/>
              <a:t> - рудами для получения этого </a:t>
            </a:r>
            <a:r>
              <a:rPr lang="ru-RU" sz="2200" b="1" u="sng" dirty="0" smtClean="0"/>
              <a:t>металла.</a:t>
            </a:r>
          </a:p>
          <a:p>
            <a:pPr marL="288000" indent="-288000"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200" dirty="0" smtClean="0"/>
              <a:t>В </a:t>
            </a:r>
            <a:r>
              <a:rPr lang="ru-RU" sz="2200" dirty="0"/>
              <a:t>этих же условиях при выветривании </a:t>
            </a:r>
            <a:r>
              <a:rPr lang="ru-RU" sz="2200" dirty="0" err="1"/>
              <a:t>ультрамафитов</a:t>
            </a:r>
            <a:r>
              <a:rPr lang="ru-RU" sz="2200" dirty="0"/>
              <a:t> сформировались </a:t>
            </a:r>
            <a:r>
              <a:rPr lang="ru-RU" sz="2200" dirty="0" smtClean="0"/>
              <a:t>месторождения никеля </a:t>
            </a:r>
            <a:r>
              <a:rPr lang="ru-RU" sz="2200" dirty="0"/>
              <a:t>и кобальта.</a:t>
            </a:r>
          </a:p>
        </p:txBody>
      </p:sp>
    </p:spTree>
    <p:extLst>
      <p:ext uri="{BB962C8B-B14F-4D97-AF65-F5344CB8AC3E}">
        <p14:creationId xmlns:p14="http://schemas.microsoft.com/office/powerpoint/2010/main" val="16671810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8712968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В </a:t>
            </a:r>
            <a:r>
              <a:rPr lang="ru-RU" sz="2400" dirty="0"/>
              <a:t>условиях изолированных бассейнов в жарких пустынных областях, таких, как озёра Баскунчак и Эльтон в низовьях Волги, небольших морях, подобных Аральскому в Средней Азии или Мёртвому на Ближнем Востоке, образуются </a:t>
            </a:r>
            <a:r>
              <a:rPr lang="ru-RU" sz="2400" b="1" dirty="0"/>
              <a:t>рассолы. Из них при испарении выпадают в осадок раз­личные соли. Это и поваренная, и калийные соли, а также </a:t>
            </a:r>
            <a:r>
              <a:rPr lang="ru-RU" sz="2400" b="1" dirty="0" smtClean="0"/>
              <a:t>соединения из </a:t>
            </a:r>
            <a:r>
              <a:rPr lang="ru-RU" sz="2400" b="1" dirty="0"/>
              <a:t>которых добывают магний, калий, бром, йод, бор и многие другие </a:t>
            </a:r>
            <a:r>
              <a:rPr lang="ru-RU" sz="2400" b="1" dirty="0" smtClean="0"/>
              <a:t>элементы.</a:t>
            </a:r>
          </a:p>
          <a:p>
            <a:pPr marL="288000" indent="-288000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Часть </a:t>
            </a:r>
            <a:r>
              <a:rPr lang="ru-RU" sz="2400" dirty="0"/>
              <a:t>продуктов </a:t>
            </a:r>
            <a:r>
              <a:rPr lang="ru-RU" sz="2400" dirty="0" smtClean="0"/>
              <a:t>разрушения </a:t>
            </a:r>
            <a:r>
              <a:rPr lang="ru-RU" sz="2400" dirty="0"/>
              <a:t>в виде тончайшей мути и растворов выносится реками в моря и океаны и образуют </a:t>
            </a:r>
            <a:r>
              <a:rPr lang="ru-RU" sz="2400" b="1" dirty="0"/>
              <a:t>осадочные </a:t>
            </a:r>
            <a:r>
              <a:rPr lang="ru-RU" sz="2400" b="1" dirty="0" smtClean="0"/>
              <a:t>месторождения</a:t>
            </a:r>
            <a:r>
              <a:rPr lang="ru-RU" sz="2400" dirty="0"/>
              <a:t>. У побережья отлагаются бокситы, затем руды железа и у подножия берегового склона </a:t>
            </a:r>
            <a:r>
              <a:rPr lang="ru-RU" sz="2400" dirty="0" smtClean="0"/>
              <a:t>марганца.</a:t>
            </a:r>
          </a:p>
          <a:p>
            <a:pPr marL="288000" indent="-288000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В </a:t>
            </a:r>
            <a:r>
              <a:rPr lang="ru-RU" sz="2400" dirty="0"/>
              <a:t>озёрах и на морских мелководьях из скелетов отмираю­щих организмов накапливаются большие массы кальцита (</a:t>
            </a:r>
            <a:r>
              <a:rPr lang="ru-RU" sz="2400" dirty="0" err="1"/>
              <a:t>СаСОз</a:t>
            </a:r>
            <a:r>
              <a:rPr lang="ru-RU" sz="2400" dirty="0"/>
              <a:t>). Таким путём формировались </a:t>
            </a:r>
            <a:r>
              <a:rPr lang="ru-RU" sz="2400" b="1" dirty="0"/>
              <a:t>грандиозные толщи известняков</a:t>
            </a:r>
            <a:r>
              <a:rPr lang="ru-RU" sz="24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6811701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6401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000" b="1" dirty="0" smtClean="0"/>
              <a:t>С </a:t>
            </a:r>
            <a:r>
              <a:rPr lang="ru-RU" sz="2000" b="1" dirty="0"/>
              <a:t>побережьями связаны и </a:t>
            </a:r>
            <a:r>
              <a:rPr lang="ru-RU" sz="2000" b="1" dirty="0" smtClean="0"/>
              <a:t>месторождения </a:t>
            </a:r>
            <a:r>
              <a:rPr lang="ru-RU" sz="2000" b="1" dirty="0"/>
              <a:t>фос­фора, иногда и урана</a:t>
            </a:r>
            <a:r>
              <a:rPr lang="ru-RU" sz="2000" dirty="0"/>
              <a:t>. Эти элементы усваи­ваются морскими организмами в устьях рек, образуя биофильтр. Содержания  фосфора и урана в раковинах достигает промышленных концентраций. Растворение остатков обогащают воды оксидом фосфора (Р</a:t>
            </a:r>
            <a:r>
              <a:rPr lang="ru-RU" sz="2000" baseline="-25000" dirty="0"/>
              <a:t>2</a:t>
            </a:r>
            <a:r>
              <a:rPr lang="ru-RU" sz="2000" dirty="0"/>
              <a:t>0</a:t>
            </a:r>
            <a:r>
              <a:rPr lang="ru-RU" sz="2000" baseline="-25000" dirty="0"/>
              <a:t>5</a:t>
            </a:r>
            <a:r>
              <a:rPr lang="ru-RU" sz="2000" dirty="0"/>
              <a:t>) на глубинах </a:t>
            </a:r>
            <a:r>
              <a:rPr lang="ru-RU" sz="2000" dirty="0" smtClean="0"/>
              <a:t>(1000-1500) </a:t>
            </a:r>
            <a:r>
              <a:rPr lang="ru-RU" sz="2000" dirty="0"/>
              <a:t>м, а восходящие течения выносят растворы к побе­режью. Таким образом возникли крупнейшие в мире пластовые месторождения</a:t>
            </a:r>
            <a:r>
              <a:rPr lang="ru-RU" sz="2000" dirty="0" smtClean="0"/>
              <a:t>, </a:t>
            </a:r>
            <a:r>
              <a:rPr lang="ru-RU" sz="2000" dirty="0"/>
              <a:t>такие как Каратау в Западном Казахстане, </a:t>
            </a:r>
            <a:r>
              <a:rPr lang="ru-RU" sz="2000" dirty="0" err="1"/>
              <a:t>Фосфория</a:t>
            </a:r>
            <a:r>
              <a:rPr lang="ru-RU" sz="2000" dirty="0"/>
              <a:t> в западных штатах США и ряд </a:t>
            </a:r>
            <a:r>
              <a:rPr lang="ru-RU" sz="2000" dirty="0" smtClean="0"/>
              <a:t>др.</a:t>
            </a:r>
          </a:p>
          <a:p>
            <a:pPr marL="288000" indent="-288000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000" dirty="0" smtClean="0"/>
              <a:t>В </a:t>
            </a:r>
            <a:r>
              <a:rPr lang="ru-RU" sz="2000" dirty="0"/>
              <a:t>древних руслах рек в Поволжье и </a:t>
            </a:r>
            <a:r>
              <a:rPr lang="ru-RU" sz="2000" dirty="0" err="1"/>
              <a:t>Предкавказье</a:t>
            </a:r>
            <a:r>
              <a:rPr lang="ru-RU" sz="2000" dirty="0"/>
              <a:t> возникли </a:t>
            </a:r>
            <a:r>
              <a:rPr lang="ru-RU" sz="2000" b="1" dirty="0"/>
              <a:t>ленточные залежи </a:t>
            </a:r>
            <a:r>
              <a:rPr lang="ru-RU" sz="2000" b="1" dirty="0" smtClean="0"/>
              <a:t>урана</a:t>
            </a:r>
            <a:r>
              <a:rPr lang="ru-RU" sz="2000" dirty="0" smtClean="0"/>
              <a:t>.</a:t>
            </a:r>
          </a:p>
          <a:p>
            <a:pPr marL="288000" indent="-288000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000" b="1" dirty="0" smtClean="0"/>
              <a:t>На </a:t>
            </a:r>
            <a:r>
              <a:rPr lang="ru-RU" sz="2000" b="1" dirty="0"/>
              <a:t>дне Мирового океана </a:t>
            </a:r>
            <a:r>
              <a:rPr lang="ru-RU" sz="2000" b="1" dirty="0" smtClean="0"/>
              <a:t>образуются:</a:t>
            </a:r>
          </a:p>
          <a:p>
            <a:pPr marL="288000" indent="-288000">
              <a:spcBef>
                <a:spcPts val="600"/>
              </a:spcBef>
              <a:buSzPct val="101000"/>
              <a:buFont typeface="+mj-lt"/>
              <a:buAutoNum type="arabicParenR"/>
            </a:pPr>
            <a:r>
              <a:rPr lang="ru-RU" sz="2000" b="1" dirty="0" smtClean="0">
                <a:solidFill>
                  <a:srgbClr val="0070C0"/>
                </a:solidFill>
              </a:rPr>
              <a:t>Глубоководные </a:t>
            </a:r>
            <a:r>
              <a:rPr lang="ru-RU" sz="2000" b="1" dirty="0">
                <a:solidFill>
                  <a:srgbClr val="0070C0"/>
                </a:solidFill>
              </a:rPr>
              <a:t>эндогенно -экзогенные полиметаллические сульфиды срединно-океанических хребтов.</a:t>
            </a:r>
            <a:r>
              <a:rPr lang="ru-RU" sz="2000" dirty="0">
                <a:solidFill>
                  <a:srgbClr val="0070C0"/>
                </a:solidFill>
              </a:rPr>
              <a:t>  Их называют чёрными курильщиками из-за клубов </a:t>
            </a:r>
            <a:r>
              <a:rPr lang="ru-RU" sz="2000" dirty="0" smtClean="0">
                <a:solidFill>
                  <a:srgbClr val="0070C0"/>
                </a:solidFill>
              </a:rPr>
              <a:t>тёмно-серой </a:t>
            </a:r>
            <a:r>
              <a:rPr lang="ru-RU" sz="2000" dirty="0">
                <a:solidFill>
                  <a:srgbClr val="0070C0"/>
                </a:solidFill>
              </a:rPr>
              <a:t>взвеси минеральных частиц, похожих на столбы дыма печной </a:t>
            </a:r>
            <a:r>
              <a:rPr lang="ru-RU" sz="2000" dirty="0" smtClean="0">
                <a:solidFill>
                  <a:srgbClr val="0070C0"/>
                </a:solidFill>
              </a:rPr>
              <a:t>трубы</a:t>
            </a:r>
          </a:p>
          <a:p>
            <a:pPr marL="288000" indent="-288000">
              <a:spcBef>
                <a:spcPts val="600"/>
              </a:spcBef>
              <a:buSzPct val="101000"/>
              <a:buFont typeface="+mj-lt"/>
              <a:buAutoNum type="arabicParenR"/>
            </a:pPr>
            <a:r>
              <a:rPr lang="ru-RU" sz="2000" b="1" dirty="0" smtClean="0">
                <a:solidFill>
                  <a:srgbClr val="39772B"/>
                </a:solidFill>
              </a:rPr>
              <a:t>Кобальтоносные </a:t>
            </a:r>
            <a:r>
              <a:rPr lang="ru-RU" sz="2000" b="1" dirty="0">
                <a:solidFill>
                  <a:srgbClr val="39772B"/>
                </a:solidFill>
              </a:rPr>
              <a:t>и железо-марганцевые корки и </a:t>
            </a:r>
            <a:r>
              <a:rPr lang="ru-RU" sz="2000" b="1" dirty="0" smtClean="0">
                <a:solidFill>
                  <a:srgbClr val="39772B"/>
                </a:solidFill>
              </a:rPr>
              <a:t>конкреции</a:t>
            </a:r>
          </a:p>
          <a:p>
            <a:pPr marL="288000" indent="-288000">
              <a:spcBef>
                <a:spcPts val="1200"/>
              </a:spcBef>
              <a:buSzPct val="101000"/>
              <a:buFont typeface="+mj-lt"/>
              <a:buAutoNum type="arabicParenR"/>
            </a:pPr>
            <a:r>
              <a:rPr lang="ru-RU" sz="2000" b="1" dirty="0" smtClean="0">
                <a:solidFill>
                  <a:srgbClr val="FF0000"/>
                </a:solidFill>
              </a:rPr>
              <a:t>Гигантские </a:t>
            </a:r>
            <a:r>
              <a:rPr lang="ru-RU" sz="2000" b="1" dirty="0">
                <a:solidFill>
                  <a:srgbClr val="FF0000"/>
                </a:solidFill>
              </a:rPr>
              <a:t>резервы полиметаллических железо-марганцевых </a:t>
            </a:r>
            <a:r>
              <a:rPr lang="ru-RU" sz="2000" dirty="0">
                <a:solidFill>
                  <a:srgbClr val="FF0000"/>
                </a:solidFill>
              </a:rPr>
              <a:t>конкреций  экваториального  </a:t>
            </a:r>
            <a:r>
              <a:rPr lang="ru-RU" sz="2000" dirty="0" smtClean="0">
                <a:solidFill>
                  <a:srgbClr val="FF0000"/>
                </a:solidFill>
              </a:rPr>
              <a:t>пояса</a:t>
            </a:r>
            <a:endParaRPr lang="ru-R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0957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332656"/>
            <a:ext cx="7772400" cy="914400"/>
          </a:xfrm>
        </p:spPr>
        <p:txBody>
          <a:bodyPr>
            <a:normAutofit/>
          </a:bodyPr>
          <a:lstStyle/>
          <a:p>
            <a:r>
              <a:rPr lang="ru-RU" dirty="0"/>
              <a:t>Какова цель данного курса?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395536" y="1556792"/>
            <a:ext cx="8496944" cy="5040560"/>
          </a:xfrm>
        </p:spPr>
        <p:txBody>
          <a:bodyPr>
            <a:noAutofit/>
          </a:bodyPr>
          <a:lstStyle/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ru-RU" sz="2100" b="1" dirty="0" smtClean="0">
                <a:solidFill>
                  <a:srgbClr val="C00000"/>
                </a:solidFill>
              </a:rPr>
              <a:t>Прежде </a:t>
            </a:r>
            <a:r>
              <a:rPr lang="ru-RU" sz="2100" b="1" dirty="0">
                <a:solidFill>
                  <a:srgbClr val="C00000"/>
                </a:solidFill>
              </a:rPr>
              <a:t>всего познакомить студентов различных факультетов с  безграничным полем геологической науки и </a:t>
            </a:r>
            <a:r>
              <a:rPr lang="ru-RU" sz="2100" b="1" dirty="0" smtClean="0">
                <a:solidFill>
                  <a:srgbClr val="C00000"/>
                </a:solidFill>
              </a:rPr>
              <a:t>практики.</a:t>
            </a:r>
          </a:p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eriod"/>
            </a:pPr>
            <a:r>
              <a:rPr lang="ru-RU" sz="2100" b="1" dirty="0" smtClean="0">
                <a:solidFill>
                  <a:srgbClr val="141191"/>
                </a:solidFill>
              </a:rPr>
              <a:t>На примерах </a:t>
            </a:r>
            <a:r>
              <a:rPr lang="ru-RU" sz="2100" b="1" dirty="0">
                <a:solidFill>
                  <a:srgbClr val="141191"/>
                </a:solidFill>
              </a:rPr>
              <a:t>анализа  развития взаимоотношений минеральных ресурсов Земли  и человека </a:t>
            </a:r>
            <a:r>
              <a:rPr lang="ru-RU" sz="2100" b="1" dirty="0" smtClean="0">
                <a:solidFill>
                  <a:srgbClr val="141191"/>
                </a:solidFill>
              </a:rPr>
              <a:t>показать, что  </a:t>
            </a:r>
            <a:r>
              <a:rPr lang="ru-RU" sz="2100" b="1" dirty="0">
                <a:solidFill>
                  <a:srgbClr val="141191"/>
                </a:solidFill>
              </a:rPr>
              <a:t>на всех этапах истории цивилизации прогресс осуществлялся  только  на базе  глубокого и рационального использования  существующих на нашей планете минеральных ресурсов</a:t>
            </a:r>
            <a:r>
              <a:rPr lang="ru-RU" sz="2100" b="1" dirty="0" smtClean="0">
                <a:solidFill>
                  <a:srgbClr val="141191"/>
                </a:solidFill>
              </a:rPr>
              <a:t>.</a:t>
            </a:r>
          </a:p>
          <a:p>
            <a:pPr marL="288000" indent="-288000" algn="just">
              <a:spcBef>
                <a:spcPts val="1200"/>
              </a:spcBef>
            </a:pPr>
            <a:r>
              <a:rPr lang="ru-RU" sz="2100" dirty="0" smtClean="0"/>
              <a:t>Согласно </a:t>
            </a:r>
            <a:r>
              <a:rPr lang="ru-RU" sz="2100" dirty="0"/>
              <a:t>исследованиям В.И.Вернадского  человек использовал </a:t>
            </a:r>
            <a:r>
              <a:rPr lang="ru-RU" sz="2100" dirty="0" smtClean="0"/>
              <a:t>в древнем </a:t>
            </a:r>
            <a:r>
              <a:rPr lang="ru-RU" sz="2100" dirty="0"/>
              <a:t>мире только </a:t>
            </a:r>
            <a:r>
              <a:rPr lang="ru-RU" sz="2100" dirty="0" smtClean="0"/>
              <a:t>18 </a:t>
            </a:r>
            <a:r>
              <a:rPr lang="ru-RU" sz="2100" dirty="0"/>
              <a:t>элементов; в эпоху возрождения (</a:t>
            </a:r>
            <a:r>
              <a:rPr lang="ru-RU" sz="2100" dirty="0" smtClean="0"/>
              <a:t>XVII в.) –</a:t>
            </a:r>
            <a:br>
              <a:rPr lang="ru-RU" sz="2100" dirty="0" smtClean="0"/>
            </a:br>
            <a:r>
              <a:rPr lang="ru-RU" sz="2100" dirty="0" smtClean="0"/>
              <a:t>25 </a:t>
            </a:r>
            <a:r>
              <a:rPr lang="ru-RU" sz="2100" dirty="0"/>
              <a:t>элементов; в </a:t>
            </a:r>
            <a:r>
              <a:rPr lang="ru-RU" sz="2100" dirty="0" smtClean="0"/>
              <a:t>XVIII в</a:t>
            </a:r>
            <a:r>
              <a:rPr lang="ru-RU" sz="2100" dirty="0"/>
              <a:t>. – 29; в </a:t>
            </a:r>
            <a:r>
              <a:rPr lang="ru-RU" sz="2100" dirty="0" smtClean="0"/>
              <a:t>XIX в</a:t>
            </a:r>
            <a:r>
              <a:rPr lang="ru-RU" sz="2100" dirty="0"/>
              <a:t>. – 47; в первой половине </a:t>
            </a:r>
            <a:r>
              <a:rPr lang="ru-RU" sz="2100" dirty="0" smtClean="0"/>
              <a:t>XX в. − 54</a:t>
            </a:r>
            <a:r>
              <a:rPr lang="ru-RU" sz="2100" dirty="0"/>
              <a:t>, а во второй </a:t>
            </a:r>
            <a:r>
              <a:rPr lang="ru-RU" sz="2100" dirty="0" smtClean="0"/>
              <a:t>− уже </a:t>
            </a:r>
            <a:r>
              <a:rPr lang="ru-RU" sz="2100" dirty="0"/>
              <a:t>80. </a:t>
            </a:r>
            <a:endParaRPr lang="ru-RU" sz="2100" dirty="0" smtClean="0"/>
          </a:p>
          <a:p>
            <a:pPr marL="288000" indent="-288000" algn="just">
              <a:spcBef>
                <a:spcPts val="1200"/>
              </a:spcBef>
            </a:pPr>
            <a:r>
              <a:rPr lang="ru-RU" sz="2100" dirty="0" smtClean="0"/>
              <a:t>Экспоненциальное </a:t>
            </a:r>
            <a:r>
              <a:rPr lang="ru-RU" sz="2100" dirty="0"/>
              <a:t>развитие  мира ставит новые грандиозные задачи, без решения которых бурно увеличивающееся </a:t>
            </a:r>
            <a:r>
              <a:rPr lang="ru-RU" sz="2100" dirty="0" smtClean="0"/>
              <a:t>человечество </a:t>
            </a:r>
            <a:r>
              <a:rPr lang="ru-RU" sz="2100" dirty="0"/>
              <a:t>погибнет без всяких апокалипсисов и глобальных войн. </a:t>
            </a:r>
          </a:p>
        </p:txBody>
      </p:sp>
    </p:spTree>
    <p:extLst>
      <p:ext uri="{BB962C8B-B14F-4D97-AF65-F5344CB8AC3E}">
        <p14:creationId xmlns:p14="http://schemas.microsoft.com/office/powerpoint/2010/main" val="21219785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1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3988"/>
            <a:ext cx="7620000" cy="655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2340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srgbClr val="444D26"/>
                </a:solidFill>
              </a:rPr>
              <a:t>Активные </a:t>
            </a:r>
            <a:r>
              <a:rPr lang="ru-RU" sz="2800" dirty="0" smtClean="0">
                <a:solidFill>
                  <a:srgbClr val="444D26"/>
                </a:solidFill>
              </a:rPr>
              <a:t>чёрные </a:t>
            </a:r>
            <a:r>
              <a:rPr lang="ru-RU" sz="2800" dirty="0">
                <a:solidFill>
                  <a:srgbClr val="444D26"/>
                </a:solidFill>
              </a:rPr>
              <a:t>курильщики гидротермального поля </a:t>
            </a:r>
            <a:r>
              <a:rPr lang="ru-RU" sz="2800" dirty="0" err="1" smtClean="0">
                <a:solidFill>
                  <a:srgbClr val="444D26"/>
                </a:solidFill>
              </a:rPr>
              <a:t>Рейнбоу</a:t>
            </a:r>
            <a:r>
              <a:rPr lang="ru-RU" sz="2800" dirty="0" smtClean="0">
                <a:solidFill>
                  <a:srgbClr val="444D26"/>
                </a:solidFill>
              </a:rPr>
              <a:t> (САХ </a:t>
            </a:r>
            <a:r>
              <a:rPr lang="ru-RU" sz="2800" dirty="0">
                <a:solidFill>
                  <a:srgbClr val="444D26"/>
                </a:solidFill>
              </a:rPr>
              <a:t>36.14 С.Ш</a:t>
            </a:r>
            <a:r>
              <a:rPr lang="ru-RU" sz="2800" dirty="0" smtClean="0">
                <a:solidFill>
                  <a:srgbClr val="444D26"/>
                </a:solidFill>
              </a:rPr>
              <a:t>.)</a:t>
            </a:r>
            <a:endParaRPr lang="ru-RU" sz="28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5" t="4063" r="1193" b="11920"/>
          <a:stretch/>
        </p:blipFill>
        <p:spPr bwMode="auto">
          <a:xfrm>
            <a:off x="604038" y="1628800"/>
            <a:ext cx="3892478" cy="3323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8019" y="5085184"/>
            <a:ext cx="78488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А                                                                               Б</a:t>
            </a:r>
          </a:p>
          <a:p>
            <a:r>
              <a:rPr lang="ru-RU" dirty="0" smtClean="0"/>
              <a:t>              </a:t>
            </a:r>
          </a:p>
          <a:p>
            <a:r>
              <a:rPr lang="ru-RU" dirty="0" smtClean="0"/>
              <a:t>Фрагменты </a:t>
            </a:r>
            <a:r>
              <a:rPr lang="ru-RU" dirty="0"/>
              <a:t>активных медных трубок: одноканальной </a:t>
            </a:r>
            <a:r>
              <a:rPr lang="ru-RU" dirty="0" smtClean="0"/>
              <a:t>(А) </a:t>
            </a:r>
            <a:r>
              <a:rPr lang="ru-RU" dirty="0"/>
              <a:t>и двухканальной </a:t>
            </a:r>
            <a:r>
              <a:rPr lang="ru-RU" dirty="0" smtClean="0"/>
              <a:t>(Б) 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2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455" y="1772816"/>
            <a:ext cx="4059452" cy="3168352"/>
          </a:xfrm>
        </p:spPr>
      </p:pic>
    </p:spTree>
    <p:extLst>
      <p:ext uri="{BB962C8B-B14F-4D97-AF65-F5344CB8AC3E}">
        <p14:creationId xmlns:p14="http://schemas.microsoft.com/office/powerpoint/2010/main" val="315666789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Глубоководные полиметаллические сульфиды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96774"/>
            <a:ext cx="8821040" cy="5072586"/>
          </a:xfrm>
        </p:spPr>
      </p:pic>
    </p:spTree>
    <p:extLst>
      <p:ext uri="{BB962C8B-B14F-4D97-AF65-F5344CB8AC3E}">
        <p14:creationId xmlns:p14="http://schemas.microsoft.com/office/powerpoint/2010/main" val="37163056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Кобальтоносные марганцевые корки (КМК)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556792"/>
            <a:ext cx="7704856" cy="5191288"/>
          </a:xfrm>
        </p:spPr>
      </p:pic>
    </p:spTree>
    <p:extLst>
      <p:ext uri="{BB962C8B-B14F-4D97-AF65-F5344CB8AC3E}">
        <p14:creationId xmlns:p14="http://schemas.microsoft.com/office/powerpoint/2010/main" val="4246214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588"/>
            <a:ext cx="90471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53328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Метаморфические полезные </a:t>
            </a:r>
            <a:r>
              <a:rPr lang="ru-RU" sz="3200" dirty="0" smtClean="0"/>
              <a:t>ископаемые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709120"/>
          </a:xfrm>
        </p:spPr>
        <p:txBody>
          <a:bodyPr/>
          <a:lstStyle/>
          <a:p>
            <a:r>
              <a:rPr lang="ru-RU" sz="2100" dirty="0" smtClean="0"/>
              <a:t>Осадоч­ные </a:t>
            </a:r>
            <a:r>
              <a:rPr lang="ru-RU" sz="2100" dirty="0"/>
              <a:t>толщи в конце концов оказываются на глубинах в несколько десятков </a:t>
            </a:r>
            <a:r>
              <a:rPr lang="ru-RU" sz="2100" dirty="0" smtClean="0"/>
              <a:t>км, </a:t>
            </a:r>
            <a:r>
              <a:rPr lang="ru-RU" sz="2100" dirty="0"/>
              <a:t>где господствуют высокие температуры (более </a:t>
            </a:r>
            <a:r>
              <a:rPr lang="ru-RU" sz="2100" dirty="0" smtClean="0"/>
              <a:t>500 </a:t>
            </a:r>
            <a:r>
              <a:rPr lang="ru-RU" sz="2100" baseline="30000" dirty="0">
                <a:latin typeface="Times New Roman"/>
                <a:cs typeface="Times New Roman"/>
              </a:rPr>
              <a:t>°</a:t>
            </a:r>
            <a:r>
              <a:rPr lang="ru-RU" sz="2100" dirty="0" smtClean="0"/>
              <a:t>С</a:t>
            </a:r>
            <a:r>
              <a:rPr lang="ru-RU" sz="2100" dirty="0"/>
              <a:t>) и давления (более 1000 кг/см</a:t>
            </a:r>
            <a:r>
              <a:rPr lang="ru-RU" sz="2100" baseline="30000" dirty="0"/>
              <a:t>2</a:t>
            </a:r>
            <a:r>
              <a:rPr lang="ru-RU" sz="2100" dirty="0"/>
              <a:t>).  В этой адской печи полностью преобразуются минералы, поступившие сверху. Глины превращаются в прочные горные породы - сланцы, легко раскалы­вающиеся на тонкие пластинки, которыми можно покрывать крышу. Поэтому их называют </a:t>
            </a:r>
            <a:r>
              <a:rPr lang="ru-RU" sz="2100" b="1" dirty="0"/>
              <a:t>кровель­ными сланцами</a:t>
            </a:r>
            <a:r>
              <a:rPr lang="ru-RU" sz="2100" dirty="0"/>
              <a:t>.</a:t>
            </a:r>
          </a:p>
          <a:p>
            <a:r>
              <a:rPr lang="ru-RU" sz="2100" dirty="0" smtClean="0"/>
              <a:t>Из </a:t>
            </a:r>
            <a:r>
              <a:rPr lang="ru-RU" sz="2100" dirty="0"/>
              <a:t>пористых и лёгких известняков образуются удивительно разнообразные по изяще­ству рисунка и расцветке плотные </a:t>
            </a:r>
            <a:r>
              <a:rPr lang="ru-RU" sz="2100" b="1" dirty="0"/>
              <a:t>мраморы</a:t>
            </a:r>
            <a:r>
              <a:rPr lang="ru-RU" sz="2100" dirty="0"/>
              <a:t>; пористые и рыхлые бокситы преобразуются в </a:t>
            </a:r>
            <a:r>
              <a:rPr lang="ru-RU" sz="2100" b="1" dirty="0"/>
              <a:t>наждак и корунд</a:t>
            </a:r>
            <a:r>
              <a:rPr lang="ru-RU" sz="2100" dirty="0"/>
              <a:t>; обычные каменные угли превращаются в </a:t>
            </a:r>
            <a:r>
              <a:rPr lang="ru-RU" sz="2100" b="1" dirty="0"/>
              <a:t>графит,</a:t>
            </a:r>
            <a:r>
              <a:rPr lang="ru-RU" sz="2100" dirty="0"/>
              <a:t> из которого изготавливают помимо других вещей и обычные стержни для карандашей. Происходит круговорот веществ в земной коре. </a:t>
            </a:r>
          </a:p>
        </p:txBody>
      </p:sp>
    </p:spTree>
    <p:extLst>
      <p:ext uri="{BB962C8B-B14F-4D97-AF65-F5344CB8AC3E}">
        <p14:creationId xmlns:p14="http://schemas.microsoft.com/office/powerpoint/2010/main" val="24341065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/>
              <a:t>Кировогорское</a:t>
            </a:r>
            <a:r>
              <a:rPr lang="ru-RU" sz="2800" dirty="0"/>
              <a:t> месторождение </a:t>
            </a:r>
            <a:r>
              <a:rPr lang="ru-RU" sz="2800" dirty="0" smtClean="0"/>
              <a:t>железистых кварцитов</a:t>
            </a:r>
            <a:endParaRPr lang="ru-RU" sz="28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628800"/>
            <a:ext cx="7200800" cy="4950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98044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Альпинотипные </a:t>
            </a:r>
            <a:r>
              <a:rPr lang="ru-RU" sz="3200" dirty="0" err="1"/>
              <a:t>гипербазиты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920880" cy="5175858"/>
          </a:xfrm>
        </p:spPr>
      </p:pic>
    </p:spTree>
    <p:extLst>
      <p:ext uri="{BB962C8B-B14F-4D97-AF65-F5344CB8AC3E}">
        <p14:creationId xmlns:p14="http://schemas.microsoft.com/office/powerpoint/2010/main" val="26359731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04664"/>
            <a:ext cx="8352928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В </a:t>
            </a:r>
            <a:r>
              <a:rPr lang="ru-RU" sz="2400" dirty="0"/>
              <a:t>эпохи ранней Земли в приповерхностном слое нашей планеты сформировались основные крупнейшие </a:t>
            </a:r>
            <a:r>
              <a:rPr lang="ru-RU" sz="2400" dirty="0" smtClean="0"/>
              <a:t>структуры плиты-континенты</a:t>
            </a:r>
            <a:r>
              <a:rPr lang="ru-RU" sz="2400" dirty="0"/>
              <a:t>: Евразийская, Американская Северная и южная), Африканская, Австралийская и </a:t>
            </a:r>
            <a:r>
              <a:rPr lang="ru-RU" sz="2400" dirty="0" smtClean="0"/>
              <a:t>Антарктическая.</a:t>
            </a:r>
          </a:p>
          <a:p>
            <a:pPr marL="288000" indent="-288000"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Как </a:t>
            </a:r>
            <a:r>
              <a:rPr lang="ru-RU" sz="2400" dirty="0"/>
              <a:t>внутри платформ, так и по их периферии активно протекали геодинамические и магматические </a:t>
            </a:r>
            <a:r>
              <a:rPr lang="ru-RU" sz="2400" dirty="0" smtClean="0"/>
              <a:t>процессы</a:t>
            </a:r>
            <a:r>
              <a:rPr lang="ru-RU" sz="2400" dirty="0"/>
              <a:t>, образовавшие крупные промышленные скопления </a:t>
            </a:r>
            <a:r>
              <a:rPr lang="ru-RU" sz="2400" dirty="0" smtClean="0"/>
              <a:t>месторождений </a:t>
            </a:r>
            <a:r>
              <a:rPr lang="ru-RU" sz="2400" dirty="0"/>
              <a:t>полезных ископаемых – рудные </a:t>
            </a:r>
            <a:r>
              <a:rPr lang="ru-RU" sz="2400" dirty="0" smtClean="0"/>
              <a:t>районы.</a:t>
            </a:r>
          </a:p>
          <a:p>
            <a:pPr marL="288000" indent="-288000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b="1" dirty="0" smtClean="0"/>
              <a:t>В </a:t>
            </a:r>
            <a:r>
              <a:rPr lang="ru-RU" sz="2400" b="1" dirty="0"/>
              <a:t>зависимости от преобладающих процессов </a:t>
            </a:r>
            <a:r>
              <a:rPr lang="ru-RU" sz="2400" b="1" dirty="0" smtClean="0"/>
              <a:t>рудообразования  </a:t>
            </a:r>
            <a:r>
              <a:rPr lang="ru-RU" sz="2400" b="1" dirty="0"/>
              <a:t>различают </a:t>
            </a:r>
            <a:r>
              <a:rPr lang="ru-RU" sz="2400" b="1" dirty="0" smtClean="0"/>
              <a:t>районы:</a:t>
            </a:r>
          </a:p>
          <a:p>
            <a:pPr marL="288000" indent="-288000">
              <a:spcBef>
                <a:spcPts val="1200"/>
              </a:spcBef>
              <a:buSzPct val="70000"/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FF0000"/>
                </a:solidFill>
              </a:rPr>
              <a:t>эндогенных </a:t>
            </a:r>
            <a:r>
              <a:rPr lang="ru-RU" sz="2400" b="1" dirty="0">
                <a:solidFill>
                  <a:srgbClr val="FF0000"/>
                </a:solidFill>
              </a:rPr>
              <a:t>руд</a:t>
            </a:r>
            <a:r>
              <a:rPr lang="ru-RU" sz="2400" dirty="0">
                <a:solidFill>
                  <a:srgbClr val="FF0000"/>
                </a:solidFill>
              </a:rPr>
              <a:t>, связанных с глубинной энергетикой </a:t>
            </a:r>
            <a:r>
              <a:rPr lang="ru-RU" sz="2400" dirty="0" smtClean="0">
                <a:solidFill>
                  <a:srgbClr val="FF0000"/>
                </a:solidFill>
              </a:rPr>
              <a:t>земли,</a:t>
            </a:r>
          </a:p>
          <a:p>
            <a:pPr marL="288000" indent="-288000">
              <a:spcBef>
                <a:spcPts val="1200"/>
              </a:spcBef>
              <a:buSzPct val="70000"/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7030A0"/>
                </a:solidFill>
              </a:rPr>
              <a:t>экзогенных</a:t>
            </a:r>
            <a:r>
              <a:rPr lang="ru-RU" sz="2400" dirty="0">
                <a:solidFill>
                  <a:srgbClr val="7030A0"/>
                </a:solidFill>
              </a:rPr>
              <a:t>, ассоциирующих с энергией </a:t>
            </a:r>
            <a:r>
              <a:rPr lang="ru-RU" sz="2400" dirty="0" smtClean="0">
                <a:solidFill>
                  <a:srgbClr val="7030A0"/>
                </a:solidFill>
              </a:rPr>
              <a:t>солнца</a:t>
            </a:r>
            <a:r>
              <a:rPr lang="ru-RU" sz="2400" dirty="0"/>
              <a:t>,</a:t>
            </a:r>
            <a:endParaRPr lang="ru-RU" sz="2400" dirty="0" smtClean="0"/>
          </a:p>
          <a:p>
            <a:pPr marL="288000" indent="-288000">
              <a:spcBef>
                <a:spcPts val="1200"/>
              </a:spcBef>
              <a:buSzPct val="70000"/>
              <a:buFont typeface="Wingdings" pitchFamily="2" charset="2"/>
              <a:buChar char="Ø"/>
            </a:pPr>
            <a:r>
              <a:rPr lang="ru-RU" sz="2400" b="1" dirty="0" smtClean="0">
                <a:solidFill>
                  <a:srgbClr val="39772B"/>
                </a:solidFill>
              </a:rPr>
              <a:t>полигенных</a:t>
            </a:r>
            <a:r>
              <a:rPr lang="ru-RU" sz="2400" dirty="0">
                <a:solidFill>
                  <a:srgbClr val="39772B"/>
                </a:solidFill>
              </a:rPr>
              <a:t>, в формировании которых принимали участие как эндогенные, так и экзогенные процессы.</a:t>
            </a:r>
          </a:p>
        </p:txBody>
      </p:sp>
    </p:spTree>
    <p:extLst>
      <p:ext uri="{BB962C8B-B14F-4D97-AF65-F5344CB8AC3E}">
        <p14:creationId xmlns:p14="http://schemas.microsoft.com/office/powerpoint/2010/main" val="16308101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Карта крупнейших рудных районов мира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264" r="339" b="1096"/>
          <a:stretch/>
        </p:blipFill>
        <p:spPr>
          <a:xfrm>
            <a:off x="683568" y="1628775"/>
            <a:ext cx="7822257" cy="5076826"/>
          </a:xfrm>
        </p:spPr>
      </p:pic>
    </p:spTree>
    <p:extLst>
      <p:ext uri="{BB962C8B-B14F-4D97-AF65-F5344CB8AC3E}">
        <p14:creationId xmlns:p14="http://schemas.microsoft.com/office/powerpoint/2010/main" val="335349918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Тренды </a:t>
            </a:r>
            <a:r>
              <a:rPr lang="en-US" dirty="0"/>
              <a:t>XXI </a:t>
            </a:r>
            <a:r>
              <a:rPr lang="ru-RU" dirty="0"/>
              <a:t>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352928" cy="5256584"/>
          </a:xfrm>
        </p:spPr>
        <p:txBody>
          <a:bodyPr/>
          <a:lstStyle/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000" b="1" dirty="0" smtClean="0">
                <a:solidFill>
                  <a:srgbClr val="C00000"/>
                </a:solidFill>
              </a:rPr>
              <a:t>Перемещение </a:t>
            </a:r>
            <a:r>
              <a:rPr lang="ru-RU" sz="2000" b="1" dirty="0">
                <a:solidFill>
                  <a:srgbClr val="C00000"/>
                </a:solidFill>
              </a:rPr>
              <a:t>центров добычи полезных ископаемых на новые территории ( Сибирь, Африка, Австралия, Бразилия, дно Мирового океана в экваториальной зоне, морские </a:t>
            </a:r>
            <a:r>
              <a:rPr lang="ru-RU" sz="2000" b="1" dirty="0" smtClean="0">
                <a:solidFill>
                  <a:srgbClr val="C00000"/>
                </a:solidFill>
              </a:rPr>
              <a:t>шельфы </a:t>
            </a:r>
            <a:r>
              <a:rPr lang="ru-RU" sz="2000" b="1" dirty="0">
                <a:solidFill>
                  <a:srgbClr val="C00000"/>
                </a:solidFill>
              </a:rPr>
              <a:t>в Арктике и </a:t>
            </a:r>
            <a:r>
              <a:rPr lang="ru-RU" sz="2000" b="1" dirty="0" smtClean="0">
                <a:solidFill>
                  <a:srgbClr val="C00000"/>
                </a:solidFill>
              </a:rPr>
              <a:t>др.)</a:t>
            </a:r>
          </a:p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Новые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</a:rPr>
              <a:t>источники энергии. Последовательный переход: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нефть + газ → уголь + горючие сланцы → уран + торий → </a:t>
            </a:r>
            <a:r>
              <a:rPr lang="ru-RU" sz="2000" b="1" dirty="0" err="1" smtClean="0">
                <a:solidFill>
                  <a:schemeClr val="accent2">
                    <a:lumMod val="50000"/>
                  </a:schemeClr>
                </a:solidFill>
              </a:rPr>
              <a:t>петроэнергетика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</a:rPr>
              <a:t>  → термоядерная энергетика</a:t>
            </a:r>
          </a:p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000" b="1" dirty="0" smtClean="0">
                <a:solidFill>
                  <a:srgbClr val="141191"/>
                </a:solidFill>
              </a:rPr>
              <a:t>Новые материалы: сплавы</a:t>
            </a:r>
            <a:r>
              <a:rPr lang="ru-RU" sz="2000" b="1" dirty="0">
                <a:solidFill>
                  <a:srgbClr val="141191"/>
                </a:solidFill>
              </a:rPr>
              <a:t>, материалы для ядерных реакторов, электроника, полупроводники, графен, гибкие экраны. </a:t>
            </a:r>
            <a:r>
              <a:rPr lang="ru-RU" sz="2000" b="1" dirty="0" err="1" smtClean="0">
                <a:solidFill>
                  <a:srgbClr val="141191"/>
                </a:solidFill>
              </a:rPr>
              <a:t>Геоника</a:t>
            </a:r>
            <a:endParaRPr lang="ru-RU" sz="2000" b="1" dirty="0" smtClean="0">
              <a:solidFill>
                <a:srgbClr val="141191"/>
              </a:solidFill>
            </a:endParaRPr>
          </a:p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000" b="1" dirty="0" smtClean="0">
                <a:solidFill>
                  <a:srgbClr val="D60093"/>
                </a:solidFill>
              </a:rPr>
              <a:t>Новые </a:t>
            </a:r>
            <a:r>
              <a:rPr lang="ru-RU" sz="2000" b="1" dirty="0">
                <a:solidFill>
                  <a:srgbClr val="D60093"/>
                </a:solidFill>
              </a:rPr>
              <a:t>технологии. Методы поиска</a:t>
            </a:r>
            <a:r>
              <a:rPr lang="ru-RU" sz="2000" b="1" dirty="0" smtClean="0">
                <a:solidFill>
                  <a:srgbClr val="D60093"/>
                </a:solidFill>
              </a:rPr>
              <a:t>, добычи</a:t>
            </a:r>
            <a:r>
              <a:rPr lang="ru-RU" sz="2000" b="1" dirty="0">
                <a:solidFill>
                  <a:srgbClr val="D60093"/>
                </a:solidFill>
              </a:rPr>
              <a:t>, обогащения, извлечения полезных ископаемых. Космическая </a:t>
            </a:r>
            <a:r>
              <a:rPr lang="ru-RU" sz="2000" b="1" dirty="0" smtClean="0">
                <a:solidFill>
                  <a:srgbClr val="D60093"/>
                </a:solidFill>
              </a:rPr>
              <a:t>сьемка, </a:t>
            </a:r>
            <a:r>
              <a:rPr lang="ru-RU" sz="2000" b="1" dirty="0" err="1" smtClean="0">
                <a:solidFill>
                  <a:srgbClr val="D60093"/>
                </a:solidFill>
              </a:rPr>
              <a:t>беспилотники</a:t>
            </a:r>
            <a:r>
              <a:rPr lang="ru-RU" sz="2000" b="1" dirty="0">
                <a:solidFill>
                  <a:srgbClr val="D60093"/>
                </a:solidFill>
              </a:rPr>
              <a:t>, выщелачивание, бактериальное обогащение и </a:t>
            </a:r>
            <a:r>
              <a:rPr lang="ru-RU" sz="2000" b="1" dirty="0" smtClean="0">
                <a:solidFill>
                  <a:srgbClr val="D60093"/>
                </a:solidFill>
              </a:rPr>
              <a:t>др.</a:t>
            </a:r>
          </a:p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000" b="1" dirty="0" smtClean="0">
                <a:solidFill>
                  <a:srgbClr val="00B0F0"/>
                </a:solidFill>
              </a:rPr>
              <a:t>Запредельный </a:t>
            </a:r>
            <a:r>
              <a:rPr lang="ru-RU" sz="2000" b="1" dirty="0">
                <a:solidFill>
                  <a:srgbClr val="00B0F0"/>
                </a:solidFill>
              </a:rPr>
              <a:t>уровень экологических </a:t>
            </a:r>
            <a:r>
              <a:rPr lang="ru-RU" sz="2000" b="1" dirty="0" smtClean="0">
                <a:solidFill>
                  <a:srgbClr val="00B0F0"/>
                </a:solidFill>
              </a:rPr>
              <a:t>проблем</a:t>
            </a:r>
          </a:p>
          <a:p>
            <a:pPr marL="288000" indent="-288000" algn="just">
              <a:spcBef>
                <a:spcPts val="600"/>
              </a:spcBef>
              <a:buClrTx/>
              <a:buSzPct val="100000"/>
              <a:buFont typeface="+mj-lt"/>
              <a:buAutoNum type="arabicParenR"/>
            </a:pPr>
            <a:r>
              <a:rPr lang="ru-RU" sz="2000" b="1" dirty="0">
                <a:solidFill>
                  <a:srgbClr val="00CC00"/>
                </a:solidFill>
              </a:rPr>
              <a:t>Г</a:t>
            </a:r>
            <a:r>
              <a:rPr lang="ru-RU" sz="2000" b="1" dirty="0" smtClean="0">
                <a:solidFill>
                  <a:srgbClr val="00CC00"/>
                </a:solidFill>
              </a:rPr>
              <a:t>лобализация</a:t>
            </a:r>
            <a:endParaRPr lang="ru-RU" sz="2000" b="1" dirty="0">
              <a:solidFill>
                <a:srgbClr val="00CC00"/>
              </a:solidFill>
            </a:endParaRPr>
          </a:p>
          <a:p>
            <a:pPr marL="0" indent="0" algn="just">
              <a:spcBef>
                <a:spcPts val="0"/>
              </a:spcBef>
            </a:pPr>
            <a:r>
              <a:rPr lang="ru-RU" sz="2000" dirty="0"/>
              <a:t>     В современную эпоху возникла крайняя необходимость в создании междисциплинарных исследовательских групп по всем отмеченным выше </a:t>
            </a:r>
            <a:r>
              <a:rPr lang="ru-RU" sz="2000" dirty="0" smtClean="0"/>
              <a:t>направлениям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95564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/>
              <a:t>Карта месторождений золота, серебра, платины и алмазов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" r="766" b="2193"/>
          <a:stretch/>
        </p:blipFill>
        <p:spPr>
          <a:xfrm>
            <a:off x="251521" y="1638300"/>
            <a:ext cx="8644830" cy="4800600"/>
          </a:xfrm>
        </p:spPr>
      </p:pic>
    </p:spTree>
    <p:extLst>
      <p:ext uri="{BB962C8B-B14F-4D97-AF65-F5344CB8AC3E}">
        <p14:creationId xmlns:p14="http://schemas.microsoft.com/office/powerpoint/2010/main" val="1160490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3050"/>
            <a:ext cx="7067128" cy="869950"/>
          </a:xfrm>
        </p:spPr>
        <p:txBody>
          <a:bodyPr/>
          <a:lstStyle/>
          <a:p>
            <a:r>
              <a:rPr lang="ru-RU" b="1" dirty="0">
                <a:solidFill>
                  <a:srgbClr val="444D26"/>
                </a:solidFill>
              </a:rPr>
              <a:t>Благодарю за внимание!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1331640" y="4221088"/>
            <a:ext cx="6624736" cy="1735088"/>
          </a:xfrm>
        </p:spPr>
        <p:txBody>
          <a:bodyPr/>
          <a:lstStyle/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>
                <a:solidFill>
                  <a:prstClr val="black"/>
                </a:solidFill>
              </a:rPr>
              <a:t>Курс лекций</a:t>
            </a:r>
          </a:p>
          <a:p>
            <a:pPr marL="0" lvl="0" indent="0" algn="ctr" fontAlgn="auto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ru-RU" sz="2800" b="1" dirty="0">
                <a:solidFill>
                  <a:prstClr val="black"/>
                </a:solidFill>
              </a:rPr>
              <a:t>«Минеральные ресурсы  Земли</a:t>
            </a:r>
            <a:br>
              <a:rPr lang="ru-RU" sz="2800" b="1" dirty="0">
                <a:solidFill>
                  <a:prstClr val="black"/>
                </a:solidFill>
              </a:rPr>
            </a:br>
            <a:r>
              <a:rPr lang="ru-RU" sz="2800" b="1" dirty="0">
                <a:solidFill>
                  <a:prstClr val="black"/>
                </a:solidFill>
              </a:rPr>
              <a:t> и их роль в развитии  цивилизации</a:t>
            </a:r>
            <a:r>
              <a:rPr lang="ru-RU" sz="2800" b="1" dirty="0" smtClean="0">
                <a:solidFill>
                  <a:prstClr val="black"/>
                </a:solidFill>
              </a:rPr>
              <a:t>»</a:t>
            </a:r>
            <a:endParaRPr lang="ru-RU" sz="2800" b="1" dirty="0">
              <a:solidFill>
                <a:prstClr val="black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268" y="1732293"/>
            <a:ext cx="2954908" cy="1768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2310" y="1815928"/>
            <a:ext cx="1810130" cy="1685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1484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80920" cy="1080120"/>
          </a:xfrm>
        </p:spPr>
        <p:txBody>
          <a:bodyPr anchor="t"/>
          <a:lstStyle/>
          <a:p>
            <a:pPr lvl="0">
              <a:spcBef>
                <a:spcPts val="0"/>
              </a:spcBef>
            </a:pPr>
            <a: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  <a:t/>
            </a:r>
            <a:br>
              <a:rPr lang="ru-RU" sz="2000" dirty="0">
                <a:solidFill>
                  <a:prstClr val="black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2397224" y="1628800"/>
            <a:ext cx="6495256" cy="2376264"/>
          </a:xfrm>
        </p:spPr>
        <p:txBody>
          <a:bodyPr/>
          <a:lstStyle/>
          <a:p>
            <a:pPr marL="288000" indent="-288000" algn="just"/>
            <a:r>
              <a:rPr lang="ru-RU" sz="2100" dirty="0" smtClean="0"/>
              <a:t>Безгран</a:t>
            </a:r>
            <a:r>
              <a:rPr lang="ru-RU" sz="2100" dirty="0"/>
              <a:t>и</a:t>
            </a:r>
            <a:r>
              <a:rPr lang="ru-RU" sz="2100" dirty="0" smtClean="0"/>
              <a:t>чен </a:t>
            </a:r>
            <a:r>
              <a:rPr lang="ru-RU" sz="2100" dirty="0"/>
              <a:t>и разнообразен мир веществ, которыми мы пользуемся в нашей повседневной жизни. К ним относятся изделия из металлов, строительные сооружения, воды и газы. Все они являются либо непосредственно полезными ископаемыми, либо получены из них при промышленной </a:t>
            </a:r>
            <a:r>
              <a:rPr lang="ru-RU" sz="2100" dirty="0" smtClean="0"/>
              <a:t>переработке.</a:t>
            </a:r>
            <a:endParaRPr lang="ru-RU" sz="2100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4005064"/>
            <a:ext cx="8640960" cy="2444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 algn="just" fontAlgn="base">
              <a:spcBef>
                <a:spcPts val="700"/>
              </a:spcBef>
              <a:spcAft>
                <a:spcPct val="0"/>
              </a:spcAft>
              <a:buClr>
                <a:srgbClr val="F3A447"/>
              </a:buClr>
              <a:buSzPct val="60000"/>
              <a:buFont typeface="Wingdings" pitchFamily="2" charset="2"/>
              <a:buChar char=""/>
            </a:pPr>
            <a:r>
              <a:rPr lang="ru-RU" sz="2100" b="1" dirty="0">
                <a:solidFill>
                  <a:prstClr val="black"/>
                </a:solidFill>
              </a:rPr>
              <a:t>Ископаемые</a:t>
            </a:r>
            <a:r>
              <a:rPr lang="ru-RU" sz="2100" dirty="0">
                <a:solidFill>
                  <a:prstClr val="black"/>
                </a:solidFill>
              </a:rPr>
              <a:t> — потому что извлекаются из недр Земли, отторгаются человеком от её каменной </a:t>
            </a:r>
            <a:r>
              <a:rPr lang="ru-RU" sz="2100" dirty="0" smtClean="0">
                <a:solidFill>
                  <a:prstClr val="black"/>
                </a:solidFill>
              </a:rPr>
              <a:t>оболочки.</a:t>
            </a:r>
            <a:endParaRPr lang="ru-RU" sz="2100" dirty="0">
              <a:solidFill>
                <a:prstClr val="black"/>
              </a:solidFill>
            </a:endParaRPr>
          </a:p>
          <a:p>
            <a:pPr marL="288000" lvl="0" indent="-288000" algn="just" fontAlgn="base">
              <a:spcBef>
                <a:spcPts val="700"/>
              </a:spcBef>
              <a:spcAft>
                <a:spcPct val="0"/>
              </a:spcAft>
              <a:buClr>
                <a:srgbClr val="F3A447"/>
              </a:buClr>
              <a:buSzPct val="60000"/>
              <a:buFont typeface="Wingdings" pitchFamily="2" charset="2"/>
              <a:buChar char=""/>
            </a:pPr>
            <a:r>
              <a:rPr lang="ru-RU" sz="2100" b="1" dirty="0">
                <a:solidFill>
                  <a:prstClr val="black"/>
                </a:solidFill>
              </a:rPr>
              <a:t>Полезные</a:t>
            </a:r>
            <a:r>
              <a:rPr lang="ru-RU" sz="2100" dirty="0">
                <a:solidFill>
                  <a:prstClr val="black"/>
                </a:solidFill>
              </a:rPr>
              <a:t> — потому что служат человеку, т.е. по его воле превращаются в разнообразные необходимые вещи, которые создают уют, обеспечивают безопасность, обогревают, кормят, перевозят. Одним словом, полезные ископаемые нужны всегда,  везде и оказывают огромное влияние на нашу </a:t>
            </a:r>
            <a:r>
              <a:rPr lang="ru-RU" sz="2100" dirty="0" smtClean="0">
                <a:solidFill>
                  <a:prstClr val="black"/>
                </a:solidFill>
              </a:rPr>
              <a:t>жизнь.</a:t>
            </a:r>
            <a:endParaRPr lang="ru-RU" sz="2100" dirty="0">
              <a:solidFill>
                <a:prstClr val="black"/>
              </a:solidFill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53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sz="44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itchFamily="34" charset="0"/>
              </a:defRPr>
            </a:lvl9pPr>
          </a:lstStyle>
          <a:p>
            <a:r>
              <a:rPr lang="ru-RU" sz="3600" dirty="0" smtClean="0">
                <a:solidFill>
                  <a:prstClr val="black"/>
                </a:solidFill>
              </a:rPr>
              <a:t>Что же такое полезные ископаемые </a:t>
            </a:r>
            <a:r>
              <a:rPr lang="ru-RU" sz="3600" dirty="0">
                <a:solidFill>
                  <a:prstClr val="black"/>
                </a:solidFill>
              </a:rPr>
              <a:t>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23859053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76672"/>
            <a:ext cx="849694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lvl="0" indent="-288000" algn="just" fontAlgn="base">
              <a:spcAft>
                <a:spcPts val="1200"/>
              </a:spcAft>
              <a:buClr>
                <a:srgbClr val="F3A447"/>
              </a:buClr>
              <a:buSzPct val="60000"/>
              <a:buFont typeface="Wingdings" pitchFamily="2" charset="2"/>
              <a:buChar char=""/>
            </a:pPr>
            <a:r>
              <a:rPr lang="ru-RU" sz="2200" dirty="0" smtClean="0">
                <a:solidFill>
                  <a:prstClr val="black"/>
                </a:solidFill>
              </a:rPr>
              <a:t>Когда </a:t>
            </a:r>
            <a:r>
              <a:rPr lang="ru-RU" sz="2200" dirty="0">
                <a:solidFill>
                  <a:prstClr val="black"/>
                </a:solidFill>
              </a:rPr>
              <a:t>древний человек делал первые шаги по </a:t>
            </a:r>
            <a:r>
              <a:rPr lang="ru-RU" sz="2200" dirty="0" smtClean="0">
                <a:solidFill>
                  <a:prstClr val="black"/>
                </a:solidFill>
              </a:rPr>
              <a:t>Земле полезных ископаемых для </a:t>
            </a:r>
            <a:r>
              <a:rPr lang="ru-RU" sz="2200" dirty="0">
                <a:solidFill>
                  <a:prstClr val="black"/>
                </a:solidFill>
              </a:rPr>
              <a:t>него как бы не существовало. Человека окружала природа (живая и неживая): воздух, вода, животные и растения. И вместе с ними — минеральная твердь </a:t>
            </a:r>
            <a:r>
              <a:rPr lang="ru-RU" sz="2200" dirty="0" smtClean="0">
                <a:solidFill>
                  <a:prstClr val="black"/>
                </a:solidFill>
              </a:rPr>
              <a:t>Земли.</a:t>
            </a:r>
          </a:p>
          <a:p>
            <a:pPr marL="288000" lvl="0" indent="-288000" algn="just" fontAlgn="base">
              <a:spcAft>
                <a:spcPts val="1200"/>
              </a:spcAft>
              <a:buClr>
                <a:srgbClr val="F3A447"/>
              </a:buClr>
              <a:buSzPct val="60000"/>
              <a:buFont typeface="Wingdings" pitchFamily="2" charset="2"/>
              <a:buChar char=""/>
            </a:pPr>
            <a:r>
              <a:rPr lang="ru-RU" sz="2200" dirty="0" smtClean="0">
                <a:solidFill>
                  <a:prstClr val="black"/>
                </a:solidFill>
              </a:rPr>
              <a:t>Твёрдая </a:t>
            </a:r>
            <a:r>
              <a:rPr lang="ru-RU" sz="2200" dirty="0">
                <a:solidFill>
                  <a:prstClr val="black"/>
                </a:solidFill>
              </a:rPr>
              <a:t>оболочка планеты была — и остаётся по сей день — не просто полезной, но необходимой для всего существующего на ней. Чтобы ископаемые стали полезными, человек должен был стать Человеком и ощутить пользу, которую ему может принести камешек, лежащий на берегу реки или отколотый от скалы. Надо  было, чтобы он научился использовать свою находку, обрабатывать </a:t>
            </a:r>
            <a:r>
              <a:rPr lang="ru-RU" sz="2200" dirty="0" smtClean="0">
                <a:solidFill>
                  <a:prstClr val="black"/>
                </a:solidFill>
              </a:rPr>
              <a:t>её.</a:t>
            </a:r>
            <a:endParaRPr lang="ru-RU" sz="2200" dirty="0">
              <a:solidFill>
                <a:prstClr val="black"/>
              </a:solidFill>
            </a:endParaRPr>
          </a:p>
          <a:p>
            <a:pPr marL="288000" lvl="0" indent="-288000" algn="just" fontAlgn="base">
              <a:spcAft>
                <a:spcPts val="1200"/>
              </a:spcAft>
              <a:buClr>
                <a:srgbClr val="F3A447"/>
              </a:buClr>
              <a:buSzPct val="60000"/>
              <a:buFont typeface="Wingdings" pitchFamily="2" charset="2"/>
              <a:buChar char=""/>
            </a:pPr>
            <a:r>
              <a:rPr lang="ru-RU" sz="2200" dirty="0" smtClean="0">
                <a:solidFill>
                  <a:prstClr val="black"/>
                </a:solidFill>
              </a:rPr>
              <a:t>Утекло </a:t>
            </a:r>
            <a:r>
              <a:rPr lang="ru-RU" sz="2200" dirty="0">
                <a:solidFill>
                  <a:prstClr val="black"/>
                </a:solidFill>
              </a:rPr>
              <a:t>немало воды,  прежде чем человек понял, что под его ногами находится поистине неисчерпаемая кладовая, богатства которой сделают его жизнь легче и интереснее. Тогда полезные ископаемые «родились» вторично — теперь уже в сознании </a:t>
            </a:r>
            <a:r>
              <a:rPr lang="ru-RU" sz="2200" dirty="0" smtClean="0">
                <a:solidFill>
                  <a:prstClr val="black"/>
                </a:solidFill>
              </a:rPr>
              <a:t>человека.</a:t>
            </a:r>
            <a:endParaRPr lang="ru-RU" sz="2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62830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332656"/>
            <a:ext cx="842493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spcAft>
                <a:spcPts val="1200"/>
              </a:spcAft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Невозможно </a:t>
            </a:r>
            <a:r>
              <a:rPr lang="ru-RU" sz="2400" dirty="0"/>
              <a:t>переоценить роль полезных ископаемых в становлении цивилизации. Американский этнолог Генри </a:t>
            </a:r>
            <a:r>
              <a:rPr lang="ru-RU" sz="2400" dirty="0" err="1"/>
              <a:t>Люис</a:t>
            </a:r>
            <a:r>
              <a:rPr lang="ru-RU" sz="2400" dirty="0"/>
              <a:t> Морган писал, что с того момента, когда варвар научился получать и применять металл, именно тогда девять десятых борьбы за цивилизацию было </a:t>
            </a:r>
            <a:r>
              <a:rPr lang="ru-RU" sz="2400" dirty="0" smtClean="0"/>
              <a:t>выиграно.</a:t>
            </a:r>
          </a:p>
          <a:p>
            <a:pPr marL="288000" indent="-288000" algn="just">
              <a:spcAft>
                <a:spcPts val="1200"/>
              </a:spcAft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Использование </a:t>
            </a:r>
            <a:r>
              <a:rPr lang="ru-RU" sz="2400" dirty="0"/>
              <a:t>металла стимулировало развитие земледелия, строительства, ремесел, военного дела и культуры; способствовало бурному социальному прогрессу. Не случайно первые государства на земле возникли в эпоху раннего </a:t>
            </a:r>
            <a:r>
              <a:rPr lang="ru-RU" sz="2400" dirty="0" smtClean="0"/>
              <a:t>металла.</a:t>
            </a:r>
          </a:p>
          <a:p>
            <a:pPr marL="288000" indent="-288000" algn="just">
              <a:spcAft>
                <a:spcPts val="1200"/>
              </a:spcAft>
              <a:buClr>
                <a:schemeClr val="accent2">
                  <a:lumMod val="75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Выдающийся </a:t>
            </a:r>
            <a:r>
              <a:rPr lang="ru-RU" sz="2400" dirty="0"/>
              <a:t>русский историк, географ и этнолог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Л.Н. Гумилёв </a:t>
            </a:r>
            <a:r>
              <a:rPr lang="ru-RU" sz="2400" dirty="0"/>
              <a:t>пришел к выводу о неразрывной связи истории людей и истории природы, понимая под этим роль климата, ландшафта и природных ресурсов в создании устойчивых, естественно формирующихся коллективов людей, так называемых этносов. </a:t>
            </a:r>
          </a:p>
        </p:txBody>
      </p:sp>
    </p:spTree>
    <p:extLst>
      <p:ext uri="{BB962C8B-B14F-4D97-AF65-F5344CB8AC3E}">
        <p14:creationId xmlns:p14="http://schemas.microsoft.com/office/powerpoint/2010/main" val="355626227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548680"/>
            <a:ext cx="7848872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8000" indent="-288000" algn="just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Прежде </a:t>
            </a:r>
            <a:r>
              <a:rPr lang="ru-RU" sz="2400" dirty="0"/>
              <a:t>чем мы приступим к анализу взаимосвязи минеральных ресурсов и цивилизации, давайте очень кратко ознакомимся с основными понятиями и терминами рудной геологии и </a:t>
            </a:r>
            <a:r>
              <a:rPr lang="ru-RU" sz="2400" dirty="0" smtClean="0"/>
              <a:t>металлогении.</a:t>
            </a:r>
          </a:p>
          <a:p>
            <a:pPr marL="288000" indent="-288000" algn="just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b="1" dirty="0" smtClean="0">
                <a:solidFill>
                  <a:srgbClr val="C00000"/>
                </a:solidFill>
              </a:rPr>
              <a:t>Месторождения </a:t>
            </a:r>
            <a:r>
              <a:rPr lang="ru-RU" sz="2400" b="1" dirty="0">
                <a:solidFill>
                  <a:srgbClr val="C00000"/>
                </a:solidFill>
              </a:rPr>
              <a:t>полезных </a:t>
            </a:r>
            <a:r>
              <a:rPr lang="ru-RU" sz="2400" b="1" dirty="0" smtClean="0">
                <a:solidFill>
                  <a:srgbClr val="C00000"/>
                </a:solidFill>
              </a:rPr>
              <a:t>ископаемых </a:t>
            </a:r>
            <a:r>
              <a:rPr lang="ru-RU" sz="2400" dirty="0" smtClean="0">
                <a:solidFill>
                  <a:srgbClr val="C00000"/>
                </a:solidFill>
              </a:rPr>
              <a:t>− это </a:t>
            </a:r>
            <a:r>
              <a:rPr lang="ru-RU" sz="2400" dirty="0">
                <a:solidFill>
                  <a:srgbClr val="C00000"/>
                </a:solidFill>
              </a:rPr>
              <a:t>участки  Земли, в пределах которых по эколого-экономическим и технологическим условиям возможно добывать необходимое для народного хозяйства минеральное </a:t>
            </a:r>
            <a:r>
              <a:rPr lang="ru-RU" sz="2400" dirty="0" smtClean="0">
                <a:solidFill>
                  <a:srgbClr val="C00000"/>
                </a:solidFill>
              </a:rPr>
              <a:t>сырье.</a:t>
            </a:r>
          </a:p>
          <a:p>
            <a:pPr marL="288000" indent="-288000" algn="just">
              <a:spcBef>
                <a:spcPts val="12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" pitchFamily="2" charset="2"/>
              <a:buChar char="q"/>
            </a:pPr>
            <a:r>
              <a:rPr lang="ru-RU" sz="2400" dirty="0" smtClean="0"/>
              <a:t>По </a:t>
            </a:r>
            <a:r>
              <a:rPr lang="ru-RU" sz="2400" dirty="0"/>
              <a:t>сравнению со всей площадью нашей </a:t>
            </a:r>
            <a:r>
              <a:rPr lang="ru-RU" sz="2400" dirty="0" smtClean="0"/>
              <a:t>планеты </a:t>
            </a:r>
            <a:br>
              <a:rPr lang="ru-RU" sz="2400" dirty="0" smtClean="0"/>
            </a:br>
            <a:r>
              <a:rPr lang="ru-RU" sz="2400" dirty="0" smtClean="0"/>
              <a:t>(510,1 млн. км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), размеры отдельных месторождений </a:t>
            </a:r>
            <a:r>
              <a:rPr lang="ru-RU" sz="2400" dirty="0"/>
              <a:t>ничтожно малы: они колеблются в </a:t>
            </a:r>
            <a:r>
              <a:rPr lang="ru-RU" sz="2400" dirty="0" smtClean="0"/>
              <a:t>пределах</a:t>
            </a:r>
            <a:br>
              <a:rPr lang="ru-RU" sz="2400" dirty="0" smtClean="0"/>
            </a:br>
            <a:r>
              <a:rPr lang="ru-RU" sz="2400" dirty="0" smtClean="0"/>
              <a:t>(0,003-0,47) м</a:t>
            </a:r>
            <a:r>
              <a:rPr lang="ru-RU" sz="2400" baseline="30000" dirty="0" smtClean="0"/>
              <a:t>2</a:t>
            </a:r>
            <a:r>
              <a:rPr lang="ru-RU" sz="2400" dirty="0" smtClean="0"/>
              <a:t> . В </a:t>
            </a:r>
            <a:r>
              <a:rPr lang="ru-RU" sz="2400" dirty="0"/>
              <a:t>масштабе такие </a:t>
            </a:r>
            <a:r>
              <a:rPr lang="ru-RU" sz="2400" dirty="0" smtClean="0"/>
              <a:t>объекты </a:t>
            </a:r>
            <a:r>
              <a:rPr lang="ru-RU" sz="2400" dirty="0"/>
              <a:t>напоминают точечные уколы иглы на лётном поле аэродрома.</a:t>
            </a:r>
          </a:p>
        </p:txBody>
      </p:sp>
    </p:spTree>
    <p:extLst>
      <p:ext uri="{BB962C8B-B14F-4D97-AF65-F5344CB8AC3E}">
        <p14:creationId xmlns:p14="http://schemas.microsoft.com/office/powerpoint/2010/main" val="38121439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442520" cy="990600"/>
          </a:xfrm>
        </p:spPr>
        <p:txBody>
          <a:bodyPr/>
          <a:lstStyle/>
          <a:p>
            <a:r>
              <a:rPr lang="ru-RU" sz="3600" dirty="0"/>
              <a:t>Выделяют 4 типа объектов исследования</a:t>
            </a:r>
            <a:r>
              <a:rPr lang="ru-RU" sz="3600" dirty="0" smtClean="0"/>
              <a:t>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67544" y="1844824"/>
            <a:ext cx="8280920" cy="4680520"/>
          </a:xfrm>
        </p:spPr>
        <p:txBody>
          <a:bodyPr/>
          <a:lstStyle/>
          <a:p>
            <a:pPr marL="288000" indent="-288000" algn="just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ru-RU" sz="2400" b="1" dirty="0" smtClean="0">
                <a:solidFill>
                  <a:srgbClr val="CC99FF"/>
                </a:solidFill>
              </a:rPr>
              <a:t>Металлические </a:t>
            </a:r>
            <a:r>
              <a:rPr lang="ru-RU" sz="2400" b="1" dirty="0">
                <a:solidFill>
                  <a:srgbClr val="CC99FF"/>
                </a:solidFill>
              </a:rPr>
              <a:t>(руды металлов</a:t>
            </a:r>
            <a:r>
              <a:rPr lang="ru-RU" sz="2400" b="1" dirty="0" smtClean="0">
                <a:solidFill>
                  <a:srgbClr val="CC99FF"/>
                </a:solidFill>
              </a:rPr>
              <a:t>)</a:t>
            </a:r>
          </a:p>
          <a:p>
            <a:pPr marL="288000" indent="-288000" algn="just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ru-RU" sz="2400" b="1" dirty="0">
                <a:solidFill>
                  <a:srgbClr val="39772B"/>
                </a:solidFill>
              </a:rPr>
              <a:t>Н</a:t>
            </a:r>
            <a:r>
              <a:rPr lang="ru-RU" sz="2400" b="1" dirty="0" smtClean="0">
                <a:solidFill>
                  <a:srgbClr val="39772B"/>
                </a:solidFill>
              </a:rPr>
              <a:t>еметаллические </a:t>
            </a:r>
            <a:r>
              <a:rPr lang="ru-RU" sz="2400" b="1" dirty="0">
                <a:solidFill>
                  <a:srgbClr val="39772B"/>
                </a:solidFill>
              </a:rPr>
              <a:t>(горно-химическое, агрохимическое, индустриальное и пьезооптическое, камнесамоцветное сырьё, стекольно-керамическое и техническое сырьё, природные строительные материалы и сырьё для их </a:t>
            </a:r>
            <a:r>
              <a:rPr lang="ru-RU" sz="2400" b="1" dirty="0" smtClean="0">
                <a:solidFill>
                  <a:srgbClr val="39772B"/>
                </a:solidFill>
              </a:rPr>
              <a:t>производства)</a:t>
            </a:r>
          </a:p>
          <a:p>
            <a:pPr marL="288000" indent="-288000" algn="just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ru-RU" sz="2400" b="1" dirty="0">
                <a:solidFill>
                  <a:srgbClr val="FF0000"/>
                </a:solidFill>
              </a:rPr>
              <a:t>Г</a:t>
            </a:r>
            <a:r>
              <a:rPr lang="ru-RU" sz="2400" b="1" dirty="0" smtClean="0">
                <a:solidFill>
                  <a:srgbClr val="FF0000"/>
                </a:solidFill>
              </a:rPr>
              <a:t>орючие </a:t>
            </a:r>
            <a:r>
              <a:rPr lang="ru-RU" sz="2400" b="1" dirty="0">
                <a:solidFill>
                  <a:srgbClr val="FF0000"/>
                </a:solidFill>
              </a:rPr>
              <a:t>(нефть и газ, уголь, горючие сланцы, торф</a:t>
            </a:r>
            <a:r>
              <a:rPr lang="ru-RU" sz="2400" b="1" dirty="0" smtClean="0">
                <a:solidFill>
                  <a:srgbClr val="FF0000"/>
                </a:solidFill>
              </a:rPr>
              <a:t>)</a:t>
            </a:r>
          </a:p>
          <a:p>
            <a:pPr marL="288000" indent="-288000" algn="just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+mj-lt"/>
              <a:buAutoNum type="arabicPeriod"/>
            </a:pPr>
            <a:r>
              <a:rPr lang="ru-RU" sz="2400" b="1" dirty="0">
                <a:solidFill>
                  <a:srgbClr val="0070C0"/>
                </a:solidFill>
              </a:rPr>
              <a:t>Г</a:t>
            </a:r>
            <a:r>
              <a:rPr lang="ru-RU" sz="2400" b="1" dirty="0" smtClean="0">
                <a:solidFill>
                  <a:srgbClr val="0070C0"/>
                </a:solidFill>
              </a:rPr>
              <a:t>идроминеральные </a:t>
            </a:r>
            <a:r>
              <a:rPr lang="ru-RU" sz="2400" b="1" dirty="0">
                <a:solidFill>
                  <a:srgbClr val="0070C0"/>
                </a:solidFill>
              </a:rPr>
              <a:t>(воды, рассолы,) полезные </a:t>
            </a:r>
            <a:r>
              <a:rPr lang="ru-RU" sz="2400" b="1" dirty="0" smtClean="0">
                <a:solidFill>
                  <a:srgbClr val="0070C0"/>
                </a:solidFill>
              </a:rPr>
              <a:t>ископаемые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1436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1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6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65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udent presentation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Обычная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6DA3E98-CE77-41D8-B64E-5BDD536A19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Планетар-пояса-3_2012.05.14</Template>
  <TotalTime>0</TotalTime>
  <Words>2396</Words>
  <Application>Microsoft Office PowerPoint</Application>
  <PresentationFormat>Экран (4:3)</PresentationFormat>
  <Paragraphs>146</Paragraphs>
  <Slides>41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Student presentation</vt:lpstr>
      <vt:lpstr>Кафедра геологии, геохимии и экономики полезных ископаемых МГУ им. М.В. Ломоносова</vt:lpstr>
      <vt:lpstr>Введение. Происхождение минеральных ресурсов</vt:lpstr>
      <vt:lpstr>Какова цель данного курса? </vt:lpstr>
      <vt:lpstr>Тренды XXI в.</vt:lpstr>
      <vt:lpstr> </vt:lpstr>
      <vt:lpstr>Презентация PowerPoint</vt:lpstr>
      <vt:lpstr>Презентация PowerPoint</vt:lpstr>
      <vt:lpstr>Презентация PowerPoint</vt:lpstr>
      <vt:lpstr>Выделяют 4 типа объектов исследования:</vt:lpstr>
      <vt:lpstr>Структура Земли</vt:lpstr>
      <vt:lpstr>Земная кора разделяется на континентальную и океаническую </vt:lpstr>
      <vt:lpstr>В геологической истории земли выделяется два максимума рудогенеза (в млрд. лет): протерозойский (2,7-2,0) и фанерозойский (0,54-0,0). </vt:lpstr>
      <vt:lpstr>Презентация PowerPoint</vt:lpstr>
      <vt:lpstr>Презентация PowerPoint</vt:lpstr>
      <vt:lpstr>Положение различных типов твёрдых полезных ископаемых в разрезе Земной коры</vt:lpstr>
      <vt:lpstr>Геолого-генетическая классификация месторождений полезных ископаемых</vt:lpstr>
      <vt:lpstr>Глубинные магматические месторождения </vt:lpstr>
      <vt:lpstr>Глубинные магматические месторождения </vt:lpstr>
      <vt:lpstr>Вулканогенные месторождения </vt:lpstr>
      <vt:lpstr>Презентация PowerPoint</vt:lpstr>
      <vt:lpstr>Презентация PowerPoint</vt:lpstr>
      <vt:lpstr>Разрез месторождения Потоси в Боливии. Из Л.Красного</vt:lpstr>
      <vt:lpstr>Схема геологического строения месторождения Лако (по Фуллеру Г.Р. и др.).</vt:lpstr>
      <vt:lpstr>Презентация PowerPoint</vt:lpstr>
      <vt:lpstr>Презентация PowerPoint</vt:lpstr>
      <vt:lpstr>Рудообразование на суше, в реках, озерах и морях</vt:lpstr>
      <vt:lpstr>Презентация PowerPoint</vt:lpstr>
      <vt:lpstr>Презентация PowerPoint</vt:lpstr>
      <vt:lpstr>Презентация PowerPoint</vt:lpstr>
      <vt:lpstr>Презентация PowerPoint</vt:lpstr>
      <vt:lpstr>Активные чёрные курильщики гидротермального поля Рейнбоу (САХ 36.14 С.Ш.)</vt:lpstr>
      <vt:lpstr>Глубоководные полиметаллические сульфиды</vt:lpstr>
      <vt:lpstr>Кобальтоносные марганцевые корки (КМК)</vt:lpstr>
      <vt:lpstr>Презентация PowerPoint</vt:lpstr>
      <vt:lpstr>Метаморфические полезные ископаемые</vt:lpstr>
      <vt:lpstr>Кировогорское месторождение железистых кварцитов</vt:lpstr>
      <vt:lpstr>Альпинотипные гипербазиты</vt:lpstr>
      <vt:lpstr>Презентация PowerPoint</vt:lpstr>
      <vt:lpstr>Карта крупнейших рудных районов мира</vt:lpstr>
      <vt:lpstr>Карта месторождений золота, серебра, платины и алмазов</vt:lpstr>
      <vt:lpstr>Благодарю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2013-08-23T06:42:36Z</dcterms:created>
  <dcterms:modified xsi:type="dcterms:W3CDTF">2014-12-24T09:10:56Z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TC018814289991</vt:lpwstr>
  </property>
</Properties>
</file>