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4" r:id="rId6"/>
    <p:sldId id="264" r:id="rId7"/>
    <p:sldId id="265" r:id="rId8"/>
    <p:sldId id="266" r:id="rId9"/>
    <p:sldId id="267" r:id="rId10"/>
    <p:sldId id="268" r:id="rId11"/>
    <p:sldId id="285" r:id="rId12"/>
    <p:sldId id="286" r:id="rId13"/>
    <p:sldId id="269" r:id="rId14"/>
    <p:sldId id="277" r:id="rId15"/>
    <p:sldId id="271" r:id="rId16"/>
    <p:sldId id="272" r:id="rId17"/>
    <p:sldId id="282" r:id="rId18"/>
    <p:sldId id="273" r:id="rId19"/>
    <p:sldId id="276" r:id="rId20"/>
    <p:sldId id="279" r:id="rId21"/>
    <p:sldId id="280" r:id="rId22"/>
    <p:sldId id="275" r:id="rId23"/>
    <p:sldId id="281" r:id="rId24"/>
    <p:sldId id="274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CC3399"/>
    <a:srgbClr val="FF0000"/>
    <a:srgbClr val="0099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518A1-974B-47A6-A5CF-B149468CAC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1F5A0-B19D-4C35-B092-1A463F0065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0D95F-EAE0-42A3-BAF0-3541A9529B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DD33AC3-39DD-4A25-A9E2-AA5E693D60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F9FA9A9-BBD2-4BFC-AE65-906D636DD7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6765D6-EED2-454B-A105-50A925DC5A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520E3-F2EF-4820-8E8D-F705A87A36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62BA9-2921-40E8-9B5E-AC6C6AFBD0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C0519-C7FA-4FE9-80E9-D5C5CFF858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4BAAD-9BCC-4500-ABA0-6ACAA0039C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E6E0D-F34A-4C6F-A65B-6D53929D4A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23C60-9C40-4989-BDF8-5C24D3875A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88E99-A09E-48EF-BE46-3C28F83D7E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802CB-AB48-4703-A86B-846FB2900E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99FF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DD9816-35E7-4F87-B571-A4B1FA9F568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>
                <a:solidFill>
                  <a:srgbClr val="CC3399"/>
                </a:solidFill>
              </a:rPr>
              <a:t>РЫНОК ТРУДА. БЕЗРАБОТИЦА</a:t>
            </a:r>
            <a:r>
              <a:rPr lang="ru-RU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>
                <a:solidFill>
                  <a:srgbClr val="FFFF99"/>
                </a:solidFill>
              </a:rPr>
              <a:t>РАЗДЕЛ 4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0"/>
            <a:ext cx="8828087" cy="773113"/>
          </a:xfrm>
        </p:spPr>
        <p:txBody>
          <a:bodyPr/>
          <a:lstStyle/>
          <a:p>
            <a:r>
              <a:rPr lang="ru-RU" sz="4000" b="1" dirty="0">
                <a:solidFill>
                  <a:srgbClr val="CC3399"/>
                </a:solidFill>
              </a:rPr>
              <a:t>Факторы предложения труда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168" y="704432"/>
            <a:ext cx="8229600" cy="5985126"/>
          </a:xfrm>
        </p:spPr>
        <p:txBody>
          <a:bodyPr/>
          <a:lstStyle/>
          <a:p>
            <a:pPr marL="263525" indent="-263525" algn="just"/>
            <a:r>
              <a:rPr lang="ru-RU" sz="2800" u="sng" dirty="0" smtClean="0"/>
              <a:t>Уровень дохода, который нужен работнику</a:t>
            </a:r>
            <a:r>
              <a:rPr lang="ru-RU" sz="2800" dirty="0" smtClean="0"/>
              <a:t>. </a:t>
            </a:r>
            <a:r>
              <a:rPr lang="ru-RU" sz="2000" dirty="0" smtClean="0"/>
              <a:t>Чем выше доход, который необходим работнику, тем большее время он согласен провести на рабочем месте при той же самой заработной плате.</a:t>
            </a:r>
          </a:p>
          <a:p>
            <a:pPr marL="263525" indent="-263525" algn="just"/>
            <a:r>
              <a:rPr lang="ru-RU" sz="2800" u="sng" dirty="0" smtClean="0"/>
              <a:t>Дополнительные доходы, имеющиеся у работника</a:t>
            </a:r>
            <a:r>
              <a:rPr lang="ru-RU" sz="2800" dirty="0" smtClean="0"/>
              <a:t>.</a:t>
            </a:r>
          </a:p>
          <a:p>
            <a:pPr marL="263525" indent="-263525" algn="just"/>
            <a:r>
              <a:rPr lang="ru-RU" sz="2800" u="sng" dirty="0" smtClean="0"/>
              <a:t>Интенсивность предлагаемого труда</a:t>
            </a:r>
            <a:r>
              <a:rPr lang="ru-RU" sz="2800" dirty="0" smtClean="0"/>
              <a:t>. </a:t>
            </a:r>
          </a:p>
          <a:p>
            <a:pPr marL="263525" indent="1588" algn="just">
              <a:buNone/>
            </a:pPr>
            <a:r>
              <a:rPr lang="ru-RU" sz="2000" dirty="0" smtClean="0"/>
              <a:t>Чем более интенсивен труд, и чем больше затраты физических и душевных сил человека, тем меньше будет предложение его труда при той же заработной плате.</a:t>
            </a:r>
          </a:p>
          <a:p>
            <a:pPr marL="263525" indent="1588" algn="just"/>
            <a:r>
              <a:rPr lang="ru-RU" sz="2800" u="sng" dirty="0" smtClean="0"/>
              <a:t>Человеческий капитал, которым обладает данный потребитель</a:t>
            </a:r>
            <a:r>
              <a:rPr lang="ru-RU" sz="2800" dirty="0" smtClean="0"/>
              <a:t>.</a:t>
            </a:r>
          </a:p>
          <a:p>
            <a:pPr marL="263525" indent="1588" algn="just">
              <a:buNone/>
            </a:pPr>
            <a:r>
              <a:rPr lang="ru-RU" sz="2000" dirty="0" smtClean="0"/>
              <a:t>Чем больше человеческий капитал, тем меньшее количество труда предлагает данный работник при одной и той же заработной плате.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0"/>
            <a:ext cx="8828087" cy="773113"/>
          </a:xfrm>
        </p:spPr>
        <p:txBody>
          <a:bodyPr/>
          <a:lstStyle/>
          <a:p>
            <a:r>
              <a:rPr lang="ru-RU" sz="4000" b="1" dirty="0">
                <a:solidFill>
                  <a:srgbClr val="CC3399"/>
                </a:solidFill>
              </a:rPr>
              <a:t>Факторы предложения труда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09757"/>
            <a:ext cx="8229600" cy="4433053"/>
          </a:xfrm>
        </p:spPr>
        <p:txBody>
          <a:bodyPr/>
          <a:lstStyle/>
          <a:p>
            <a:r>
              <a:rPr lang="ru-RU" sz="2800" dirty="0" smtClean="0"/>
              <a:t>Заработная плата в других сегментах рынка.</a:t>
            </a:r>
          </a:p>
          <a:p>
            <a:r>
              <a:rPr lang="ru-RU" sz="2800" dirty="0" smtClean="0"/>
              <a:t>Географическая мобильность работника, т.е. его способность переехать на новое место жительства или способность добраться до географически удаленного от него места работы.</a:t>
            </a:r>
          </a:p>
          <a:p>
            <a:r>
              <a:rPr lang="ru-RU" sz="2800" dirty="0" smtClean="0"/>
              <a:t>Трудовая мобильность работника, т.е. его желание и способность сменить профессию.</a:t>
            </a:r>
          </a:p>
          <a:p>
            <a:r>
              <a:rPr lang="ru-RU" sz="2800" dirty="0" smtClean="0"/>
              <a:t>Демографическая ситуация в регионе</a:t>
            </a:r>
          </a:p>
          <a:p>
            <a:pPr marL="263525" indent="-263525" algn="just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0"/>
            <a:ext cx="8828087" cy="1203158"/>
          </a:xfrm>
        </p:spPr>
        <p:txBody>
          <a:bodyPr/>
          <a:lstStyle/>
          <a:p>
            <a:r>
              <a:rPr lang="ru-RU" sz="4000" b="1" dirty="0">
                <a:solidFill>
                  <a:srgbClr val="CC3399"/>
                </a:solidFill>
              </a:rPr>
              <a:t>Факторы </a:t>
            </a:r>
            <a:r>
              <a:rPr lang="ru-RU" sz="4000" b="1" dirty="0" smtClean="0">
                <a:solidFill>
                  <a:srgbClr val="CC3399"/>
                </a:solidFill>
              </a:rPr>
              <a:t>формирования заработной платы  </a:t>
            </a:r>
            <a:endParaRPr lang="ru-RU" sz="4000" b="1" dirty="0">
              <a:solidFill>
                <a:srgbClr val="CC3399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09758"/>
            <a:ext cx="8229600" cy="3927726"/>
          </a:xfrm>
        </p:spPr>
        <p:txBody>
          <a:bodyPr/>
          <a:lstStyle/>
          <a:p>
            <a:r>
              <a:rPr lang="ru-RU" sz="2800" dirty="0" smtClean="0"/>
              <a:t>Сложность труда.</a:t>
            </a:r>
          </a:p>
          <a:p>
            <a:r>
              <a:rPr lang="ru-RU" sz="2800" dirty="0" smtClean="0"/>
              <a:t>Тягость труда.</a:t>
            </a:r>
          </a:p>
          <a:p>
            <a:r>
              <a:rPr lang="ru-RU" sz="2800" dirty="0" smtClean="0"/>
              <a:t>Ограниченность талантов.</a:t>
            </a:r>
          </a:p>
          <a:p>
            <a:pPr marL="263525" indent="-263525" algn="just"/>
            <a:r>
              <a:rPr lang="ru-RU" sz="2800" dirty="0" smtClean="0"/>
              <a:t>Степень риска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47713"/>
          </a:xfrm>
        </p:spPr>
        <p:txBody>
          <a:bodyPr/>
          <a:lstStyle/>
          <a:p>
            <a:r>
              <a:rPr lang="ru-RU" sz="3600" b="1">
                <a:solidFill>
                  <a:srgbClr val="CC3399"/>
                </a:solidFill>
              </a:rPr>
              <a:t>Структура населения</a:t>
            </a:r>
            <a:r>
              <a:rPr lang="ru-RU" sz="4000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958850"/>
            <a:ext cx="8229600" cy="546417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100000"/>
              </a:spcBef>
            </a:pPr>
            <a:r>
              <a:rPr lang="ru-RU" sz="2000" b="1" i="1" dirty="0">
                <a:solidFill>
                  <a:srgbClr val="CC3399"/>
                </a:solidFill>
              </a:rPr>
              <a:t>безработные</a:t>
            </a:r>
            <a:r>
              <a:rPr lang="ru-RU" sz="1800" b="1" dirty="0"/>
              <a:t> – те, кто не имеет работы на момент статистического обследования, но активно ищет ее и готов приступить к работе немедленно;</a:t>
            </a:r>
          </a:p>
          <a:p>
            <a:pPr>
              <a:lnSpc>
                <a:spcPct val="80000"/>
              </a:lnSpc>
              <a:spcBef>
                <a:spcPct val="100000"/>
              </a:spcBef>
            </a:pPr>
            <a:r>
              <a:rPr lang="ru-RU" sz="2000" b="1" i="1" dirty="0">
                <a:solidFill>
                  <a:srgbClr val="CC3399"/>
                </a:solidFill>
              </a:rPr>
              <a:t>занятые</a:t>
            </a:r>
            <a:r>
              <a:rPr lang="ru-RU" sz="1800" b="1" dirty="0"/>
              <a:t> – люди, имеющие работу (включая занятых неполный рабочий день или неполную рабочую неделю);</a:t>
            </a:r>
          </a:p>
          <a:p>
            <a:pPr>
              <a:lnSpc>
                <a:spcPct val="80000"/>
              </a:lnSpc>
              <a:spcBef>
                <a:spcPct val="100000"/>
              </a:spcBef>
            </a:pPr>
            <a:r>
              <a:rPr lang="ru-RU" sz="2000" b="1" i="1" dirty="0">
                <a:solidFill>
                  <a:srgbClr val="CC3399"/>
                </a:solidFill>
              </a:rPr>
              <a:t>нетрудоспособное население</a:t>
            </a:r>
            <a:r>
              <a:rPr lang="ru-RU" sz="1800" b="1" dirty="0"/>
              <a:t> – дети моложе 15 лет, лица, длительно находящиеся в тюрьмах или психиатрических лечебницах;</a:t>
            </a:r>
          </a:p>
          <a:p>
            <a:pPr>
              <a:lnSpc>
                <a:spcPct val="80000"/>
              </a:lnSpc>
              <a:spcBef>
                <a:spcPct val="100000"/>
              </a:spcBef>
            </a:pPr>
            <a:r>
              <a:rPr lang="ru-RU" sz="2000" b="1" i="1" dirty="0">
                <a:solidFill>
                  <a:srgbClr val="CC3399"/>
                </a:solidFill>
              </a:rPr>
              <a:t>выбывшие из состава рабочей силы</a:t>
            </a:r>
            <a:r>
              <a:rPr lang="ru-RU" sz="1800" b="1" dirty="0"/>
              <a:t> – лица не имеющие работы и активно ее не ищущие (имеющие возможность работать. но не работающие - бездомные, домохозяйки, пенсионеры, студенты, прекратившие поиски работы, и т.д.);</a:t>
            </a:r>
          </a:p>
          <a:p>
            <a:pPr>
              <a:lnSpc>
                <a:spcPct val="80000"/>
              </a:lnSpc>
              <a:spcBef>
                <a:spcPct val="100000"/>
              </a:spcBef>
            </a:pPr>
            <a:r>
              <a:rPr lang="ru-RU" sz="2000" b="1" i="1" dirty="0">
                <a:solidFill>
                  <a:srgbClr val="CC3399"/>
                </a:solidFill>
              </a:rPr>
              <a:t>рабочая сила</a:t>
            </a:r>
            <a:r>
              <a:rPr lang="ru-RU" sz="1800" b="1" dirty="0"/>
              <a:t> (экономически активное население, обеспечивающая предложение рабочей силы) = население - нетрудоспособное население - выбывшие из состава рабочей силы;</a:t>
            </a:r>
          </a:p>
          <a:p>
            <a:pPr>
              <a:lnSpc>
                <a:spcPct val="80000"/>
              </a:lnSpc>
              <a:spcBef>
                <a:spcPct val="100000"/>
              </a:spcBef>
            </a:pPr>
            <a:r>
              <a:rPr lang="ru-RU" sz="1800" b="1" dirty="0"/>
              <a:t>безработные = рабочая сила – занятые.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CC3399"/>
                </a:solidFill>
              </a:rPr>
              <a:t>Структура населения</a:t>
            </a:r>
            <a:r>
              <a:rPr lang="ru-RU"/>
              <a:t> </a:t>
            </a:r>
          </a:p>
        </p:txBody>
      </p:sp>
      <p:graphicFrame>
        <p:nvGraphicFramePr>
          <p:cNvPr id="33795" name="Organization Chart 3"/>
          <p:cNvGraphicFramePr>
            <a:graphicFrameLocks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ompatibility">
            <com:legacyDrawing xmlns:com="http://schemas.openxmlformats.org/drawingml/2006/compatibility" spid="_x0000_s3379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subSp spid="_x0000_s3380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795">
                                            <p:subSp spid="_x0000_s33802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subSp spid="_x0000_s33803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3795">
                                            <p:subSp spid="_x0000_s33803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subSp spid="_x0000_s3380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3795">
                                            <p:subSp spid="_x0000_s33804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subSp spid="_x0000_s3380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3795">
                                            <p:subSp spid="_x0000_s33805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subSp spid="_x0000_s3380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3795">
                                            <p:subSp spid="_x0000_s33806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subSp spid="_x0000_s3380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3795">
                                            <p:subSp spid="_x0000_s33807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33795" grpId="0" uiExpand="1" bld="breadthByLvl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>
                <a:solidFill>
                  <a:srgbClr val="CC3399"/>
                </a:solidFill>
              </a:rPr>
              <a:t>Уровень безработицы</a:t>
            </a:r>
            <a:br>
              <a:rPr lang="ru-RU" sz="3600" b="1">
                <a:solidFill>
                  <a:srgbClr val="CC3399"/>
                </a:solidFill>
              </a:rPr>
            </a:br>
            <a:r>
              <a:rPr lang="ru-RU" sz="3600" b="1">
                <a:solidFill>
                  <a:srgbClr val="CC3399"/>
                </a:solidFill>
              </a:rPr>
              <a:t>Уровень занятости</a:t>
            </a:r>
            <a:endParaRPr lang="ru-RU" sz="4000"/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4593" name="Object 17"/>
          <p:cNvGraphicFramePr>
            <a:graphicFrameLocks noChangeAspect="1"/>
          </p:cNvGraphicFramePr>
          <p:nvPr/>
        </p:nvGraphicFramePr>
        <p:xfrm>
          <a:off x="276225" y="2052638"/>
          <a:ext cx="8867775" cy="1193800"/>
        </p:xfrm>
        <a:graphic>
          <a:graphicData uri="http://schemas.openxmlformats.org/presentationml/2006/ole">
            <p:oleObj spid="_x0000_s24593" name="Формула" r:id="rId3" imgW="2946400" imgH="393700" progId="Equation.3">
              <p:embed/>
            </p:oleObj>
          </a:graphicData>
        </a:graphic>
      </p:graphicFrame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0" y="3211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4595" name="Object 19"/>
          <p:cNvGraphicFramePr>
            <a:graphicFrameLocks noChangeAspect="1"/>
          </p:cNvGraphicFramePr>
          <p:nvPr/>
        </p:nvGraphicFramePr>
        <p:xfrm>
          <a:off x="757238" y="3827463"/>
          <a:ext cx="7886700" cy="1223962"/>
        </p:xfrm>
        <a:graphic>
          <a:graphicData uri="http://schemas.openxmlformats.org/presentationml/2006/ole">
            <p:oleObj spid="_x0000_s24595" name="Формула" r:id="rId4" imgW="28067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38" y="0"/>
            <a:ext cx="8247062" cy="1168400"/>
          </a:xfrm>
        </p:spPr>
        <p:txBody>
          <a:bodyPr/>
          <a:lstStyle/>
          <a:p>
            <a:r>
              <a:rPr lang="ru-RU" sz="3600" b="1">
                <a:solidFill>
                  <a:srgbClr val="CC3399"/>
                </a:solidFill>
              </a:rPr>
              <a:t>Причины, вызывающие безработицу</a:t>
            </a:r>
            <a:r>
              <a:rPr lang="ru-RU" sz="4000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169988"/>
            <a:ext cx="8229600" cy="4075112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400" b="1"/>
              <a:t>экономический спад, при котором работодатели снижают потребность в трудовых ресурсах; </a:t>
            </a:r>
          </a:p>
          <a:p>
            <a:pPr algn="just">
              <a:lnSpc>
                <a:spcPct val="80000"/>
              </a:lnSpc>
            </a:pPr>
            <a:r>
              <a:rPr lang="ru-RU" sz="2400" b="1"/>
              <a:t>сдвиги в экономике, связанные с уровнем научно-технического прогресса, и, как следствие, - с сокращением рабочей силы; </a:t>
            </a:r>
          </a:p>
          <a:p>
            <a:pPr algn="just">
              <a:lnSpc>
                <a:spcPct val="80000"/>
              </a:lnSpc>
            </a:pPr>
            <a:r>
              <a:rPr lang="ru-RU" sz="2400" b="1"/>
              <a:t>повышение минимального размера заработной платы (оно увеличивает издержки производства и в свою очередь снижает спрос на рабочую силу); </a:t>
            </a:r>
          </a:p>
          <a:p>
            <a:pPr algn="just">
              <a:lnSpc>
                <a:spcPct val="80000"/>
              </a:lnSpc>
            </a:pPr>
            <a:r>
              <a:rPr lang="ru-RU" sz="2400" b="1"/>
              <a:t>сезонное изменение уровня производства в некоторых отраслях экономики; </a:t>
            </a:r>
          </a:p>
          <a:p>
            <a:pPr algn="just">
              <a:lnSpc>
                <a:spcPct val="80000"/>
              </a:lnSpc>
            </a:pPr>
            <a:r>
              <a:rPr lang="ru-RU" sz="2400" b="1"/>
              <a:t>демографические изменения населения.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513080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000" b="1" i="1">
                <a:solidFill>
                  <a:srgbClr val="FF0000"/>
                </a:solidFill>
              </a:rPr>
              <a:t>Безработица обусловлена превышением числа желающих найти работу над количеством имеющихся рабочих мест, соответствующих профилю и квалификации претендентов на эти места.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38" y="0"/>
            <a:ext cx="8247062" cy="1168400"/>
          </a:xfrm>
        </p:spPr>
        <p:txBody>
          <a:bodyPr/>
          <a:lstStyle/>
          <a:p>
            <a:r>
              <a:rPr lang="ru-RU" sz="3600" b="1">
                <a:solidFill>
                  <a:srgbClr val="CC3399"/>
                </a:solidFill>
              </a:rPr>
              <a:t>Причины, вызывающие безработицу</a:t>
            </a:r>
            <a:r>
              <a:rPr lang="ru-RU" sz="4000"/>
              <a:t>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169988"/>
            <a:ext cx="8229600" cy="4075112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400" b="1"/>
              <a:t>экономический спад, при котором работодатели снижают потребность в трудовых ресурсах; </a:t>
            </a:r>
          </a:p>
          <a:p>
            <a:pPr algn="just">
              <a:lnSpc>
                <a:spcPct val="80000"/>
              </a:lnSpc>
            </a:pPr>
            <a:r>
              <a:rPr lang="ru-RU" sz="2400" b="1"/>
              <a:t>сдвиги в экономике, связанные с уровнем научно-технического прогресса, и, как следствие, - с сокращением рабочей силы; </a:t>
            </a:r>
          </a:p>
          <a:p>
            <a:pPr algn="just">
              <a:lnSpc>
                <a:spcPct val="80000"/>
              </a:lnSpc>
            </a:pPr>
            <a:r>
              <a:rPr lang="ru-RU" sz="2400" b="1"/>
              <a:t>повышение минимального размера заработной платы (оно увеличивает издержки производства и в свою очередь снижает спрос на рабочую силу); </a:t>
            </a:r>
          </a:p>
          <a:p>
            <a:pPr algn="just">
              <a:lnSpc>
                <a:spcPct val="80000"/>
              </a:lnSpc>
            </a:pPr>
            <a:r>
              <a:rPr lang="ru-RU" sz="2400" b="1"/>
              <a:t>сезонное изменение уровня производства в некоторых отраслях экономики; </a:t>
            </a:r>
          </a:p>
          <a:p>
            <a:pPr algn="just">
              <a:lnSpc>
                <a:spcPct val="80000"/>
              </a:lnSpc>
            </a:pPr>
            <a:r>
              <a:rPr lang="ru-RU" sz="2400" b="1"/>
              <a:t>демографические изменения населения.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513080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000" b="1" i="1">
                <a:solidFill>
                  <a:srgbClr val="FF0000"/>
                </a:solidFill>
              </a:rPr>
              <a:t>Безработица обусловлена превышением числа желающих найти работу над количеством имеющихся рабочих мест, соответствующих профилю и квалификации претендентов на эти места.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0"/>
            <a:ext cx="8828087" cy="773113"/>
          </a:xfrm>
        </p:spPr>
        <p:txBody>
          <a:bodyPr/>
          <a:lstStyle/>
          <a:p>
            <a:r>
              <a:rPr lang="ru-RU" sz="4000" b="1">
                <a:solidFill>
                  <a:srgbClr val="CC3399"/>
                </a:solidFill>
              </a:rPr>
              <a:t>Типы безработицы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96938"/>
            <a:ext cx="8229600" cy="5492750"/>
          </a:xfrm>
        </p:spPr>
        <p:txBody>
          <a:bodyPr/>
          <a:lstStyle/>
          <a:p>
            <a:pPr marL="263525" indent="-263525" algn="just">
              <a:lnSpc>
                <a:spcPct val="90000"/>
              </a:lnSpc>
            </a:pPr>
            <a:r>
              <a:rPr lang="ru-RU" sz="2800" b="1" i="1">
                <a:solidFill>
                  <a:srgbClr val="CC3399"/>
                </a:solidFill>
              </a:rPr>
              <a:t>фрикционная</a:t>
            </a:r>
            <a:r>
              <a:rPr lang="ru-RU" sz="2400" b="1"/>
              <a:t>, обусловленная добровольной сменой наемными работниками места работы или периодами их временного увольнения;</a:t>
            </a:r>
          </a:p>
          <a:p>
            <a:pPr marL="263525" indent="-263525" algn="just">
              <a:lnSpc>
                <a:spcPct val="90000"/>
              </a:lnSpc>
            </a:pPr>
            <a:r>
              <a:rPr lang="ru-RU" sz="2800" b="1" i="1">
                <a:solidFill>
                  <a:srgbClr val="CC3399"/>
                </a:solidFill>
              </a:rPr>
              <a:t>структурная</a:t>
            </a:r>
            <a:r>
              <a:rPr lang="ru-RU" sz="2400" b="1"/>
              <a:t>, вызываемая структурной перестройкой экономики, ликвидацией устаревших отраслей и профессий, отсутствием или низким уровнем квалификации рабочей силы, связана с долгосрочным снижением спроса на отдельные продукты, ведущим к упадку отраслей, которые производят такие продукты. </a:t>
            </a:r>
          </a:p>
          <a:p>
            <a:pPr marL="263525" indent="-263525" algn="just">
              <a:lnSpc>
                <a:spcPct val="90000"/>
              </a:lnSpc>
            </a:pPr>
            <a:r>
              <a:rPr lang="ru-RU" sz="2800" b="1" i="1">
                <a:solidFill>
                  <a:srgbClr val="CC3399"/>
                </a:solidFill>
              </a:rPr>
              <a:t>циклическая</a:t>
            </a:r>
            <a:r>
              <a:rPr lang="ru-RU" sz="2400" b="1"/>
              <a:t>, вызываемая циклическими спадами производства, является следствием недостаточного совокупного спроса, возникает нехватка рабочих мест в целом независимо от специальности и квалификации работников.</a:t>
            </a:r>
            <a:r>
              <a:rPr lang="ru-RU" sz="2400"/>
              <a:t> 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6329363" y="1330325"/>
            <a:ext cx="22685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866775" y="1674813"/>
            <a:ext cx="11398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5878513" y="1638300"/>
            <a:ext cx="2006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9363" y="2778125"/>
            <a:ext cx="22685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901700" y="3111500"/>
            <a:ext cx="55451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6281738" y="4903788"/>
            <a:ext cx="22685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842963" y="5213350"/>
            <a:ext cx="3729037" cy="111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8" grpId="1" animBg="1"/>
      <p:bldP spid="26629" grpId="0" animBg="1"/>
      <p:bldP spid="26629" grpId="1" animBg="1"/>
      <p:bldP spid="26630" grpId="0" animBg="1"/>
      <p:bldP spid="26630" grpId="1" animBg="1"/>
      <p:bldP spid="26633" grpId="0" animBg="1"/>
      <p:bldP spid="26633" grpId="1" animBg="1"/>
      <p:bldP spid="26634" grpId="0" animBg="1"/>
      <p:bldP spid="26634" grpId="1" animBg="1"/>
      <p:bldP spid="26635" grpId="0" animBg="1"/>
      <p:bldP spid="26635" grpId="1" animBg="1"/>
      <p:bldP spid="26636" grpId="0" animBg="1"/>
      <p:bldP spid="26636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994" name="Group 298"/>
          <p:cNvGraphicFramePr>
            <a:graphicFrameLocks noGrp="1"/>
          </p:cNvGraphicFramePr>
          <p:nvPr>
            <p:ph/>
          </p:nvPr>
        </p:nvGraphicFramePr>
        <p:xfrm>
          <a:off x="225425" y="274638"/>
          <a:ext cx="8593138" cy="5494655"/>
        </p:xfrm>
        <a:graphic>
          <a:graphicData uri="http://schemas.openxmlformats.org/drawingml/2006/table">
            <a:tbl>
              <a:tblPr/>
              <a:tblGrid>
                <a:gridCol w="4346575"/>
                <a:gridCol w="1552575"/>
                <a:gridCol w="1139825"/>
                <a:gridCol w="1554163"/>
              </a:tblGrid>
              <a:tr h="7207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Основные проблемы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Вид безработицы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13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Чем вызван данный тип безработицы?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Требуется время на смену работы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Время на выбор, обучение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9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Каков экономический урон от данного типа безработицы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микро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микро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макро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Наличие рабочих мест при данном типе безработицы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Обладают ли рабочие необходимой квалификацией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996" name="Text Box 300"/>
          <p:cNvSpPr txBox="1">
            <a:spLocks noChangeArrowheads="1"/>
          </p:cNvSpPr>
          <p:nvPr/>
        </p:nvSpPr>
        <p:spPr bwMode="auto">
          <a:xfrm rot="-2081403">
            <a:off x="7078663" y="1752600"/>
            <a:ext cx="18875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/>
              <a:t>Экономическая ситуация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ru-RU" sz="4000" b="1">
                <a:solidFill>
                  <a:srgbClr val="CC3399"/>
                </a:solidFill>
              </a:rPr>
              <a:t>Основные понятия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004888"/>
            <a:ext cx="9144000" cy="313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3200" b="1" dirty="0">
                <a:solidFill>
                  <a:srgbClr val="CC3399"/>
                </a:solidFill>
              </a:rPr>
              <a:t>Рынок труда</a:t>
            </a:r>
            <a:r>
              <a:rPr lang="ru-RU" sz="2400" b="1" dirty="0"/>
              <a:t> </a:t>
            </a:r>
          </a:p>
          <a:p>
            <a:pPr algn="ctr"/>
            <a:r>
              <a:rPr lang="ru-RU" sz="2400" b="1" dirty="0"/>
              <a:t>(</a:t>
            </a:r>
            <a:r>
              <a:rPr lang="ru-RU" b="1" i="1" dirty="0"/>
              <a:t>определение из учебника</a:t>
            </a:r>
            <a:r>
              <a:rPr lang="ru-RU" sz="2400" b="1" dirty="0"/>
              <a:t>) – </a:t>
            </a:r>
          </a:p>
          <a:p>
            <a:pPr algn="ctr"/>
            <a:r>
              <a:rPr lang="ru-RU" sz="2400" b="1" dirty="0"/>
              <a:t>совокупность </a:t>
            </a:r>
          </a:p>
          <a:p>
            <a:pPr algn="ctr"/>
            <a:r>
              <a:rPr lang="ru-RU" sz="2400" b="1" dirty="0"/>
              <a:t>экономических и юридических процедур, </a:t>
            </a:r>
          </a:p>
          <a:p>
            <a:pPr algn="ctr"/>
            <a:r>
              <a:rPr lang="ru-RU" sz="2400" b="1" dirty="0"/>
              <a:t>позволяющих людям обменять свои трудовые услуги на заработную плату и другие выгоды, </a:t>
            </a:r>
          </a:p>
          <a:p>
            <a:pPr algn="ctr"/>
            <a:r>
              <a:rPr lang="ru-RU" sz="2400" b="1" dirty="0"/>
              <a:t>которые фирмы согласны им предоставить </a:t>
            </a:r>
          </a:p>
          <a:p>
            <a:pPr algn="ctr"/>
            <a:r>
              <a:rPr lang="ru-RU" sz="2400" b="1" dirty="0"/>
              <a:t>в обмен на эти услуги</a:t>
            </a:r>
            <a:r>
              <a:rPr lang="ru-RU" dirty="0"/>
              <a:t>.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042988" y="4448175"/>
            <a:ext cx="7854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 b="1" dirty="0"/>
              <a:t>Что продается на рынке труда – </a:t>
            </a:r>
            <a:r>
              <a:rPr lang="ru-RU" sz="3200" b="1" dirty="0">
                <a:solidFill>
                  <a:srgbClr val="CC3399"/>
                </a:solidFill>
              </a:rPr>
              <a:t>услуги труда</a:t>
            </a:r>
            <a:r>
              <a:rPr lang="ru-RU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02" name="Group 62"/>
          <p:cNvGraphicFramePr>
            <a:graphicFrameLocks noGrp="1"/>
          </p:cNvGraphicFramePr>
          <p:nvPr>
            <p:ph/>
          </p:nvPr>
        </p:nvGraphicFramePr>
        <p:xfrm>
          <a:off x="225425" y="274638"/>
          <a:ext cx="8593138" cy="5980748"/>
        </p:xfrm>
        <a:graphic>
          <a:graphicData uri="http://schemas.openxmlformats.org/drawingml/2006/table">
            <a:tbl>
              <a:tblPr/>
              <a:tblGrid>
                <a:gridCol w="4021138"/>
                <a:gridCol w="1465262"/>
                <a:gridCol w="1552575"/>
                <a:gridCol w="1554163"/>
              </a:tblGrid>
              <a:tr h="10461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Основные проблемы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Вид безработицы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46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Добровольный или вынужденный характер данного типа безработицы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0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Необходимость обучения при данном типе безработицы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7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Насколько продолжителен данный тип  безработицы в жизни отдельного б/р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 &lt;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98" name="Text Box 58"/>
          <p:cNvSpPr txBox="1">
            <a:spLocks noChangeArrowheads="1"/>
          </p:cNvSpPr>
          <p:nvPr/>
        </p:nvSpPr>
        <p:spPr bwMode="auto">
          <a:xfrm rot="-2201617">
            <a:off x="3978275" y="2498725"/>
            <a:ext cx="1989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Добровольный</a:t>
            </a:r>
          </a:p>
        </p:txBody>
      </p:sp>
      <p:sp>
        <p:nvSpPr>
          <p:cNvPr id="35899" name="Text Box 59"/>
          <p:cNvSpPr txBox="1">
            <a:spLocks noChangeArrowheads="1"/>
          </p:cNvSpPr>
          <p:nvPr/>
        </p:nvSpPr>
        <p:spPr bwMode="auto">
          <a:xfrm rot="-2437490">
            <a:off x="7011988" y="2432050"/>
            <a:ext cx="1989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Вынужденный</a:t>
            </a:r>
          </a:p>
        </p:txBody>
      </p:sp>
      <p:sp>
        <p:nvSpPr>
          <p:cNvPr id="35900" name="Text Box 60"/>
          <p:cNvSpPr txBox="1">
            <a:spLocks noChangeArrowheads="1"/>
          </p:cNvSpPr>
          <p:nvPr/>
        </p:nvSpPr>
        <p:spPr bwMode="auto">
          <a:xfrm rot="-2555943">
            <a:off x="5551488" y="2479675"/>
            <a:ext cx="1989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Вынужденный</a:t>
            </a:r>
          </a:p>
        </p:txBody>
      </p:sp>
      <p:sp>
        <p:nvSpPr>
          <p:cNvPr id="35917" name="Text Box 77"/>
          <p:cNvSpPr txBox="1">
            <a:spLocks noChangeArrowheads="1"/>
          </p:cNvSpPr>
          <p:nvPr/>
        </p:nvSpPr>
        <p:spPr bwMode="auto">
          <a:xfrm rot="-2066071">
            <a:off x="4073525" y="5038725"/>
            <a:ext cx="19986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Относительно небольшой</a:t>
            </a:r>
          </a:p>
        </p:txBody>
      </p:sp>
      <p:sp>
        <p:nvSpPr>
          <p:cNvPr id="35918" name="Text Box 78"/>
          <p:cNvSpPr txBox="1">
            <a:spLocks noChangeArrowheads="1"/>
          </p:cNvSpPr>
          <p:nvPr/>
        </p:nvSpPr>
        <p:spPr bwMode="auto">
          <a:xfrm rot="-2066071">
            <a:off x="7145338" y="5157788"/>
            <a:ext cx="19986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Относительно большой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12" name="Group 48"/>
          <p:cNvGraphicFramePr>
            <a:graphicFrameLocks noGrp="1"/>
          </p:cNvGraphicFramePr>
          <p:nvPr>
            <p:ph/>
          </p:nvPr>
        </p:nvGraphicFramePr>
        <p:xfrm>
          <a:off x="225425" y="274638"/>
          <a:ext cx="8593138" cy="5885181"/>
        </p:xfrm>
        <a:graphic>
          <a:graphicData uri="http://schemas.openxmlformats.org/drawingml/2006/table">
            <a:tbl>
              <a:tblPr/>
              <a:tblGrid>
                <a:gridCol w="4021138"/>
                <a:gridCol w="1465262"/>
                <a:gridCol w="1552575"/>
                <a:gridCol w="1554163"/>
              </a:tblGrid>
              <a:tr h="10461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Основные проблемы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Вид безработицы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46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Как часто появляется данный тип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0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Возможно ли избежать данный тип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безработицы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7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Желательно ли избежать данный тип с точки зрения ее последствий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Нет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Нет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907" name="Text Box 43"/>
          <p:cNvSpPr txBox="1">
            <a:spLocks noChangeArrowheads="1"/>
          </p:cNvSpPr>
          <p:nvPr/>
        </p:nvSpPr>
        <p:spPr bwMode="auto">
          <a:xfrm rot="-2379182">
            <a:off x="4183063" y="2476500"/>
            <a:ext cx="1423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Постоянно</a:t>
            </a:r>
          </a:p>
        </p:txBody>
      </p:sp>
      <p:sp>
        <p:nvSpPr>
          <p:cNvPr id="36908" name="Text Box 44"/>
          <p:cNvSpPr txBox="1">
            <a:spLocks noChangeArrowheads="1"/>
          </p:cNvSpPr>
          <p:nvPr/>
        </p:nvSpPr>
        <p:spPr bwMode="auto">
          <a:xfrm rot="-2437490">
            <a:off x="7131050" y="2393950"/>
            <a:ext cx="1912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Периодически</a:t>
            </a:r>
          </a:p>
        </p:txBody>
      </p:sp>
      <p:sp>
        <p:nvSpPr>
          <p:cNvPr id="36913" name="Text Box 49"/>
          <p:cNvSpPr txBox="1">
            <a:spLocks noChangeArrowheads="1"/>
          </p:cNvSpPr>
          <p:nvPr/>
        </p:nvSpPr>
        <p:spPr bwMode="auto">
          <a:xfrm rot="-2379182">
            <a:off x="5643563" y="2452688"/>
            <a:ext cx="1423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Постоянно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CC3399"/>
                </a:solidFill>
              </a:rPr>
              <a:t>Меры сокращения безработицы</a:t>
            </a:r>
          </a:p>
        </p:txBody>
      </p:sp>
      <p:graphicFrame>
        <p:nvGraphicFramePr>
          <p:cNvPr id="28732" name="Group 60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455025" cy="4868863"/>
        </p:xfrm>
        <a:graphic>
          <a:graphicData uri="http://schemas.openxmlformats.org/drawingml/2006/table">
            <a:tbl>
              <a:tblPr/>
              <a:tblGrid>
                <a:gridCol w="4227513"/>
                <a:gridCol w="4227512"/>
              </a:tblGrid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Тип безработицы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Действия государства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Фрикционная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Совершенствование сбора 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предоставления информации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(по всей стране)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Структурная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Создание государственных служб по переподготовке и переквалификации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CC3399"/>
                </a:solidFill>
              </a:rPr>
              <a:t>Меры сокращения безработицы</a:t>
            </a:r>
          </a:p>
        </p:txBody>
      </p:sp>
      <p:graphicFrame>
        <p:nvGraphicFramePr>
          <p:cNvPr id="39962" name="Group 26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466138" cy="4134422"/>
        </p:xfrm>
        <a:graphic>
          <a:graphicData uri="http://schemas.openxmlformats.org/drawingml/2006/table">
            <a:tbl>
              <a:tblPr/>
              <a:tblGrid>
                <a:gridCol w="4233863"/>
                <a:gridCol w="4232275"/>
              </a:tblGrid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Тип безработицы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Действия государства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Циклическая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проведение стабилизационной политики;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сглаживание циклических колебаний в экономике;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создание дополнительных рабочих мест  в государственном секторе экономике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15913"/>
            <a:ext cx="8229600" cy="633412"/>
          </a:xfrm>
        </p:spPr>
        <p:txBody>
          <a:bodyPr/>
          <a:lstStyle/>
          <a:p>
            <a:r>
              <a:rPr lang="ru-RU" sz="4000" b="1">
                <a:solidFill>
                  <a:srgbClr val="CC3399"/>
                </a:solidFill>
              </a:rPr>
              <a:t>Полная занятость населения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15925" y="1576388"/>
            <a:ext cx="842486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52425" algn="just"/>
            <a:r>
              <a:rPr lang="ru-RU" sz="2400" b="1"/>
              <a:t>Состояние полной занятости – ситуация, при которой рынок труда находится в состоянии равновесия; при этом работники могут найти работу, а предприниматели - работников в приемлемо короткие сроки.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492125" y="4168775"/>
            <a:ext cx="82724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228600" algn="l"/>
              </a:tabLst>
            </a:pPr>
            <a:r>
              <a:rPr lang="ru-RU" sz="2400" b="1"/>
              <a:t>Предполагает поддержание доли незагруженных мощностей на уровне 10-20% от их общего объема и естественного уровня безработицы в размере 5,5-6,5% от общей численности рабочей силы.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ru-RU" sz="4000" b="1">
                <a:solidFill>
                  <a:srgbClr val="CC3399"/>
                </a:solidFill>
              </a:rPr>
              <a:t>Основные понятия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95288" y="1174750"/>
            <a:ext cx="8424862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 algn="just">
              <a:spcBef>
                <a:spcPct val="50000"/>
              </a:spcBef>
            </a:pPr>
            <a:r>
              <a:rPr lang="ru-RU" sz="3200" b="1">
                <a:solidFill>
                  <a:srgbClr val="CC3399"/>
                </a:solidFill>
              </a:rPr>
              <a:t>Покупатели на рынке труда</a:t>
            </a:r>
            <a:r>
              <a:rPr lang="ru-RU" sz="2400" b="1"/>
              <a:t> – фирмы, они предъявляют спрос на услуги труда.</a:t>
            </a:r>
          </a:p>
          <a:p>
            <a:pPr indent="457200" algn="just">
              <a:spcBef>
                <a:spcPct val="50000"/>
              </a:spcBef>
            </a:pPr>
            <a:r>
              <a:rPr lang="ru-RU" sz="3200" b="1">
                <a:solidFill>
                  <a:srgbClr val="CC3399"/>
                </a:solidFill>
              </a:rPr>
              <a:t>Продавцы на рынке труда</a:t>
            </a:r>
            <a:r>
              <a:rPr lang="ru-RU" sz="2400" b="1"/>
              <a:t> – домашние хозяйства, т.е. люди, желающие продать услуги своего труда.</a:t>
            </a:r>
          </a:p>
          <a:p>
            <a:pPr indent="457200" algn="just">
              <a:spcBef>
                <a:spcPct val="50000"/>
              </a:spcBef>
            </a:pPr>
            <a:r>
              <a:rPr lang="ru-RU" sz="3200" b="1">
                <a:solidFill>
                  <a:srgbClr val="CC3399"/>
                </a:solidFill>
              </a:rPr>
              <a:t>Мера услуг труда</a:t>
            </a:r>
            <a:r>
              <a:rPr lang="ru-RU" sz="2400" b="1"/>
              <a:t> – человеко-часы, человеко-дни, человеко-недели.</a:t>
            </a:r>
          </a:p>
          <a:p>
            <a:pPr indent="457200" algn="just">
              <a:spcBef>
                <a:spcPct val="50000"/>
              </a:spcBef>
            </a:pPr>
            <a:r>
              <a:rPr lang="ru-RU" sz="3200" b="1">
                <a:solidFill>
                  <a:srgbClr val="CC3399"/>
                </a:solidFill>
              </a:rPr>
              <a:t>Цена услуг труда</a:t>
            </a:r>
            <a:r>
              <a:rPr lang="ru-RU" sz="2400" b="1"/>
              <a:t> – ставка заработной платы (заработная плата работника за 1 час, 1 день, 1 неделю).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33413"/>
          </a:xfrm>
        </p:spPr>
        <p:txBody>
          <a:bodyPr/>
          <a:lstStyle/>
          <a:p>
            <a:r>
              <a:rPr lang="ru-RU" sz="4000" b="1">
                <a:solidFill>
                  <a:srgbClr val="CC3399"/>
                </a:solidFill>
              </a:rPr>
              <a:t>Спрос на труд</a:t>
            </a:r>
          </a:p>
        </p:txBody>
      </p:sp>
      <p:grpSp>
        <p:nvGrpSpPr>
          <p:cNvPr id="6149" name="Group 5"/>
          <p:cNvGrpSpPr>
            <a:grpSpLocks noChangeAspect="1"/>
          </p:cNvGrpSpPr>
          <p:nvPr/>
        </p:nvGrpSpPr>
        <p:grpSpPr bwMode="auto">
          <a:xfrm>
            <a:off x="250825" y="2133600"/>
            <a:ext cx="5689600" cy="4406900"/>
            <a:chOff x="2503" y="7499"/>
            <a:chExt cx="4137" cy="3206"/>
          </a:xfrm>
        </p:grpSpPr>
        <p:sp>
          <p:nvSpPr>
            <p:cNvPr id="6150" name="AutoShape 6"/>
            <p:cNvSpPr>
              <a:spLocks noChangeAspect="1" noChangeArrowheads="1"/>
            </p:cNvSpPr>
            <p:nvPr/>
          </p:nvSpPr>
          <p:spPr bwMode="auto">
            <a:xfrm>
              <a:off x="2503" y="7499"/>
              <a:ext cx="4137" cy="3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1" name="Line 7"/>
            <p:cNvSpPr>
              <a:spLocks noChangeShapeType="1"/>
            </p:cNvSpPr>
            <p:nvPr/>
          </p:nvSpPr>
          <p:spPr bwMode="auto">
            <a:xfrm flipV="1">
              <a:off x="3217" y="7617"/>
              <a:ext cx="0" cy="23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2" name="Line 8"/>
            <p:cNvSpPr>
              <a:spLocks noChangeShapeType="1"/>
            </p:cNvSpPr>
            <p:nvPr/>
          </p:nvSpPr>
          <p:spPr bwMode="auto">
            <a:xfrm>
              <a:off x="3217" y="9979"/>
              <a:ext cx="29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3" name="Text Box 9"/>
            <p:cNvSpPr txBox="1">
              <a:spLocks noChangeArrowheads="1"/>
            </p:cNvSpPr>
            <p:nvPr/>
          </p:nvSpPr>
          <p:spPr bwMode="auto">
            <a:xfrm>
              <a:off x="2503" y="7568"/>
              <a:ext cx="693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1200"/>
                <a:t>W</a:t>
              </a:r>
              <a:endParaRPr lang="ru-RU" sz="1200"/>
            </a:p>
            <a:p>
              <a:pPr algn="r"/>
              <a:r>
                <a:rPr lang="ru-RU" sz="800"/>
                <a:t>цена услуг труда</a:t>
              </a:r>
              <a:endParaRPr lang="ru-RU"/>
            </a:p>
          </p:txBody>
        </p:sp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>
              <a:off x="5489" y="9937"/>
              <a:ext cx="1151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L</a:t>
              </a:r>
            </a:p>
            <a:p>
              <a:pPr algn="ctr"/>
              <a:r>
                <a:rPr lang="ru-RU" sz="800"/>
                <a:t>количество человеко-дней</a:t>
              </a:r>
              <a:endParaRPr lang="ru-RU"/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auto">
            <a:xfrm>
              <a:off x="3480" y="7617"/>
              <a:ext cx="2425" cy="21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0" y="1656"/>
                </a:cxn>
                <a:cxn ang="0">
                  <a:pos x="1089" y="2358"/>
                </a:cxn>
                <a:cxn ang="0">
                  <a:pos x="2097" y="2646"/>
                </a:cxn>
                <a:cxn ang="0">
                  <a:pos x="3150" y="2781"/>
                </a:cxn>
              </a:cxnLst>
              <a:rect l="0" t="0" r="r" b="b"/>
              <a:pathLst>
                <a:path w="3150" h="2781">
                  <a:moveTo>
                    <a:pt x="0" y="0"/>
                  </a:moveTo>
                  <a:cubicBezTo>
                    <a:pt x="75" y="274"/>
                    <a:pt x="269" y="1263"/>
                    <a:pt x="450" y="1656"/>
                  </a:cubicBezTo>
                  <a:cubicBezTo>
                    <a:pt x="631" y="2049"/>
                    <a:pt x="815" y="2193"/>
                    <a:pt x="1089" y="2358"/>
                  </a:cubicBezTo>
                  <a:cubicBezTo>
                    <a:pt x="1363" y="2523"/>
                    <a:pt x="1754" y="2576"/>
                    <a:pt x="2097" y="2646"/>
                  </a:cubicBezTo>
                  <a:cubicBezTo>
                    <a:pt x="2440" y="2716"/>
                    <a:pt x="2931" y="2753"/>
                    <a:pt x="3150" y="2781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3958" y="7499"/>
              <a:ext cx="492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/>
                <a:t>D</a:t>
              </a:r>
              <a:r>
                <a:rPr lang="en-US" sz="1200" b="1" baseline="-25000"/>
                <a:t>L</a:t>
              </a:r>
              <a:endParaRPr lang="ru-RU"/>
            </a:p>
          </p:txBody>
        </p:sp>
      </p:grp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468313" y="708025"/>
            <a:ext cx="84248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400" b="1"/>
              <a:t>Спрос на труд – количество услуг труда, которое фирмы готовы купить в единицу времени при данных условиях</a:t>
            </a:r>
            <a:r>
              <a:rPr lang="ru-RU"/>
              <a:t> 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3995738" y="1917700"/>
            <a:ext cx="48958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000" b="1"/>
              <a:t>Кривая спроса на труд – зависимость покупаемых фирмой услуг труда на рынке от изменения цены услуг труда (ставки заработной платы) за определённый период времени при неизменности прочих факторов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216569"/>
            <a:ext cx="8828087" cy="1085934"/>
          </a:xfrm>
        </p:spPr>
        <p:txBody>
          <a:bodyPr/>
          <a:lstStyle/>
          <a:p>
            <a:r>
              <a:rPr lang="ru-RU" sz="4000" b="1" dirty="0" smtClean="0">
                <a:solidFill>
                  <a:srgbClr val="CC3399"/>
                </a:solidFill>
              </a:rPr>
              <a:t>Производственный характер </a:t>
            </a:r>
            <a:r>
              <a:rPr lang="ru-RU" sz="4000" b="1" dirty="0">
                <a:solidFill>
                  <a:srgbClr val="CC3399"/>
                </a:solidFill>
              </a:rPr>
              <a:t>спроса на труд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1105" y="2232444"/>
            <a:ext cx="8229600" cy="3698875"/>
          </a:xfrm>
        </p:spPr>
        <p:txBody>
          <a:bodyPr/>
          <a:lstStyle/>
          <a:p>
            <a:pPr marL="263525" indent="1588" algn="just">
              <a:buNone/>
            </a:pPr>
            <a:r>
              <a:rPr lang="ru-RU" sz="2800" b="1" dirty="0" smtClean="0"/>
              <a:t>Спрос на труд является производным спросом, то есть зависит от спроса на товары и услуги, которые производятся этим трудом 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0"/>
            <a:ext cx="8828087" cy="773113"/>
          </a:xfrm>
        </p:spPr>
        <p:txBody>
          <a:bodyPr/>
          <a:lstStyle/>
          <a:p>
            <a:r>
              <a:rPr lang="ru-RU" sz="4000" b="1">
                <a:solidFill>
                  <a:srgbClr val="CC3399"/>
                </a:solidFill>
              </a:rPr>
              <a:t>Факторы спроса на труд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96938"/>
            <a:ext cx="8229600" cy="3698875"/>
          </a:xfrm>
        </p:spPr>
        <p:txBody>
          <a:bodyPr/>
          <a:lstStyle/>
          <a:p>
            <a:pPr marL="263525" indent="-263525" algn="just"/>
            <a:r>
              <a:rPr lang="ru-RU" sz="2800" b="1" dirty="0"/>
              <a:t>Изменение спроса на готовую продукцию, производимую с помощью данных услуг труда.</a:t>
            </a:r>
          </a:p>
          <a:p>
            <a:pPr marL="263525" indent="-263525" algn="just"/>
            <a:r>
              <a:rPr lang="ru-RU" sz="2800" b="1" dirty="0"/>
              <a:t>Изменения в производительности. </a:t>
            </a:r>
          </a:p>
          <a:p>
            <a:pPr marL="263525" indent="-263525" algn="just"/>
            <a:r>
              <a:rPr lang="ru-RU" sz="2800" b="1" dirty="0"/>
              <a:t>Изменение цен на другие факторы производства, являющиеся заменителями труда в данном технологическом процессе. </a:t>
            </a:r>
          </a:p>
          <a:p>
            <a:pPr marL="263525" indent="-263525" algn="just"/>
            <a:r>
              <a:rPr lang="ru-RU" sz="2800" b="1" dirty="0"/>
              <a:t>Изменение количества других факторов производства, по отношению к которым труд является дополняющим ресурсом.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33413"/>
          </a:xfrm>
        </p:spPr>
        <p:txBody>
          <a:bodyPr/>
          <a:lstStyle/>
          <a:p>
            <a:r>
              <a:rPr lang="ru-RU" sz="4000" b="1">
                <a:solidFill>
                  <a:srgbClr val="CC3399"/>
                </a:solidFill>
              </a:rPr>
              <a:t>Предложение труда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468313" y="1376363"/>
            <a:ext cx="84248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400" b="1"/>
              <a:t>Предложение труда – количество услуг труда, которое работники готовы предложить в единицу времени при данных условиях</a:t>
            </a:r>
            <a:r>
              <a:rPr lang="ru-RU" sz="2400"/>
              <a:t> 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531813" y="3460750"/>
            <a:ext cx="8255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400" b="1"/>
              <a:t>Кривая предложения труда – зависимость предлагаемых работниками услуг труда на рынке от изменения цены услуг труда (ставки заработной платы) за определённый период времени при неизменности прочих факторов</a:t>
            </a:r>
            <a:r>
              <a:rPr lang="ru-RU" sz="20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11150" y="0"/>
            <a:ext cx="8456613" cy="1425575"/>
          </a:xfrm>
        </p:spPr>
        <p:txBody>
          <a:bodyPr/>
          <a:lstStyle/>
          <a:p>
            <a:r>
              <a:rPr lang="ru-RU" sz="4000" b="1">
                <a:solidFill>
                  <a:srgbClr val="CC3399"/>
                </a:solidFill>
              </a:rPr>
              <a:t>Кривая предложения труда отдельным работником 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1600200" y="2444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447" name="AutoShape 15"/>
          <p:cNvSpPr>
            <a:spLocks noChangeAspect="1" noChangeArrowheads="1" noTextEdit="1"/>
          </p:cNvSpPr>
          <p:nvPr/>
        </p:nvSpPr>
        <p:spPr bwMode="auto">
          <a:xfrm>
            <a:off x="1573213" y="1423988"/>
            <a:ext cx="5613400" cy="5008562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V="1">
            <a:off x="1436688" y="1473200"/>
            <a:ext cx="0" cy="44021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1436688" y="5859463"/>
            <a:ext cx="46148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879475" y="1423988"/>
            <a:ext cx="4921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cs typeface="Times New Roman" pitchFamily="18" charset="0"/>
              </a:rPr>
              <a:t>W</a:t>
            </a:r>
            <a:endParaRPr lang="en-US" sz="2000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5984875" y="5957888"/>
            <a:ext cx="5080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cs typeface="Times New Roman" pitchFamily="18" charset="0"/>
              </a:rPr>
              <a:t>L</a:t>
            </a:r>
            <a:endParaRPr lang="en-US" sz="2000"/>
          </a:p>
        </p:txBody>
      </p:sp>
      <p:sp>
        <p:nvSpPr>
          <p:cNvPr id="18440" name="Arc 8"/>
          <p:cNvSpPr>
            <a:spLocks/>
          </p:cNvSpPr>
          <p:nvPr/>
        </p:nvSpPr>
        <p:spPr bwMode="auto">
          <a:xfrm flipV="1">
            <a:off x="2219325" y="3582988"/>
            <a:ext cx="2944813" cy="17510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9" name="Arc 7"/>
          <p:cNvSpPr>
            <a:spLocks/>
          </p:cNvSpPr>
          <p:nvPr/>
        </p:nvSpPr>
        <p:spPr bwMode="auto">
          <a:xfrm rot="10800000" flipH="1" flipV="1">
            <a:off x="3416300" y="1873250"/>
            <a:ext cx="1752600" cy="17176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541838" y="1819275"/>
            <a:ext cx="803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cs typeface="Times New Roman" pitchFamily="18" charset="0"/>
              </a:rPr>
              <a:t>S</a:t>
            </a:r>
            <a:r>
              <a:rPr lang="en-US" sz="2000" b="1" baseline="-30000">
                <a:cs typeface="Times New Roman" pitchFamily="18" charset="0"/>
              </a:rPr>
              <a:t>L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6" grpId="0" animBg="1"/>
      <p:bldP spid="18445" grpId="0" animBg="1"/>
      <p:bldP spid="18440" grpId="0" animBg="1"/>
      <p:bldP spid="18439" grpId="0" animBg="1"/>
      <p:bldP spid="184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11150" y="0"/>
            <a:ext cx="8456613" cy="1425575"/>
          </a:xfrm>
        </p:spPr>
        <p:txBody>
          <a:bodyPr/>
          <a:lstStyle/>
          <a:p>
            <a:r>
              <a:rPr lang="ru-RU" sz="4000" b="1">
                <a:solidFill>
                  <a:srgbClr val="CC3399"/>
                </a:solidFill>
              </a:rPr>
              <a:t>Кривая предложения труда</a:t>
            </a:r>
            <a:br>
              <a:rPr lang="ru-RU" sz="4000" b="1">
                <a:solidFill>
                  <a:srgbClr val="CC3399"/>
                </a:solidFill>
              </a:rPr>
            </a:br>
            <a:r>
              <a:rPr lang="ru-RU" sz="4000" b="1">
                <a:solidFill>
                  <a:srgbClr val="CC3399"/>
                </a:solidFill>
              </a:rPr>
              <a:t> в</a:t>
            </a:r>
            <a:r>
              <a:rPr lang="en-US" sz="4000" b="1">
                <a:solidFill>
                  <a:srgbClr val="CC3399"/>
                </a:solidFill>
              </a:rPr>
              <a:t> </a:t>
            </a:r>
            <a:r>
              <a:rPr lang="ru-RU" sz="4000" b="1">
                <a:solidFill>
                  <a:srgbClr val="CC3399"/>
                </a:solidFill>
              </a:rPr>
              <a:t>отдельной отрасли 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600200" y="2444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60" name="AutoShape 4"/>
          <p:cNvSpPr>
            <a:spLocks noChangeAspect="1" noChangeArrowheads="1" noTextEdit="1"/>
          </p:cNvSpPr>
          <p:nvPr/>
        </p:nvSpPr>
        <p:spPr bwMode="auto">
          <a:xfrm>
            <a:off x="879475" y="1423988"/>
            <a:ext cx="5613400" cy="5008562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V="1">
            <a:off x="1436688" y="1473200"/>
            <a:ext cx="0" cy="44021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1436688" y="5859463"/>
            <a:ext cx="46148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879475" y="1423988"/>
            <a:ext cx="4921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cs typeface="Times New Roman" pitchFamily="18" charset="0"/>
              </a:rPr>
              <a:t>W</a:t>
            </a:r>
            <a:endParaRPr lang="en-US" sz="2000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984875" y="5957888"/>
            <a:ext cx="5080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cs typeface="Times New Roman" pitchFamily="18" charset="0"/>
              </a:rPr>
              <a:t>L</a:t>
            </a:r>
            <a:endParaRPr lang="en-US" sz="2000"/>
          </a:p>
        </p:txBody>
      </p:sp>
      <p:sp>
        <p:nvSpPr>
          <p:cNvPr id="19467" name="Arc 11"/>
          <p:cNvSpPr>
            <a:spLocks/>
          </p:cNvSpPr>
          <p:nvPr/>
        </p:nvSpPr>
        <p:spPr bwMode="auto">
          <a:xfrm flipV="1">
            <a:off x="2314575" y="2478088"/>
            <a:ext cx="3795713" cy="28559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5140325" y="1882775"/>
            <a:ext cx="803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cs typeface="Times New Roman" pitchFamily="18" charset="0"/>
              </a:rPr>
              <a:t>S</a:t>
            </a:r>
            <a:r>
              <a:rPr lang="en-US" sz="2000" b="1" baseline="-30000">
                <a:cs typeface="Times New Roman" pitchFamily="18" charset="0"/>
              </a:rPr>
              <a:t>L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2" grpId="0" animBg="1"/>
      <p:bldP spid="19467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1141</Words>
  <Application>Microsoft Office PowerPoint</Application>
  <PresentationFormat>Экран (4:3)</PresentationFormat>
  <Paragraphs>168</Paragraphs>
  <Slides>24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Times New Roman</vt:lpstr>
      <vt:lpstr>Оформление по умолчанию</vt:lpstr>
      <vt:lpstr>Формула</vt:lpstr>
      <vt:lpstr>РЫНОК ТРУДА. БЕЗРАБОТИЦА </vt:lpstr>
      <vt:lpstr>Основные понятия</vt:lpstr>
      <vt:lpstr>Основные понятия</vt:lpstr>
      <vt:lpstr>Спрос на труд</vt:lpstr>
      <vt:lpstr>Производственный характер спроса на труд</vt:lpstr>
      <vt:lpstr>Факторы спроса на труд</vt:lpstr>
      <vt:lpstr>Предложение труда</vt:lpstr>
      <vt:lpstr>Кривая предложения труда отдельным работником </vt:lpstr>
      <vt:lpstr>Кривая предложения труда  в отдельной отрасли </vt:lpstr>
      <vt:lpstr>Факторы предложения труда</vt:lpstr>
      <vt:lpstr>Факторы предложения труда</vt:lpstr>
      <vt:lpstr>Факторы формирования заработной платы  </vt:lpstr>
      <vt:lpstr>Структура населения </vt:lpstr>
      <vt:lpstr>Структура населения </vt:lpstr>
      <vt:lpstr>Уровень безработицы Уровень занятости</vt:lpstr>
      <vt:lpstr>Причины, вызывающие безработицу </vt:lpstr>
      <vt:lpstr>Причины, вызывающие безработицу </vt:lpstr>
      <vt:lpstr>Типы безработицы</vt:lpstr>
      <vt:lpstr>Слайд 19</vt:lpstr>
      <vt:lpstr>Слайд 20</vt:lpstr>
      <vt:lpstr>Слайд 21</vt:lpstr>
      <vt:lpstr>Меры сокращения безработицы</vt:lpstr>
      <vt:lpstr>Меры сокращения безработицы</vt:lpstr>
      <vt:lpstr>Полная занятость населения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РЫНОК ТРУДА. БЕЗРАБОТИЦА</dc:title>
  <dc:creator>мама</dc:creator>
  <cp:lastModifiedBy>Александра Покровская</cp:lastModifiedBy>
  <cp:revision>31</cp:revision>
  <dcterms:created xsi:type="dcterms:W3CDTF">2007-07-16T16:36:45Z</dcterms:created>
  <dcterms:modified xsi:type="dcterms:W3CDTF">2014-01-14T21:57:55Z</dcterms:modified>
</cp:coreProperties>
</file>