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12"/>
  </p:notesMasterIdLst>
  <p:sldIdLst>
    <p:sldId id="285" r:id="rId2"/>
    <p:sldId id="359" r:id="rId3"/>
    <p:sldId id="320" r:id="rId4"/>
    <p:sldId id="321" r:id="rId5"/>
    <p:sldId id="322" r:id="rId6"/>
    <p:sldId id="323" r:id="rId7"/>
    <p:sldId id="324" r:id="rId8"/>
    <p:sldId id="325" r:id="rId9"/>
    <p:sldId id="360" r:id="rId10"/>
    <p:sldId id="36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63" autoAdjust="0"/>
    <p:restoredTop sz="94646" autoAdjust="0"/>
  </p:normalViewPr>
  <p:slideViewPr>
    <p:cSldViewPr>
      <p:cViewPr varScale="1">
        <p:scale>
          <a:sx n="73" d="100"/>
          <a:sy n="73" d="100"/>
        </p:scale>
        <p:origin x="-130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F06F187-3793-40DF-B044-268E28D97D05}" type="datetimeFigureOut">
              <a:rPr lang="ru-RU"/>
              <a:pPr>
                <a:defRPr/>
              </a:pPr>
              <a:t>13.12.2014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08884D1-7978-4038-A75D-3ADFF0772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60419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0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1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3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4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5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6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7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8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29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0430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60431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60432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3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4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5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6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7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8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39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0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1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2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3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4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5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6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7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8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49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0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1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2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3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4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5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0456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60457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0458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0459" name="Rectangle 43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C80FE9F-CE44-4E19-A2DC-370FCAB607D5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60460" name="Rectangle 4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0461" name="Rectangle 4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26DC64-6782-4C51-91A8-FCDF7D24AE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28316-EC06-406A-A6BE-4B5C811DD56B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6B95B9-07C8-43F7-9F25-23C8494B9D2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90E9A-5C8A-4C32-8C00-4E48F54FCB32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12662-3AD2-46F1-B2F2-4D3070F7F35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0E511B-B37E-4D8F-A2D6-0AFCE3B70922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DEF31B-48D3-4511-A0FA-EB1680DAF74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0C8DEA-33EB-42E2-BF77-49FEB0190D08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180715-CEE8-4427-9E43-FA536A668A3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855025-77ED-4E57-9774-F8CD71F11024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88F35-3A9B-4A09-9848-91A48840A1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84E2F5-AD52-4BE6-99D3-1AC882CBD0BB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5A472C-E24D-4728-B5EE-E0C138A82E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606C6E1-B5A6-4BC8-8421-144AEEB0E9E8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908B9D-068E-40BB-AA9A-F5D03EDBCD5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BC17C-EEDD-4AC4-BDB3-BC9D2F6D4EE7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ED88B-980C-428F-8AF7-9F1ED77A810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C17FDF-9528-4C91-8D45-852EAA83351A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7BAC2-236A-4C83-AF2D-9350A7474D4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A4CE0-A885-4F62-8156-3B4BE4E27295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3F038-7E1C-4597-8734-E11267FAD49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939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39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940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940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5940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0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1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2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43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9433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9434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B8E2C6-6970-4189-AAAC-BB1920966608}" type="datetimeFigureOut">
              <a:rPr lang="ru-RU"/>
              <a:pPr/>
              <a:t>13.12.2014</a:t>
            </a:fld>
            <a:endParaRPr lang="ru-RU"/>
          </a:p>
        </p:txBody>
      </p:sp>
      <p:sp>
        <p:nvSpPr>
          <p:cNvPr id="59436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9437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1256BEA7-EC29-42A3-9892-4926131D1390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Прямоугольник 4"/>
          <p:cNvSpPr>
            <a:spLocks noChangeArrowheads="1"/>
          </p:cNvSpPr>
          <p:nvPr/>
        </p:nvSpPr>
        <p:spPr bwMode="auto">
          <a:xfrm>
            <a:off x="827088" y="1268413"/>
            <a:ext cx="700087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ru-RU" sz="3600" b="1" dirty="0">
                <a:latin typeface="Arial" charset="0"/>
              </a:rPr>
              <a:t>Жизненный цикл программного обеспечения информационных систем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428625" y="785813"/>
            <a:ext cx="8429625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В числе причин возможных неудач, по мнению разработчиков, фигурируют: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нечеткая и неполная формулировка требований к ПО;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недостаточное вовлечение пользователей в работу над проектом;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отсутствие необходимых ресурсов;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неудовлетворительное планирование и отсутствие грамотного управления проектом;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частое изменение требований и спецификаций;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новизна и несовершенство используемой технологии;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недостаточная поддержка со стороны высшего руководства;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недостаточно высокая квалификация разработчиков, отсутствие необходимого опыта.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500" y="1071563"/>
            <a:ext cx="3500438" cy="1071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rgbClr val="FF66CC"/>
                </a:solidFill>
                <a:latin typeface="Arial" charset="0"/>
              </a:rPr>
              <a:t>Свойства программного обеспечения</a:t>
            </a:r>
            <a:r>
              <a:rPr lang="ru-RU" sz="2400" b="1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14375" y="3357563"/>
            <a:ext cx="2129433" cy="1071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+mj-lt"/>
              </a:rPr>
              <a:t>Сложность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2988" y="5084763"/>
            <a:ext cx="3024187" cy="10715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charset="0"/>
              </a:rPr>
              <a:t>Согласованность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95738" y="3429000"/>
            <a:ext cx="2663825" cy="1071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charset="0"/>
              </a:rPr>
              <a:t>Изменяемость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6084888" y="5013325"/>
            <a:ext cx="2794000" cy="10715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Arial" charset="0"/>
              </a:rPr>
              <a:t>Незримость</a:t>
            </a:r>
          </a:p>
        </p:txBody>
      </p:sp>
      <p:cxnSp>
        <p:nvCxnSpPr>
          <p:cNvPr id="10" name="Прямая со стрелкой 9"/>
          <p:cNvCxnSpPr>
            <a:cxnSpLocks noChangeShapeType="1"/>
            <a:stCxn id="4" idx="1"/>
            <a:endCxn id="5" idx="0"/>
          </p:cNvCxnSpPr>
          <p:nvPr/>
        </p:nvCxnSpPr>
        <p:spPr bwMode="auto">
          <a:xfrm flipH="1">
            <a:off x="1779092" y="1607344"/>
            <a:ext cx="1078408" cy="1750219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" name="Прямая со стрелкой 11"/>
          <p:cNvCxnSpPr>
            <a:cxnSpLocks noChangeShapeType="1"/>
            <a:stCxn id="4" idx="2"/>
            <a:endCxn id="6" idx="0"/>
          </p:cNvCxnSpPr>
          <p:nvPr/>
        </p:nvCxnSpPr>
        <p:spPr bwMode="auto">
          <a:xfrm flipH="1">
            <a:off x="2555875" y="2155825"/>
            <a:ext cx="2052638" cy="29162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4893469" y="2464594"/>
            <a:ext cx="1214438" cy="571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  <a:endCxn id="8" idx="0"/>
          </p:cNvCxnSpPr>
          <p:nvPr/>
        </p:nvCxnSpPr>
        <p:spPr>
          <a:xfrm>
            <a:off x="6370638" y="1608138"/>
            <a:ext cx="1111250" cy="33924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642938" y="765175"/>
            <a:ext cx="7786687" cy="197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800" b="1">
                <a:latin typeface="Arial" charset="0"/>
                <a:cs typeface="Times New Roman" pitchFamily="18" charset="0"/>
              </a:rPr>
              <a:t>Сложность</a:t>
            </a:r>
            <a:r>
              <a:rPr lang="ru-RU" sz="2400" b="1">
                <a:latin typeface="Arial" charset="0"/>
                <a:cs typeface="Times New Roman" pitchFamily="18" charset="0"/>
              </a:rPr>
              <a:t>.</a:t>
            </a:r>
            <a:r>
              <a:rPr lang="ru-RU" sz="2400">
                <a:latin typeface="Arial" charset="0"/>
                <a:cs typeface="Times New Roman" pitchFamily="18" charset="0"/>
              </a:rPr>
              <a:t> Благодаря уникальности и несхожести своих составных частей программные системы принципиально отличаются от технических систем (например, компьютеров), в которых преобладают повторяющиеся элементы.</a:t>
            </a:r>
            <a:endParaRPr lang="ru-RU" sz="2400">
              <a:latin typeface="Arial" charset="0"/>
            </a:endParaRPr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642938" y="3411538"/>
            <a:ext cx="7858125" cy="2344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800" b="1">
                <a:latin typeface="Arial" charset="0"/>
                <a:cs typeface="Times New Roman" pitchFamily="18" charset="0"/>
              </a:rPr>
              <a:t>Согласованность</a:t>
            </a:r>
            <a:r>
              <a:rPr lang="ru-RU" sz="2400" b="1">
                <a:latin typeface="Arial" charset="0"/>
                <a:cs typeface="Times New Roman" pitchFamily="18" charset="0"/>
              </a:rPr>
              <a:t>.</a:t>
            </a:r>
            <a:r>
              <a:rPr lang="ru-RU" sz="2400">
                <a:latin typeface="Arial" charset="0"/>
                <a:cs typeface="Times New Roman" pitchFamily="18" charset="0"/>
              </a:rPr>
              <a:t> Во многих случаях новое ПО должно согласовываться с уже существующим, таким образом, значительная часть сложности происходит от необходимости согласования с различными интерфейсами, и эту проблему невозможно упростить только с помощью переделки ПО.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рямоугольник 5"/>
          <p:cNvSpPr>
            <a:spLocks noChangeArrowheads="1"/>
          </p:cNvSpPr>
          <p:nvPr/>
        </p:nvSpPr>
        <p:spPr bwMode="auto">
          <a:xfrm>
            <a:off x="928688" y="785813"/>
            <a:ext cx="2528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latin typeface="Arial" charset="0"/>
              </a:rPr>
              <a:t>Изменяемость</a:t>
            </a:r>
            <a:r>
              <a:rPr lang="ru-RU" b="1">
                <a:latin typeface="Arial" charset="0"/>
              </a:rPr>
              <a:t>.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714375" y="1214438"/>
            <a:ext cx="7929563" cy="526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Все удачные программные продукты подвергаются изменениям. При этом действуют два процесса. </a:t>
            </a:r>
          </a:p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Во-первых, как только обнаруживается польза программного продукта, начинаются попытки применения его на грани или за пределами первоначальной области. Требование расширения функций исходит, в основном, от пользователей, которые удовлетворены основным назначением и изобретают для него новые применения.</a:t>
            </a:r>
            <a:endParaRPr lang="ru-RU" sz="2400">
              <a:latin typeface="Arial" charset="0"/>
            </a:endParaRPr>
          </a:p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Во-вторых, удачный программный продукт живет дольше обычного срока существования компьютера, для которого он первоначально был создан. Приходят новые компьютеры, и программа должна быть согласована с их возможностями.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684213" y="908050"/>
            <a:ext cx="7429500" cy="490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800" b="1">
                <a:latin typeface="Arial" charset="0"/>
                <a:cs typeface="Times New Roman" pitchFamily="18" charset="0"/>
              </a:rPr>
              <a:t>Незримость.</a:t>
            </a:r>
            <a:r>
              <a:rPr lang="ru-RU" sz="2800">
                <a:latin typeface="Arial" charset="0"/>
                <a:cs typeface="Times New Roman" pitchFamily="18" charset="0"/>
              </a:rPr>
              <a:t> </a:t>
            </a:r>
          </a:p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Обычно геометрическая реальность отражается в геометрической абстракции.</a:t>
            </a:r>
            <a:endParaRPr lang="ru-RU" sz="2400">
              <a:latin typeface="Arial" charset="0"/>
            </a:endParaRPr>
          </a:p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Реальность ПО не встраивается естественным образом в пространство. Поэтому у него нет готового геометрического представления подобно тому, как местность представляется картой, кремниевые микросхемы — диаграммами, компьютеры — схемами соединений. При попытке графически представить структуру программы обнаруживается, что требуется не один, а несколько неориентированных графов, наложенных один на другой.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357188" y="857250"/>
            <a:ext cx="85010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Times New Roman" pitchFamily="18" charset="0"/>
              </a:rPr>
              <a:t>Современные крупномасштабные проекты программных систем характеризуются, как правило, следующими особенностями.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85750" y="2214563"/>
            <a:ext cx="8143875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 b="1" i="1">
                <a:latin typeface="Arial" charset="0"/>
                <a:cs typeface="Times New Roman" pitchFamily="18" charset="0"/>
              </a:rPr>
              <a:t>Характеристики объекта внедрения</a:t>
            </a:r>
            <a:r>
              <a:rPr lang="ru-RU" sz="2400">
                <a:latin typeface="Arial" charset="0"/>
                <a:cs typeface="Times New Roman" pitchFamily="18" charset="0"/>
              </a:rPr>
              <a:t>: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структурная сложность и территориальная распределенность;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функциональная сложность;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информационная сложность, сложная технология прохождения документов;</a:t>
            </a:r>
            <a:endParaRPr lang="ru-RU" sz="240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400">
                <a:latin typeface="Arial" charset="0"/>
                <a:cs typeface="Times New Roman" pitchFamily="18" charset="0"/>
              </a:rPr>
              <a:t> сложная динамика поведения, обусловленная высокой изменчивостью внешней среды. 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539552" y="1052736"/>
            <a:ext cx="828675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 dirty="0">
                <a:latin typeface="Arial" charset="0"/>
                <a:cs typeface="Times New Roman" pitchFamily="18" charset="0"/>
              </a:rPr>
              <a:t>Технические характеристики проектов создания ПО:</a:t>
            </a:r>
            <a:endParaRPr lang="ru-RU" sz="24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различная степень </a:t>
            </a:r>
            <a:r>
              <a:rPr lang="ru-RU" sz="2000" dirty="0" err="1">
                <a:latin typeface="Arial" charset="0"/>
                <a:cs typeface="Times New Roman" pitchFamily="18" charset="0"/>
              </a:rPr>
              <a:t>унифицированности</a:t>
            </a:r>
            <a:r>
              <a:rPr lang="ru-RU" sz="2000" dirty="0">
                <a:latin typeface="Arial" charset="0"/>
                <a:cs typeface="Times New Roman" pitchFamily="18" charset="0"/>
              </a:rPr>
              <a:t> проектных решений в рамках одного проекта;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высокая техническая сложность, определяемая наличием совокупности тесно взаимодействующих компонентов (подсистем), имеющих свои локальные задачи и цели функционирования;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отсутствие полных аналогов, ограничивающее возможность использования каких-либо типовых проектных решений и прикладных систем, высокая доля вновь разрабатываемого ПО;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большое количество и высокая стоимость унаследованных приложений, функционирующих в различной среде, необходимость интеграции унаследованных и вновь разрабатываемых приложений; 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большое количество локальных объектов внедрения, территориально распределенная и неоднородная среда функционирования;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большое количество внешних взаимодействующих систем различных организаций с различными форматами обмена информацией.</a:t>
            </a:r>
            <a:endParaRPr lang="ru-RU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85750" y="1062038"/>
            <a:ext cx="8358188" cy="447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57200" algn="just" eaLnBrk="0" hangingPunct="0">
              <a:tabLst>
                <a:tab pos="588963" algn="l"/>
              </a:tabLst>
            </a:pPr>
            <a:r>
              <a:rPr lang="ru-RU" sz="2400" dirty="0">
                <a:latin typeface="Arial" charset="0"/>
                <a:cs typeface="Times New Roman" pitchFamily="18" charset="0"/>
              </a:rPr>
              <a:t>Организационные характеристики проектов создания ПО:</a:t>
            </a:r>
            <a:endParaRPr lang="ru-RU" sz="24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различные формы </a:t>
            </a:r>
            <a:r>
              <a:rPr lang="ru-RU" sz="2400" dirty="0">
                <a:latin typeface="Arial" charset="0"/>
                <a:cs typeface="Times New Roman" pitchFamily="18" charset="0"/>
              </a:rPr>
              <a:t>организации</a:t>
            </a:r>
            <a:r>
              <a:rPr lang="ru-RU" sz="2000" dirty="0">
                <a:latin typeface="Arial" charset="0"/>
                <a:cs typeface="Times New Roman" pitchFamily="18" charset="0"/>
              </a:rPr>
              <a:t> и управления проектом;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большое количество участников проекта как со стороны заказчиков (с разнородными требованиями), так и со стороны разработчиков (более 100 человек), разобщенность и разнородность отдельных групп разработчиков по уровню квалификации, сложившимся традициям и опыту использования тех или иных инструментальных средств;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значительная длительность жизненного цикла системы, в том числе значительная временная протяженность проекта, обусловленная масштабами организации-заказчика, различной степенью готовности отдельных ее подразделений к внедрению ПО и нестабильностью финансирования проекта;</a:t>
            </a:r>
            <a:endParaRPr lang="ru-RU" sz="2000" dirty="0">
              <a:latin typeface="Arial" charset="0"/>
            </a:endParaRPr>
          </a:p>
          <a:p>
            <a:pPr indent="457200" algn="just" eaLnBrk="0" hangingPunct="0">
              <a:buFontTx/>
              <a:buChar char="•"/>
              <a:tabLst>
                <a:tab pos="588963" algn="l"/>
              </a:tabLst>
            </a:pPr>
            <a:r>
              <a:rPr lang="ru-RU" sz="2000" dirty="0">
                <a:latin typeface="Arial" charset="0"/>
                <a:cs typeface="Times New Roman" pitchFamily="18" charset="0"/>
              </a:rPr>
              <a:t> высокие требования со стороны заказчика к уровню технологической зрелости организаций-разработчиков.</a:t>
            </a:r>
            <a:endParaRPr lang="ru-RU" sz="2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785813" y="928688"/>
            <a:ext cx="7786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i="1">
                <a:latin typeface="Arial" charset="0"/>
              </a:rPr>
              <a:t>Основные проблемы современных проектов ПО</a:t>
            </a:r>
          </a:p>
        </p:txBody>
      </p:sp>
      <p:sp>
        <p:nvSpPr>
          <p:cNvPr id="10244" name="Rectangle 1"/>
          <p:cNvSpPr>
            <a:spLocks noChangeArrowheads="1"/>
          </p:cNvSpPr>
          <p:nvPr/>
        </p:nvSpPr>
        <p:spPr bwMode="auto">
          <a:xfrm>
            <a:off x="428625" y="1643063"/>
            <a:ext cx="83581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7200" algn="just" eaLnBrk="0" hangingPunct="0"/>
            <a:r>
              <a:rPr lang="ru-RU" sz="2400">
                <a:latin typeface="Arial" charset="0"/>
                <a:cs typeface="Times New Roman" pitchFamily="18" charset="0"/>
              </a:rPr>
              <a:t>В конце 60-х годов прошлого века в США было отмечено явление под названием «software crisis» (кризис ПО). Это выражалось в том, что большие проекты стали выполняться с отставанием от графика или с превышением сметы расходов, разработанный продукт не обладал требуемыми функциональными возможностями, производительность его была низка, качество получаемого программного обеспечения не устраивало потребителей.</a:t>
            </a:r>
            <a:endParaRPr lang="ru-RU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ревнование">
  <a:themeElements>
    <a:clrScheme name="Соревнование 3">
      <a:dk1>
        <a:srgbClr val="2A5400"/>
      </a:dk1>
      <a:lt1>
        <a:srgbClr val="FFFFFF"/>
      </a:lt1>
      <a:dk2>
        <a:srgbClr val="4A9400"/>
      </a:dk2>
      <a:lt2>
        <a:srgbClr val="F3F2D9"/>
      </a:lt2>
      <a:accent1>
        <a:srgbClr val="99CC00"/>
      </a:accent1>
      <a:accent2>
        <a:srgbClr val="6B4A39"/>
      </a:accent2>
      <a:accent3>
        <a:srgbClr val="B1C8AA"/>
      </a:accent3>
      <a:accent4>
        <a:srgbClr val="DADADA"/>
      </a:accent4>
      <a:accent5>
        <a:srgbClr val="CAE2AA"/>
      </a:accent5>
      <a:accent6>
        <a:srgbClr val="604233"/>
      </a:accent6>
      <a:hlink>
        <a:srgbClr val="E2BC5E"/>
      </a:hlink>
      <a:folHlink>
        <a:srgbClr val="AB7F6B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Competition</Template>
  <TotalTime>1207</TotalTime>
  <Words>627</Words>
  <Application>Microsoft Office PowerPoint</Application>
  <PresentationFormat>Экран (4:3)</PresentationFormat>
  <Paragraphs>44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Verdana</vt:lpstr>
      <vt:lpstr>Wingdings</vt:lpstr>
      <vt:lpstr>Calibri</vt:lpstr>
      <vt:lpstr>Соревнование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***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Информационные системы маркетинга</dc:title>
  <dc:creator>Irina</dc:creator>
  <cp:lastModifiedBy>User</cp:lastModifiedBy>
  <cp:revision>93</cp:revision>
  <dcterms:created xsi:type="dcterms:W3CDTF">2009-02-19T21:48:42Z</dcterms:created>
  <dcterms:modified xsi:type="dcterms:W3CDTF">2014-12-13T20:04:29Z</dcterms:modified>
</cp:coreProperties>
</file>