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3" r:id="rId4"/>
    <p:sldId id="269" r:id="rId5"/>
    <p:sldId id="264" r:id="rId6"/>
    <p:sldId id="266" r:id="rId7"/>
    <p:sldId id="270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FF"/>
    <a:srgbClr val="00FFFF"/>
    <a:srgbClr val="FFFF99"/>
    <a:srgbClr val="BA005D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8575" autoAdjust="0"/>
    <p:restoredTop sz="90929"/>
  </p:normalViewPr>
  <p:slideViewPr>
    <p:cSldViewPr snapToObjects="1">
      <p:cViewPr varScale="1">
        <p:scale>
          <a:sx n="56" d="100"/>
          <a:sy n="56" d="100"/>
        </p:scale>
        <p:origin x="-102" y="-1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D80BD-BDD1-4283-8AE4-8DF0E5E289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1194A-48EA-471A-A8C1-35EE8D8184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486AC-6327-4347-9E81-1A01799E30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6A153FD-9E19-4C14-87B6-4166E360D8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22719-369B-440D-999F-00FFC98EF7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46D2C-454F-4CBA-9A2C-D63A5B37A1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DE854-CF56-41CC-B21D-9C3EB930F8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DE675-329B-41DB-9F44-0272F2B05B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FBA97-7AF8-4AC9-BDAE-96ED0B7963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8B496-A315-4C31-A139-32B0AA1DBF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24ACD-12DD-47C5-87CB-5D608DA3A4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D6083-2361-4E9A-8A20-34896F95D0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FF00"/>
            </a:gs>
            <a:gs pos="100000">
              <a:srgbClr val="FFFF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71CADD-575F-47FB-872B-F946C6B5905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ru-RU" b="1">
                <a:solidFill>
                  <a:schemeClr val="accent2"/>
                </a:solidFill>
                <a:latin typeface="Arial Cyr"/>
              </a:rPr>
              <a:t>Общие принципы организации и работы компьютеров </a:t>
            </a:r>
            <a:br>
              <a:rPr lang="ru-RU" b="1">
                <a:solidFill>
                  <a:schemeClr val="accent2"/>
                </a:solidFill>
                <a:latin typeface="Arial Cyr"/>
              </a:rPr>
            </a:br>
            <a:endParaRPr lang="ru-RU" b="1">
              <a:solidFill>
                <a:schemeClr val="accent2"/>
              </a:solidFill>
              <a:latin typeface="Arial Cy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8100"/>
            <a:ext cx="6912768" cy="1143000"/>
          </a:xfrm>
        </p:spPr>
        <p:txBody>
          <a:bodyPr/>
          <a:lstStyle/>
          <a:p>
            <a:r>
              <a:rPr lang="ru-RU" dirty="0" smtClean="0"/>
              <a:t>Чарльз Беббидж </a:t>
            </a:r>
            <a:br>
              <a:rPr lang="ru-RU" dirty="0" smtClean="0"/>
            </a:br>
            <a:r>
              <a:rPr lang="ru-RU" dirty="0" smtClean="0"/>
              <a:t>и его  «разностная машина»</a:t>
            </a:r>
            <a:endParaRPr lang="ru-RU" dirty="0"/>
          </a:p>
        </p:txBody>
      </p:sp>
      <p:pic>
        <p:nvPicPr>
          <p:cNvPr id="14338" name="Picture 2" descr="http://cl.rushkolnik.ru/tw_files2/urls_101/2/d-1222/img14.jpg"/>
          <p:cNvPicPr>
            <a:picLocks noChangeAspect="1" noChangeArrowheads="1"/>
          </p:cNvPicPr>
          <p:nvPr/>
        </p:nvPicPr>
        <p:blipFill>
          <a:blip r:embed="rId2" cstate="print"/>
          <a:srcRect l="21256" t="6300" r="21100"/>
          <a:stretch>
            <a:fillRect/>
          </a:stretch>
        </p:blipFill>
        <p:spPr bwMode="auto">
          <a:xfrm>
            <a:off x="0" y="0"/>
            <a:ext cx="2480758" cy="302433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131840" y="1502687"/>
            <a:ext cx="5897864" cy="2462213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r>
              <a:rPr lang="ru-RU" sz="1400" dirty="0" smtClean="0"/>
              <a:t>Чарльза Бэббиджа часто называют "отцом компьютера" за изобретенную им аналитическую машину.</a:t>
            </a:r>
            <a:endParaRPr lang="ru-RU" sz="1400" dirty="0" smtClean="0"/>
          </a:p>
          <a:p>
            <a:r>
              <a:rPr lang="ru-RU" sz="1400" dirty="0" smtClean="0"/>
              <a:t>В 1823 году Бэббидж описал машину, способную рассчитывать и печатать большие математические таблицы. Машина могла производить некоторые математические вычисления с точностью до восьмого знака после запятой. Это был прообраз разностной машины, к постройке которой он приступил в 1823 году, получив правительственную субсидию. Разностная машина должна была производить вычисления с точностью до 20 знака после запятой. Постройка машины отняла у Бэббиджа 10 лет, ее конструкция становилась все более сложной, громоздкой и дорогой. Она так и не была закончена, финансирование проекта было прекращено. </a:t>
            </a:r>
          </a:p>
        </p:txBody>
      </p:sp>
      <p:pic>
        <p:nvPicPr>
          <p:cNvPr id="14342" name="Picture 6" descr="&amp;mcy;&amp;acy;&amp;shcy;&amp;icy;&amp;ncy;&amp;acy; &amp;Bcy;&amp;ecy;&amp;bcy;&amp;bcy;&amp;icy;&amp;dcy;&amp;zh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198776"/>
            <a:ext cx="3521600" cy="23488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27856" y="3964900"/>
            <a:ext cx="5164224" cy="2893100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400" dirty="0">
                <a:solidFill>
                  <a:srgbClr val="000000"/>
                </a:solidFill>
              </a:rPr>
              <a:t>Тем временем Бэббиджем овладела идея создания нового прибора - аналитической машины. Главное ее отличие от разностной машины заключалось в том, что она была программируемой и могла выполнять любые заданные ей вычисления. По существу аналитическая машина стала прообразом современных компьютеров, так как включала их основные элементы: память, ячейки которой содержали бы числа, и арифметическое устройство, состоящее из рычагов и шестеренок. Бэббидж предусмотрел возможность вводить в машину инструкции при помощи перфокарт. </a:t>
            </a:r>
          </a:p>
          <a:p>
            <a:pPr lvl="0" algn="just"/>
            <a:r>
              <a:rPr lang="ru-RU" sz="1400" dirty="0">
                <a:solidFill>
                  <a:srgbClr val="000000"/>
                </a:solidFill>
              </a:rPr>
              <a:t>Однако и эта машина не была закончена, поскольку низкий уровень технологий того времени стал главным препятствием на пути ее создания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024336"/>
            <a:ext cx="2627784" cy="954107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r>
              <a:rPr lang="ru-RU" sz="1400" dirty="0" smtClean="0"/>
              <a:t>ЧАРЛЬЗ БЭББИДЖ (1791-1871), </a:t>
            </a:r>
          </a:p>
          <a:p>
            <a:r>
              <a:rPr lang="ru-RU" sz="1400" dirty="0" smtClean="0"/>
              <a:t>британский математик и изобретатель. </a:t>
            </a: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533400"/>
          </a:xfrm>
        </p:spPr>
        <p:txBody>
          <a:bodyPr/>
          <a:lstStyle/>
          <a:p>
            <a:r>
              <a:rPr lang="ru-RU" sz="3600" b="1">
                <a:solidFill>
                  <a:srgbClr val="8B008B"/>
                </a:solidFill>
                <a:latin typeface="Arial Cyr bold"/>
              </a:rPr>
              <a:t>Логическая схема компьютера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90600" y="1905000"/>
            <a:ext cx="3352800" cy="26670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295400" y="2514600"/>
            <a:ext cx="27432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3429000"/>
            <a:ext cx="2743200" cy="838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828800" y="2667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Программа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981200" y="3657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Данные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004048" y="1828800"/>
            <a:ext cx="2467000" cy="27432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257800" y="1981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/>
                </a:solidFill>
              </a:rPr>
              <a:t>Процессор</a:t>
            </a: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4038600" y="28194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>
            <a:off x="39624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3962400" y="41148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762000" y="5334000"/>
            <a:ext cx="1524000" cy="6858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2667000" y="5334000"/>
            <a:ext cx="1524000" cy="6858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990600" y="5486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Ввод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2895600" y="5486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Вывод</a:t>
            </a: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 flipV="1">
            <a:off x="1600200" y="4572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3581400" y="4572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6858000" y="4572000"/>
            <a:ext cx="0" cy="1905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 flipH="1">
            <a:off x="1600200" y="6477000"/>
            <a:ext cx="52578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 flipV="1">
            <a:off x="1600200" y="6019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 flipV="1">
            <a:off x="3352800" y="6019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 flipV="1">
            <a:off x="6084168" y="1143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 flipH="1">
            <a:off x="2514600" y="1143000"/>
            <a:ext cx="3569568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2514600" y="1143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2057400" y="1981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accent2"/>
                </a:solidFill>
              </a:rPr>
              <a:t>Память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8B008B"/>
                </a:solidFill>
                <a:latin typeface="Arial Cyr bold"/>
              </a:rPr>
              <a:t>Процессор</a:t>
            </a:r>
            <a:endParaRPr lang="ru-RU" sz="3600" b="1" dirty="0">
              <a:solidFill>
                <a:srgbClr val="8B008B"/>
              </a:solidFill>
              <a:latin typeface="Arial Cyr bold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03648"/>
            <a:ext cx="8352928" cy="245740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z="2800" b="1" dirty="0">
                <a:solidFill>
                  <a:srgbClr val="BA005D"/>
                </a:solidFill>
              </a:rPr>
              <a:t>Функции </a:t>
            </a:r>
            <a:r>
              <a:rPr lang="ru-RU" sz="2800" b="1" dirty="0" smtClean="0">
                <a:solidFill>
                  <a:srgbClr val="BA005D"/>
                </a:solidFill>
              </a:rPr>
              <a:t>процессора:</a:t>
            </a:r>
            <a:r>
              <a:rPr lang="ru-RU" sz="2800" dirty="0" smtClean="0"/>
              <a:t> </a:t>
            </a:r>
            <a:endParaRPr lang="ru-RU" sz="2800" dirty="0"/>
          </a:p>
          <a:p>
            <a:pPr algn="just"/>
            <a:r>
              <a:rPr lang="ru-RU" sz="2800" b="1" dirty="0" smtClean="0">
                <a:solidFill>
                  <a:schemeClr val="accent2"/>
                </a:solidFill>
              </a:rPr>
              <a:t>выполнение различных арифметических и логических операций, к которым сводится решение любой задачи обработки информации</a:t>
            </a:r>
            <a:r>
              <a:rPr lang="ru-RU" sz="2800" dirty="0" smtClean="0">
                <a:solidFill>
                  <a:schemeClr val="accent2"/>
                </a:solidFill>
              </a:rPr>
              <a:t>; </a:t>
            </a:r>
            <a:endParaRPr lang="ru-RU" sz="2800" dirty="0">
              <a:solidFill>
                <a:schemeClr val="accent2"/>
              </a:solidFill>
            </a:endParaRPr>
          </a:p>
          <a:p>
            <a:pPr algn="just"/>
            <a:r>
              <a:rPr lang="ru-RU" sz="2800" b="1" dirty="0" smtClean="0">
                <a:solidFill>
                  <a:schemeClr val="accent2"/>
                </a:solidFill>
              </a:rPr>
              <a:t>управление работой всех устройств компьютера.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5536" y="4221088"/>
            <a:ext cx="8206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/>
              <a:t>Характеристики процессора: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/>
              <a:t> </a:t>
            </a:r>
            <a:r>
              <a:rPr lang="ru-RU" sz="1800" dirty="0" smtClean="0">
                <a:solidFill>
                  <a:schemeClr val="accent6"/>
                </a:solidFill>
              </a:rPr>
              <a:t>тактовая частота </a:t>
            </a:r>
            <a:r>
              <a:rPr lang="ru-RU" sz="1800" dirty="0" smtClean="0"/>
              <a:t>– количество тактов работы процессора в секунду. В течение одного такта может быть выполнена элементарная операция (например сложение).Современный компьютер выполняет миллиарды операций в секунду;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6"/>
                </a:solidFill>
              </a:rPr>
              <a:t>разрядность</a:t>
            </a:r>
            <a:r>
              <a:rPr lang="ru-RU" sz="1800" dirty="0" smtClean="0"/>
              <a:t> – размер минимальной порции информации, обрабатываемый компьютером за один такт. Разрядность современных компьютеров достигает 64.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>
                <a:solidFill>
                  <a:srgbClr val="8B008B"/>
                </a:solidFill>
                <a:latin typeface="Arial Cyr bold"/>
              </a:rPr>
              <a:t>Память компьютера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b="1" dirty="0">
                <a:solidFill>
                  <a:srgbClr val="BA005D"/>
                </a:solidFill>
              </a:rPr>
              <a:t>Функции памяти:</a:t>
            </a:r>
            <a:r>
              <a:rPr lang="ru-RU" dirty="0"/>
              <a:t> </a:t>
            </a:r>
          </a:p>
          <a:p>
            <a:pPr algn="just"/>
            <a:r>
              <a:rPr lang="ru-RU" b="1" dirty="0">
                <a:solidFill>
                  <a:schemeClr val="accent2"/>
                </a:solidFill>
              </a:rPr>
              <a:t>приём информации</a:t>
            </a:r>
            <a:r>
              <a:rPr lang="ru-RU" dirty="0">
                <a:solidFill>
                  <a:schemeClr val="accent2"/>
                </a:solidFill>
              </a:rPr>
              <a:t> из других устройств; </a:t>
            </a:r>
          </a:p>
          <a:p>
            <a:pPr algn="just"/>
            <a:r>
              <a:rPr lang="ru-RU" b="1" dirty="0">
                <a:solidFill>
                  <a:schemeClr val="accent2"/>
                </a:solidFill>
              </a:rPr>
              <a:t>запоминание информации</a:t>
            </a:r>
            <a:r>
              <a:rPr lang="ru-RU" dirty="0"/>
              <a:t>; </a:t>
            </a:r>
          </a:p>
          <a:p>
            <a:pPr algn="just"/>
            <a:r>
              <a:rPr lang="ru-RU" b="1" dirty="0">
                <a:solidFill>
                  <a:schemeClr val="accent2"/>
                </a:solidFill>
              </a:rPr>
              <a:t>выдача информации</a:t>
            </a:r>
            <a:r>
              <a:rPr lang="ru-RU" dirty="0">
                <a:solidFill>
                  <a:schemeClr val="accent2"/>
                </a:solidFill>
              </a:rPr>
              <a:t> по запросу в другие устройства машины. </a:t>
            </a:r>
          </a:p>
          <a:p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533400"/>
          </a:xfrm>
        </p:spPr>
        <p:txBody>
          <a:bodyPr/>
          <a:lstStyle/>
          <a:p>
            <a:r>
              <a:rPr lang="ru-RU" sz="3600" b="1">
                <a:solidFill>
                  <a:srgbClr val="8B008B"/>
                </a:solidFill>
                <a:latin typeface="Arial Cyr bold"/>
              </a:rPr>
              <a:t>Виды памяти</a:t>
            </a:r>
          </a:p>
        </p:txBody>
      </p:sp>
      <p:graphicFrame>
        <p:nvGraphicFramePr>
          <p:cNvPr id="12364" name="Group 76"/>
          <p:cNvGraphicFramePr>
            <a:graphicFrameLocks noGrp="1"/>
          </p:cNvGraphicFramePr>
          <p:nvPr>
            <p:ph type="tbl" idx="1"/>
          </p:nvPr>
        </p:nvGraphicFramePr>
        <p:xfrm>
          <a:off x="533400" y="762000"/>
          <a:ext cx="8097838" cy="5731764"/>
        </p:xfrm>
        <a:graphic>
          <a:graphicData uri="http://schemas.openxmlformats.org/drawingml/2006/table">
            <a:tbl>
              <a:tblPr/>
              <a:tblGrid>
                <a:gridCol w="3149600"/>
                <a:gridCol w="3105150"/>
                <a:gridCol w="1843088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CC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005D"/>
                          </a:solidFill>
                          <a:effectLst/>
                          <a:latin typeface="Times New Roman" pitchFamily="18" charset="0"/>
                        </a:rPr>
                        <a:t>Внутренняя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CC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005D"/>
                          </a:solidFill>
                          <a:effectLst/>
                          <a:latin typeface="Times New Roman" pitchFamily="18" charset="0"/>
                        </a:rPr>
                        <a:t>Внешняя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CC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005D"/>
                          </a:solidFill>
                          <a:effectLst/>
                          <a:latin typeface="Times New Roman" pitchFamily="18" charset="0"/>
                        </a:rPr>
                        <a:t>Назначение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CC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Запись, считывание и хранение выполняемых программ и данных, обрабатываемых этими программами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CC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Длительное хранение программ и данных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FFCC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005D"/>
                          </a:solidFill>
                          <a:effectLst/>
                          <a:latin typeface="Times New Roman" pitchFamily="18" charset="0"/>
                        </a:rPr>
                        <a:t>Аппаратная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005D"/>
                          </a:solidFill>
                          <a:effectLst/>
                          <a:latin typeface="Times New Roman" pitchFamily="18" charset="0"/>
                        </a:rPr>
                        <a:t>реализация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Электронные схемы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на системной плате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Дисковые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накопители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005D"/>
                          </a:solidFill>
                          <a:effectLst/>
                          <a:latin typeface="Times New Roman" pitchFamily="18" charset="0"/>
                        </a:rPr>
                        <a:t>Скорость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99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Быстродействующая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99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Медленная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99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005D"/>
                          </a:solidFill>
                          <a:effectLst/>
                          <a:latin typeface="Times New Roman" pitchFamily="18" charset="0"/>
                        </a:rPr>
                        <a:t>Энергозависимость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Энергозависима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(кроме ПЗУ)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Независима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FF"/>
                        </a:gs>
                        <a:gs pos="100000">
                          <a:srgbClr val="CCFF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Устройства ввода-вывода информации</a:t>
            </a:r>
            <a:endParaRPr lang="ru-R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1981200"/>
            <a:ext cx="4392488" cy="476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0" cap="none" spc="0" normalizeH="0" baseline="0" noProof="0" dirty="0" smtClean="0">
                <a:ln>
                  <a:noFill/>
                </a:ln>
                <a:solidFill>
                  <a:srgbClr val="BA00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Функции устройств:</a:t>
            </a:r>
            <a:r>
              <a:rPr kumimoji="0" lang="ru-RU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преобразование информации:</a:t>
            </a:r>
          </a:p>
          <a:p>
            <a:pPr marL="800100" lvl="1" indent="-342900" algn="just">
              <a:spcBef>
                <a:spcPct val="20000"/>
              </a:spcBef>
              <a:buFont typeface="Wingdings" pitchFamily="2" charset="2"/>
              <a:buChar char="ü"/>
            </a:pPr>
            <a:r>
              <a:rPr kumimoji="0" lang="ru-RU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из формы, понятной человеку, в форму,</a:t>
            </a:r>
            <a:r>
              <a:rPr kumimoji="0" lang="ru-RU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воспринимаемую компьютером – устройства ввода</a:t>
            </a:r>
            <a:r>
              <a:rPr kumimoji="0" lang="ru-RU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</a:p>
          <a:p>
            <a:pPr marL="800100" lvl="1" indent="-342900"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ru-RU" kern="0" dirty="0">
                <a:solidFill>
                  <a:schemeClr val="accent2"/>
                </a:solidFill>
              </a:rPr>
              <a:t>из </a:t>
            </a:r>
            <a:r>
              <a:rPr lang="ru-RU" kern="0" dirty="0" smtClean="0">
                <a:solidFill>
                  <a:schemeClr val="accent2"/>
                </a:solidFill>
              </a:rPr>
              <a:t>компьютерного представления в форму, понятную человеку - устройства вывода.</a:t>
            </a:r>
            <a:endParaRPr kumimoji="0" lang="ru-RU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698" name="Picture 2" descr="http://www.startupdaily.net/wp-content/uploads/2015/06/Sonder-gif-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401106"/>
            <a:ext cx="1584176" cy="887139"/>
          </a:xfrm>
          <a:prstGeom prst="rect">
            <a:avLst/>
          </a:prstGeom>
          <a:noFill/>
        </p:spPr>
      </p:pic>
      <p:pic>
        <p:nvPicPr>
          <p:cNvPr id="29700" name="Picture 4" descr="http://www.gameland.ru/post/45195/img/EM_ABack_FY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4624" y="2419256"/>
            <a:ext cx="782871" cy="579325"/>
          </a:xfrm>
          <a:prstGeom prst="rect">
            <a:avLst/>
          </a:prstGeom>
          <a:noFill/>
        </p:spPr>
      </p:pic>
      <p:pic>
        <p:nvPicPr>
          <p:cNvPr id="29702" name="Picture 6" descr="http://ik-mercury.ru/wp-content/uploads/2014/09/Check-Sc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3068960"/>
            <a:ext cx="1502584" cy="1007309"/>
          </a:xfrm>
          <a:prstGeom prst="rect">
            <a:avLst/>
          </a:prstGeom>
          <a:noFill/>
        </p:spPr>
      </p:pic>
      <p:pic>
        <p:nvPicPr>
          <p:cNvPr id="29704" name="Picture 8" descr="http://www.gigamike.pl/obr.php?obr_min_x=800&amp;obr_min_y=600&amp;min&amp;obr_nazwa=../zdjecia/50861_Tablet%20Wacom%20Bamboo%20Fun%20A5%20Pen%20_%20Touch%20Special%20Edition%20550p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42736" y="3506468"/>
            <a:ext cx="1639714" cy="1139601"/>
          </a:xfrm>
          <a:prstGeom prst="rect">
            <a:avLst/>
          </a:prstGeom>
          <a:noFill/>
        </p:spPr>
      </p:pic>
      <p:pic>
        <p:nvPicPr>
          <p:cNvPr id="29706" name="Picture 10" descr="http://topprice.ua/img/11365/880/600/joystick_genius_metalstrike_pro_usb_316000031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2401106"/>
            <a:ext cx="910050" cy="1092060"/>
          </a:xfrm>
          <a:prstGeom prst="rect">
            <a:avLst/>
          </a:prstGeom>
          <a:noFill/>
        </p:spPr>
      </p:pic>
      <p:pic>
        <p:nvPicPr>
          <p:cNvPr id="29708" name="Picture 12" descr="http://img341.imageshack.us/img341/526/6844232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96286" y="4646069"/>
            <a:ext cx="1738338" cy="1303754"/>
          </a:xfrm>
          <a:prstGeom prst="rect">
            <a:avLst/>
          </a:prstGeom>
          <a:noFill/>
        </p:spPr>
      </p:pic>
      <p:pic>
        <p:nvPicPr>
          <p:cNvPr id="29710" name="Picture 14" descr="http://kazan.neobroker.ru/img-org/tovar-2717502.jpg"/>
          <p:cNvPicPr>
            <a:picLocks noChangeAspect="1" noChangeArrowheads="1"/>
          </p:cNvPicPr>
          <p:nvPr/>
        </p:nvPicPr>
        <p:blipFill>
          <a:blip r:embed="rId8" cstate="print"/>
          <a:srcRect t="13963" b="11931"/>
          <a:stretch>
            <a:fillRect/>
          </a:stretch>
        </p:blipFill>
        <p:spPr bwMode="auto">
          <a:xfrm>
            <a:off x="6300192" y="5435668"/>
            <a:ext cx="1761926" cy="1305700"/>
          </a:xfrm>
          <a:prstGeom prst="rect">
            <a:avLst/>
          </a:prstGeom>
          <a:noFill/>
        </p:spPr>
      </p:pic>
      <p:pic>
        <p:nvPicPr>
          <p:cNvPr id="29712" name="Picture 16" descr="http://cs621818.vk.me/v621818089/2f89/jruLsQeHmeY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00568" y="4954732"/>
            <a:ext cx="1081882" cy="961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416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Times New Roman</vt:lpstr>
      <vt:lpstr>Arial Cyr</vt:lpstr>
      <vt:lpstr>Arial Cyr bold</vt:lpstr>
      <vt:lpstr>Arial</vt:lpstr>
      <vt:lpstr>Оформление по умолчанию</vt:lpstr>
      <vt:lpstr>Общие принципы организации и работы компьютеров  </vt:lpstr>
      <vt:lpstr>Чарльз Беббидж  и его  «разностная машина»</vt:lpstr>
      <vt:lpstr>Логическая схема компьютера</vt:lpstr>
      <vt:lpstr>Процессор</vt:lpstr>
      <vt:lpstr>Память компьютера</vt:lpstr>
      <vt:lpstr>Виды памяти</vt:lpstr>
      <vt:lpstr>Устройства ввода-вывода информации</vt:lpstr>
    </vt:vector>
  </TitlesOfParts>
  <Company>квартира 15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принципы организации и работы компьютеров</dc:title>
  <dc:creator>Вова Ш.</dc:creator>
  <cp:lastModifiedBy>Мама</cp:lastModifiedBy>
  <cp:revision>20</cp:revision>
  <dcterms:created xsi:type="dcterms:W3CDTF">2004-02-23T15:26:54Z</dcterms:created>
  <dcterms:modified xsi:type="dcterms:W3CDTF">2015-11-08T21:08:57Z</dcterms:modified>
</cp:coreProperties>
</file>