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5" r:id="rId13"/>
    <p:sldId id="276" r:id="rId14"/>
    <p:sldId id="277" r:id="rId15"/>
    <p:sldId id="282" r:id="rId16"/>
    <p:sldId id="278" r:id="rId17"/>
    <p:sldId id="279" r:id="rId18"/>
    <p:sldId id="280" r:id="rId19"/>
    <p:sldId id="281" r:id="rId20"/>
    <p:sldId id="268" r:id="rId21"/>
    <p:sldId id="269" r:id="rId22"/>
    <p:sldId id="270" r:id="rId23"/>
    <p:sldId id="271" r:id="rId24"/>
    <p:sldId id="272" r:id="rId25"/>
    <p:sldId id="273" r:id="rId26"/>
    <p:sldId id="27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2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6005-B2A6-42FF-9021-9A37D4983AE8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0C15C-ACAE-4CD1-961B-8508AFAFB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6005-B2A6-42FF-9021-9A37D4983AE8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0C15C-ACAE-4CD1-961B-8508AFAFB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6005-B2A6-42FF-9021-9A37D4983AE8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0C15C-ACAE-4CD1-961B-8508AFAFB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3915526-F04E-48DC-82B3-B270B80147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6005-B2A6-42FF-9021-9A37D4983AE8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0C15C-ACAE-4CD1-961B-8508AFAFB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6005-B2A6-42FF-9021-9A37D4983AE8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0C15C-ACAE-4CD1-961B-8508AFAFB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6005-B2A6-42FF-9021-9A37D4983AE8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0C15C-ACAE-4CD1-961B-8508AFAFB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6005-B2A6-42FF-9021-9A37D4983AE8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0C15C-ACAE-4CD1-961B-8508AFAFB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6005-B2A6-42FF-9021-9A37D4983AE8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0C15C-ACAE-4CD1-961B-8508AFAFB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6005-B2A6-42FF-9021-9A37D4983AE8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0C15C-ACAE-4CD1-961B-8508AFAFB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6005-B2A6-42FF-9021-9A37D4983AE8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0C15C-ACAE-4CD1-961B-8508AFAFB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6005-B2A6-42FF-9021-9A37D4983AE8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0C15C-ACAE-4CD1-961B-8508AFAFB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F6005-B2A6-42FF-9021-9A37D4983AE8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0C15C-ACAE-4CD1-961B-8508AFAFB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Макроэкономические процессы в экономике страны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Раздел 8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dirty="0" smtClean="0"/>
              <a:t>Факторы экономического роста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544616"/>
          </a:xfrm>
        </p:spPr>
        <p:txBody>
          <a:bodyPr>
            <a:normAutofit/>
          </a:bodyPr>
          <a:lstStyle/>
          <a:p>
            <a:pPr marL="514350" indent="-514350" algn="just">
              <a:buNone/>
            </a:pPr>
            <a:r>
              <a:rPr lang="ru-RU" sz="4200" b="1" i="1" dirty="0" smtClean="0"/>
              <a:t>Интенсивные</a:t>
            </a:r>
            <a:r>
              <a:rPr lang="ru-RU" dirty="0" smtClean="0"/>
              <a:t> – увеличение выпуска продукции за счет </a:t>
            </a:r>
            <a:r>
              <a:rPr lang="ru-RU" u="sng" dirty="0" smtClean="0"/>
              <a:t>роста эффективности производства</a:t>
            </a:r>
            <a:r>
              <a:rPr lang="ru-RU" dirty="0" smtClean="0"/>
              <a:t>:</a:t>
            </a:r>
          </a:p>
          <a:p>
            <a:pPr marL="514350" indent="-514350"/>
            <a:r>
              <a:rPr lang="ru-RU" dirty="0" smtClean="0"/>
              <a:t>научно-технический прогресс;</a:t>
            </a:r>
          </a:p>
          <a:p>
            <a:pPr marL="514350" indent="-514350"/>
            <a:r>
              <a:rPr lang="ru-RU" dirty="0" smtClean="0"/>
              <a:t>повышение квалификации рабочей силы (инвестиции в </a:t>
            </a:r>
            <a:r>
              <a:rPr lang="ru-RU" smtClean="0"/>
              <a:t>человеческий капитал);</a:t>
            </a:r>
            <a:endParaRPr lang="ru-RU" dirty="0" smtClean="0"/>
          </a:p>
          <a:p>
            <a:pPr marL="514350" indent="-514350"/>
            <a:r>
              <a:rPr lang="ru-RU" dirty="0" smtClean="0"/>
              <a:t>более эффективное использование ресурсов;</a:t>
            </a:r>
          </a:p>
          <a:p>
            <a:pPr marL="514350" indent="-514350"/>
            <a:r>
              <a:rPr lang="ru-RU" dirty="0" smtClean="0"/>
              <a:t>экономия от масштаба производства.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>
            <a:normAutofit fontScale="90000"/>
          </a:bodyPr>
          <a:lstStyle/>
          <a:p>
            <a:r>
              <a:rPr lang="ru-RU" sz="4000" b="1">
                <a:solidFill>
                  <a:srgbClr val="000099"/>
                </a:solidFill>
              </a:rPr>
              <a:t>Факторы ускорения экономического роста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4997450"/>
          </a:xfrm>
        </p:spPr>
        <p:txBody>
          <a:bodyPr/>
          <a:lstStyle/>
          <a:p>
            <a:pPr marL="0" indent="0">
              <a:lnSpc>
                <a:spcPct val="80000"/>
              </a:lnSpc>
            </a:pPr>
            <a:r>
              <a:rPr lang="ru-RU" sz="2400" b="1"/>
              <a:t>стимулирование внутренних инвестиций и сбережений (повышение капиталовооруженности труда); </a:t>
            </a:r>
          </a:p>
          <a:p>
            <a:pPr marL="0" indent="0">
              <a:lnSpc>
                <a:spcPct val="80000"/>
              </a:lnSpc>
            </a:pPr>
            <a:r>
              <a:rPr lang="ru-RU" sz="2400" b="1"/>
              <a:t>стимулирование инвестиций из-за границы, снимая ограничения на получение в собственность капитала страны;</a:t>
            </a:r>
          </a:p>
          <a:p>
            <a:pPr marL="0" indent="0">
              <a:lnSpc>
                <a:spcPct val="80000"/>
              </a:lnSpc>
            </a:pPr>
            <a:r>
              <a:rPr lang="ru-RU" sz="2400" b="1"/>
              <a:t>стимулировать образование (инвестиции в увеличение человеческого капитала); </a:t>
            </a:r>
          </a:p>
          <a:p>
            <a:pPr marL="0" indent="0">
              <a:lnSpc>
                <a:spcPct val="80000"/>
              </a:lnSpc>
            </a:pPr>
            <a:r>
              <a:rPr lang="ru-RU" sz="2400" b="1"/>
              <a:t>стимулировать исследования и разработки (прогресс науки и техники); </a:t>
            </a:r>
          </a:p>
          <a:p>
            <a:pPr marL="0" indent="0">
              <a:lnSpc>
                <a:spcPct val="80000"/>
              </a:lnSpc>
            </a:pPr>
            <a:r>
              <a:rPr lang="ru-RU" sz="2400" b="1"/>
              <a:t>защищать права собственности и обеспечивать политическую стабильность;</a:t>
            </a:r>
          </a:p>
          <a:p>
            <a:pPr marL="0" indent="0">
              <a:lnSpc>
                <a:spcPct val="80000"/>
              </a:lnSpc>
            </a:pPr>
            <a:r>
              <a:rPr lang="ru-RU" sz="2400" b="1"/>
              <a:t>стимулировать свободную торговлю;</a:t>
            </a:r>
          </a:p>
          <a:p>
            <a:pPr marL="0" indent="0">
              <a:lnSpc>
                <a:spcPct val="80000"/>
              </a:lnSpc>
            </a:pPr>
            <a:r>
              <a:rPr lang="ru-RU" sz="2400" b="1"/>
              <a:t>улучшение методов распределения ограниченных ресурсов.</a:t>
            </a:r>
            <a:r>
              <a:rPr lang="ru-RU" sz="20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Неравномерность </a:t>
            </a:r>
            <a:br>
              <a:rPr lang="ru-RU" dirty="0" smtClean="0"/>
            </a:br>
            <a:r>
              <a:rPr lang="ru-RU" dirty="0" smtClean="0"/>
              <a:t>экономического роста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14962" t="38233" r="46257" b="24667"/>
          <a:stretch>
            <a:fillRect/>
          </a:stretch>
        </p:blipFill>
        <p:spPr bwMode="auto">
          <a:xfrm>
            <a:off x="96691" y="1628800"/>
            <a:ext cx="8965713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Типы экономической динамики ВВП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долговременная тенденция</a:t>
            </a:r>
          </a:p>
          <a:p>
            <a:r>
              <a:rPr lang="ru-RU" dirty="0" smtClean="0"/>
              <a:t>сезонные отклонения (например сельское хозяйство)</a:t>
            </a:r>
          </a:p>
          <a:p>
            <a:r>
              <a:rPr lang="ru-RU" dirty="0" smtClean="0"/>
              <a:t>случайные отклонения (стихийные бедствия, войны)</a:t>
            </a:r>
          </a:p>
          <a:p>
            <a:r>
              <a:rPr lang="ru-RU" dirty="0" smtClean="0"/>
              <a:t>циклические колебания (периодические колебания)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Экономические циклы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«Длинные волны», циклы Кондратьева – причины: инновации, преобразующие производство, длительность - 45-60 (50-70) лет;</a:t>
            </a:r>
          </a:p>
          <a:p>
            <a:r>
              <a:rPr lang="ru-RU" dirty="0" smtClean="0"/>
              <a:t>деловые экономические циклы (среднесрочные, нормальные, классические) – причины: особенности рыночной экономики, </a:t>
            </a:r>
            <a:r>
              <a:rPr lang="ru-RU" dirty="0" smtClean="0"/>
              <a:t>необходимость </a:t>
            </a:r>
            <a:r>
              <a:rPr lang="ru-RU" dirty="0" smtClean="0"/>
              <a:t>обновления активной части основных производственных </a:t>
            </a:r>
            <a:r>
              <a:rPr lang="ru-RU" dirty="0" smtClean="0"/>
              <a:t>фондов, </a:t>
            </a:r>
            <a:r>
              <a:rPr lang="ru-RU" dirty="0" smtClean="0"/>
              <a:t>длительность </a:t>
            </a:r>
            <a:r>
              <a:rPr lang="ru-RU" dirty="0" smtClean="0"/>
              <a:t>– 7-10 лет;</a:t>
            </a:r>
          </a:p>
          <a:p>
            <a:r>
              <a:rPr lang="ru-RU" dirty="0" smtClean="0"/>
              <a:t>краткосрочные экономические циклы – причины: запаздывания по времени в движении информации, влияющие на принятие решений коммерческими фирмами, длительность 2-3 года.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Фазы делового цикла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01008"/>
            <a:ext cx="3250704" cy="262515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600" i="1" dirty="0" smtClean="0"/>
              <a:t>I </a:t>
            </a:r>
            <a:r>
              <a:rPr lang="ru-RU" sz="2600" i="1" dirty="0" smtClean="0"/>
              <a:t>вариант</a:t>
            </a:r>
          </a:p>
          <a:p>
            <a:r>
              <a:rPr lang="ru-RU" dirty="0" smtClean="0"/>
              <a:t>пик(бум)</a:t>
            </a:r>
          </a:p>
          <a:p>
            <a:r>
              <a:rPr lang="ru-RU" dirty="0" smtClean="0"/>
              <a:t>спад</a:t>
            </a:r>
          </a:p>
          <a:p>
            <a:r>
              <a:rPr lang="ru-RU" dirty="0" smtClean="0"/>
              <a:t>дно</a:t>
            </a:r>
          </a:p>
          <a:p>
            <a:r>
              <a:rPr lang="ru-RU" dirty="0" smtClean="0"/>
              <a:t>подъем</a:t>
            </a:r>
          </a:p>
          <a:p>
            <a:endParaRPr lang="ru-RU" dirty="0"/>
          </a:p>
        </p:txBody>
      </p:sp>
      <p:pic>
        <p:nvPicPr>
          <p:cNvPr id="22530" name="Picture 2" descr="http://upload.wikimedia.org/wikipedia/ru/thumb/9/92/Wikicycle.PNG/300px-Wikicyc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268761"/>
            <a:ext cx="3960440" cy="2088232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076056" y="3501008"/>
            <a:ext cx="3538736" cy="26251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600" i="1" dirty="0" smtClean="0"/>
              <a:t>II </a:t>
            </a:r>
            <a:r>
              <a:rPr lang="ru-RU" sz="2600" i="1" dirty="0" smtClean="0"/>
              <a:t>вариант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 smtClean="0"/>
              <a:t>подъем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 smtClean="0"/>
              <a:t>кризис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 smtClean="0"/>
              <a:t>депрессия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 smtClean="0"/>
              <a:t>оживление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Фазы делового цикла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01008"/>
            <a:ext cx="8229600" cy="2625155"/>
          </a:xfrm>
        </p:spPr>
        <p:txBody>
          <a:bodyPr/>
          <a:lstStyle/>
          <a:p>
            <a:r>
              <a:rPr lang="ru-RU" dirty="0" smtClean="0"/>
              <a:t>подъем – устойчивый рост ВВП, снижение безработицы, рост денежной массы, рост спроса, спрос на кредиты превышает предложение, рост ставки процента по кредитам</a:t>
            </a:r>
            <a:endParaRPr lang="ru-RU" dirty="0"/>
          </a:p>
        </p:txBody>
      </p:sp>
      <p:pic>
        <p:nvPicPr>
          <p:cNvPr id="22530" name="Picture 2" descr="http://upload.wikimedia.org/wikipedia/ru/thumb/9/92/Wikicycle.PNG/300px-Wikicyc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268761"/>
            <a:ext cx="3960440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Фазы делового цикла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01008"/>
            <a:ext cx="8229600" cy="2625155"/>
          </a:xfrm>
        </p:spPr>
        <p:txBody>
          <a:bodyPr/>
          <a:lstStyle/>
          <a:p>
            <a:r>
              <a:rPr lang="ru-RU" dirty="0" smtClean="0"/>
              <a:t>пик (бум) – сверхвысокая занятость, перегрузка производственных мощностей, спрос превышает предложение, усиливается инфляция, реальный ВВП равен или </a:t>
            </a:r>
            <a:r>
              <a:rPr lang="ru-RU" smtClean="0"/>
              <a:t>больше потенциального ВВП</a:t>
            </a:r>
            <a:endParaRPr lang="ru-RU" dirty="0"/>
          </a:p>
        </p:txBody>
      </p:sp>
      <p:pic>
        <p:nvPicPr>
          <p:cNvPr id="22530" name="Picture 2" descr="http://upload.wikimedia.org/wikipedia/ru/thumb/9/92/Wikicycle.PNG/300px-Wikicyc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268761"/>
            <a:ext cx="3960440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Фазы делового цикла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01008"/>
            <a:ext cx="8229600" cy="2625155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спад (рецессия, сжатие) – сокращается спрос на средства производства, снижение доходов домашних хозяйств, снижение спроса на потребительские товары, рост безработицы, снижение ставки ссудного процента</a:t>
            </a:r>
            <a:endParaRPr lang="ru-RU" dirty="0"/>
          </a:p>
        </p:txBody>
      </p:sp>
      <p:pic>
        <p:nvPicPr>
          <p:cNvPr id="22530" name="Picture 2" descr="http://upload.wikimedia.org/wikipedia/ru/thumb/9/92/Wikicycle.PNG/300px-Wikicyc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268761"/>
            <a:ext cx="3960440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Фазы делового цикла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01008"/>
            <a:ext cx="8229600" cy="2625155"/>
          </a:xfrm>
        </p:spPr>
        <p:txBody>
          <a:bodyPr>
            <a:normAutofit/>
          </a:bodyPr>
          <a:lstStyle/>
          <a:p>
            <a:r>
              <a:rPr lang="ru-RU" dirty="0" smtClean="0"/>
              <a:t>дно – низкий спрос, инвестиции отсутствуют, ставка ссудного процента минимальна, реальный ВВП ниже потенциального</a:t>
            </a:r>
            <a:endParaRPr lang="ru-RU" dirty="0"/>
          </a:p>
        </p:txBody>
      </p:sp>
      <p:pic>
        <p:nvPicPr>
          <p:cNvPr id="22530" name="Picture 2" descr="http://upload.wikimedia.org/wikipedia/ru/thumb/9/92/Wikicycle.PNG/300px-Wikicyc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268761"/>
            <a:ext cx="3960440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3600" dirty="0" smtClean="0"/>
              <a:t>Основные проблемы и разделы экономической науки</a:t>
            </a:r>
            <a:endParaRPr lang="ru-RU" sz="3600" dirty="0"/>
          </a:p>
        </p:txBody>
      </p:sp>
      <p:pic>
        <p:nvPicPr>
          <p:cNvPr id="4" name="Рисунок 3" descr="схема-макроэкономика.jpg"/>
          <p:cNvPicPr>
            <a:picLocks noChangeAspect="1"/>
          </p:cNvPicPr>
          <p:nvPr/>
        </p:nvPicPr>
        <p:blipFill>
          <a:blip r:embed="rId2" cstate="print">
            <a:lum bright="10000" contrast="-20000"/>
          </a:blip>
          <a:stretch>
            <a:fillRect/>
          </a:stretch>
        </p:blipFill>
        <p:spPr>
          <a:xfrm>
            <a:off x="755576" y="1340768"/>
            <a:ext cx="7380312" cy="53323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ru-RU" b="1">
                <a:solidFill>
                  <a:srgbClr val="000099"/>
                </a:solidFill>
              </a:rPr>
              <a:t>Экономическое развитие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FontTx/>
              <a:buNone/>
            </a:pPr>
            <a:r>
              <a:rPr lang="ru-RU" sz="2800"/>
              <a:t>Экономическое развитие – переход общества и экономики на новые качественные уровни экономического роста.</a:t>
            </a:r>
          </a:p>
          <a:p>
            <a:pPr marL="0" indent="0" algn="just">
              <a:lnSpc>
                <a:spcPct val="90000"/>
              </a:lnSpc>
              <a:buFontTx/>
              <a:buNone/>
            </a:pPr>
            <a:r>
              <a:rPr lang="ru-RU" sz="2800"/>
              <a:t>Экономическое развитие предполагает структурную перестройку экономики в соответствии с потребностями технологического и социального прогресса.</a:t>
            </a:r>
          </a:p>
          <a:p>
            <a:pPr marL="0" indent="0" algn="just">
              <a:lnSpc>
                <a:spcPct val="90000"/>
              </a:lnSpc>
              <a:buFontTx/>
              <a:buNone/>
            </a:pPr>
            <a:r>
              <a:rPr lang="ru-RU" sz="2800"/>
              <a:t>Экономическое развитие происходит, когда благосостояние жителей страны повышается в течение длительного времени.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>
            <a:normAutofit fontScale="90000"/>
          </a:bodyPr>
          <a:lstStyle/>
          <a:p>
            <a:r>
              <a:rPr lang="ru-RU" sz="4000" b="1">
                <a:solidFill>
                  <a:srgbClr val="000099"/>
                </a:solidFill>
              </a:rPr>
              <a:t>Показатели </a:t>
            </a:r>
            <a:br>
              <a:rPr lang="ru-RU" sz="4000" b="1">
                <a:solidFill>
                  <a:srgbClr val="000099"/>
                </a:solidFill>
              </a:rPr>
            </a:br>
            <a:r>
              <a:rPr lang="ru-RU" sz="4000" b="1">
                <a:solidFill>
                  <a:srgbClr val="000099"/>
                </a:solidFill>
              </a:rPr>
              <a:t>экономическое развития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3268663"/>
          </a:xfrm>
        </p:spPr>
        <p:txBody>
          <a:bodyPr/>
          <a:lstStyle/>
          <a:p>
            <a:pPr marL="177800" indent="-177800" algn="just">
              <a:lnSpc>
                <a:spcPct val="90000"/>
              </a:lnSpc>
            </a:pPr>
            <a:r>
              <a:rPr lang="ru-RU"/>
              <a:t>уровень ВВП на душу населения;</a:t>
            </a:r>
          </a:p>
          <a:p>
            <a:pPr marL="177800" indent="-177800" algn="just">
              <a:lnSpc>
                <a:spcPct val="90000"/>
              </a:lnSpc>
            </a:pPr>
            <a:r>
              <a:rPr lang="ru-RU"/>
              <a:t>грамотность населения;</a:t>
            </a:r>
          </a:p>
          <a:p>
            <a:pPr marL="177800" indent="-177800" algn="just">
              <a:lnSpc>
                <a:spcPct val="90000"/>
              </a:lnSpc>
            </a:pPr>
            <a:r>
              <a:rPr lang="ru-RU"/>
              <a:t>состояние здоровья и продолжительность жизни населения;</a:t>
            </a:r>
          </a:p>
          <a:p>
            <a:pPr marL="177800" indent="-177800" algn="just">
              <a:lnSpc>
                <a:spcPct val="90000"/>
              </a:lnSpc>
            </a:pPr>
            <a:r>
              <a:rPr lang="ru-RU"/>
              <a:t>состояние экономической и политической свободы.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50825" y="5373688"/>
            <a:ext cx="8893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/>
              <a:t>В документах ООН делается акцент на «развитии человеческой личности».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ru-RU" sz="4000" b="1">
                <a:solidFill>
                  <a:srgbClr val="000099"/>
                </a:solidFill>
              </a:rPr>
              <a:t>Устойчивое общественное развитие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ru-RU" sz="2800"/>
              <a:t>Предполагает решение трех групп задач:</a:t>
            </a:r>
          </a:p>
          <a:p>
            <a:pPr marL="0" indent="0" algn="just"/>
            <a:r>
              <a:rPr lang="ru-RU" sz="2800"/>
              <a:t>экономических (рост, эффективность,  стабильность);</a:t>
            </a:r>
          </a:p>
          <a:p>
            <a:pPr marL="0" indent="0" algn="just"/>
            <a:r>
              <a:rPr lang="ru-RU" sz="2800"/>
              <a:t>социальных (справедливость – равенство возможностей, социальный мир, демократия, сохранение национальной культуры);</a:t>
            </a:r>
          </a:p>
          <a:p>
            <a:pPr marL="0" indent="0" algn="just"/>
            <a:r>
              <a:rPr lang="ru-RU" sz="2800"/>
              <a:t>экологических (сохранение окружающей среды, рациональное использование ресурсов).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>
            <a:normAutofit fontScale="90000"/>
          </a:bodyPr>
          <a:lstStyle/>
          <a:p>
            <a:r>
              <a:rPr lang="ru-RU" sz="3200" b="1">
                <a:solidFill>
                  <a:srgbClr val="000099"/>
                </a:solidFill>
              </a:rPr>
              <a:t>Цели экономического роста и развития развитых индустриальных стран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FontTx/>
              <a:buNone/>
            </a:pPr>
            <a:r>
              <a:rPr lang="ru-RU"/>
              <a:t>Обеспечение стабильности и качества роста:</a:t>
            </a:r>
          </a:p>
          <a:p>
            <a:pPr marL="0" indent="0" algn="just">
              <a:lnSpc>
                <a:spcPct val="90000"/>
              </a:lnSpc>
            </a:pPr>
            <a:r>
              <a:rPr lang="ru-RU"/>
              <a:t>эффективное использование и воспроизводство основных ресурсов;</a:t>
            </a:r>
          </a:p>
          <a:p>
            <a:pPr marL="0" indent="0" algn="just">
              <a:lnSpc>
                <a:spcPct val="90000"/>
              </a:lnSpc>
            </a:pPr>
            <a:r>
              <a:rPr lang="ru-RU"/>
              <a:t>защита и улучшение окружающей среды;</a:t>
            </a:r>
          </a:p>
          <a:p>
            <a:pPr marL="0" indent="0" algn="just">
              <a:lnSpc>
                <a:spcPct val="90000"/>
              </a:lnSpc>
            </a:pPr>
            <a:r>
              <a:rPr lang="ru-RU"/>
              <a:t>социальное развитие;</a:t>
            </a:r>
          </a:p>
          <a:p>
            <a:pPr marL="0" indent="0" algn="just">
              <a:lnSpc>
                <a:spcPct val="90000"/>
              </a:lnSpc>
            </a:pPr>
            <a:r>
              <a:rPr lang="ru-RU"/>
              <a:t>исследование и развитие технологии для создания необходимой основы для дальнейшего роста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>
            <a:normAutofit fontScale="90000"/>
          </a:bodyPr>
          <a:lstStyle/>
          <a:p>
            <a:r>
              <a:rPr lang="ru-RU" sz="3200" b="1">
                <a:solidFill>
                  <a:srgbClr val="000099"/>
                </a:solidFill>
              </a:rPr>
              <a:t>Цели экономического роста и развития стран с переходной экономикой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ru-RU"/>
              <a:t>Создание необходимой правовой и институциональной структуры для функционирования и роста рыночной экономики:</a:t>
            </a:r>
          </a:p>
          <a:p>
            <a:pPr marL="0" indent="0" algn="just"/>
            <a:r>
              <a:rPr lang="ru-RU"/>
              <a:t>развитие банковской системы;</a:t>
            </a:r>
          </a:p>
          <a:p>
            <a:pPr marL="0" indent="0" algn="just"/>
            <a:r>
              <a:rPr lang="ru-RU"/>
              <a:t>приватизация;</a:t>
            </a:r>
          </a:p>
          <a:p>
            <a:pPr marL="0" indent="0" algn="just"/>
            <a:r>
              <a:rPr lang="ru-RU"/>
              <a:t>структурная перестройка;</a:t>
            </a:r>
          </a:p>
          <a:p>
            <a:pPr marL="0" indent="0" algn="just"/>
            <a:r>
              <a:rPr lang="ru-RU"/>
              <a:t>создание инициатив к инвестированию.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000099"/>
                </a:solidFill>
              </a:rPr>
              <a:t>Порочный круг бедности</a:t>
            </a: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3635375" y="1557338"/>
            <a:ext cx="1512888" cy="8636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/>
              <a:t>низкий душевой доход</a:t>
            </a: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5795963" y="2852738"/>
            <a:ext cx="1512887" cy="8636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/>
              <a:t>низкий уровень сбережений</a:t>
            </a: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7451725" y="2852738"/>
            <a:ext cx="1512888" cy="8636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/>
              <a:t>низкий уровень спроса</a:t>
            </a:r>
          </a:p>
        </p:txBody>
      </p:sp>
      <p:cxnSp>
        <p:nvCxnSpPr>
          <p:cNvPr id="3096" name="AutoShape 24"/>
          <p:cNvCxnSpPr>
            <a:cxnSpLocks noChangeShapeType="1"/>
            <a:stCxn id="3089" idx="3"/>
            <a:endCxn id="3090" idx="0"/>
          </p:cNvCxnSpPr>
          <p:nvPr/>
        </p:nvCxnSpPr>
        <p:spPr bwMode="auto">
          <a:xfrm>
            <a:off x="5167313" y="1989138"/>
            <a:ext cx="1385887" cy="844550"/>
          </a:xfrm>
          <a:prstGeom prst="bentConnector2">
            <a:avLst/>
          </a:prstGeom>
          <a:noFill/>
          <a:ln w="38100">
            <a:solidFill>
              <a:srgbClr val="000099"/>
            </a:solidFill>
            <a:prstDash val="sysDot"/>
            <a:miter lim="800000"/>
            <a:headEnd/>
            <a:tailEnd type="triangle" w="med" len="med"/>
          </a:ln>
          <a:effectLst/>
        </p:spPr>
      </p:cxnSp>
      <p:cxnSp>
        <p:nvCxnSpPr>
          <p:cNvPr id="3098" name="AutoShape 26"/>
          <p:cNvCxnSpPr>
            <a:cxnSpLocks noChangeShapeType="1"/>
            <a:endCxn id="3091" idx="0"/>
          </p:cNvCxnSpPr>
          <p:nvPr/>
        </p:nvCxnSpPr>
        <p:spPr bwMode="auto">
          <a:xfrm>
            <a:off x="5148263" y="1700213"/>
            <a:ext cx="3060700" cy="1133475"/>
          </a:xfrm>
          <a:prstGeom prst="bentConnector2">
            <a:avLst/>
          </a:prstGeom>
          <a:noFill/>
          <a:ln w="38100">
            <a:solidFill>
              <a:srgbClr val="000099"/>
            </a:solidFill>
            <a:prstDash val="sysDot"/>
            <a:miter lim="800000"/>
            <a:headEnd/>
            <a:tailEnd type="triangle" w="med" len="med"/>
          </a:ln>
          <a:effectLst/>
        </p:spPr>
      </p:cxnSp>
      <p:sp>
        <p:nvSpPr>
          <p:cNvPr id="3102" name="Text Box 30"/>
          <p:cNvSpPr txBox="1">
            <a:spLocks noChangeArrowheads="1"/>
          </p:cNvSpPr>
          <p:nvPr/>
        </p:nvSpPr>
        <p:spPr bwMode="auto">
          <a:xfrm>
            <a:off x="2700338" y="4870450"/>
            <a:ext cx="3384550" cy="11080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/>
              <a:t>низкий уровень капиталовложений </a:t>
            </a:r>
          </a:p>
          <a:p>
            <a:pPr algn="ctr"/>
            <a:r>
              <a:rPr lang="ru-RU" sz="1600"/>
              <a:t>и инвестиций</a:t>
            </a:r>
          </a:p>
          <a:p>
            <a:pPr algn="ctr"/>
            <a:r>
              <a:rPr lang="ru-RU" sz="1600"/>
              <a:t> в человеческий капитал</a:t>
            </a:r>
          </a:p>
        </p:txBody>
      </p:sp>
      <p:cxnSp>
        <p:nvCxnSpPr>
          <p:cNvPr id="3104" name="AutoShape 32"/>
          <p:cNvCxnSpPr>
            <a:cxnSpLocks noChangeShapeType="1"/>
            <a:endCxn id="3102" idx="3"/>
          </p:cNvCxnSpPr>
          <p:nvPr/>
        </p:nvCxnSpPr>
        <p:spPr bwMode="auto">
          <a:xfrm rot="5400000">
            <a:off x="5536406" y="4356895"/>
            <a:ext cx="1635125" cy="500062"/>
          </a:xfrm>
          <a:prstGeom prst="bentConnector2">
            <a:avLst/>
          </a:prstGeom>
          <a:noFill/>
          <a:ln w="38100">
            <a:solidFill>
              <a:srgbClr val="000099"/>
            </a:solidFill>
            <a:prstDash val="sysDot"/>
            <a:miter lim="800000"/>
            <a:headEnd/>
            <a:tailEnd type="triangle" w="med" len="med"/>
          </a:ln>
          <a:effectLst/>
        </p:spPr>
      </p:cxnSp>
      <p:cxnSp>
        <p:nvCxnSpPr>
          <p:cNvPr id="3105" name="AutoShape 33"/>
          <p:cNvCxnSpPr>
            <a:cxnSpLocks noChangeShapeType="1"/>
            <a:stCxn id="3091" idx="2"/>
          </p:cNvCxnSpPr>
          <p:nvPr/>
        </p:nvCxnSpPr>
        <p:spPr bwMode="auto">
          <a:xfrm rot="5400000">
            <a:off x="6167438" y="3652838"/>
            <a:ext cx="1958975" cy="2124075"/>
          </a:xfrm>
          <a:prstGeom prst="bentConnector2">
            <a:avLst/>
          </a:prstGeom>
          <a:noFill/>
          <a:ln w="38100">
            <a:solidFill>
              <a:srgbClr val="000099"/>
            </a:solidFill>
            <a:prstDash val="sysDot"/>
            <a:miter lim="800000"/>
            <a:headEnd/>
            <a:tailEnd type="triangle" w="med" len="med"/>
          </a:ln>
          <a:effectLst/>
        </p:spPr>
      </p:cxnSp>
      <p:sp>
        <p:nvSpPr>
          <p:cNvPr id="3106" name="Text Box 34"/>
          <p:cNvSpPr txBox="1">
            <a:spLocks noChangeArrowheads="1"/>
          </p:cNvSpPr>
          <p:nvPr/>
        </p:nvSpPr>
        <p:spPr bwMode="auto">
          <a:xfrm>
            <a:off x="611188" y="2924175"/>
            <a:ext cx="2232025" cy="6191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/>
              <a:t>низкая производительность</a:t>
            </a:r>
          </a:p>
        </p:txBody>
      </p:sp>
      <p:cxnSp>
        <p:nvCxnSpPr>
          <p:cNvPr id="3107" name="AutoShape 35"/>
          <p:cNvCxnSpPr>
            <a:cxnSpLocks noChangeShapeType="1"/>
            <a:stCxn id="3102" idx="1"/>
            <a:endCxn id="3106" idx="2"/>
          </p:cNvCxnSpPr>
          <p:nvPr/>
        </p:nvCxnSpPr>
        <p:spPr bwMode="auto">
          <a:xfrm rot="10800000">
            <a:off x="1727200" y="3562350"/>
            <a:ext cx="954088" cy="1862138"/>
          </a:xfrm>
          <a:prstGeom prst="bentConnector2">
            <a:avLst/>
          </a:prstGeom>
          <a:noFill/>
          <a:ln w="38100">
            <a:solidFill>
              <a:srgbClr val="000099"/>
            </a:solidFill>
            <a:prstDash val="sysDot"/>
            <a:miter lim="800000"/>
            <a:headEnd/>
            <a:tailEnd type="triangle" w="med" len="med"/>
          </a:ln>
          <a:effectLst/>
        </p:spPr>
      </p:cxnSp>
      <p:cxnSp>
        <p:nvCxnSpPr>
          <p:cNvPr id="3108" name="AutoShape 36"/>
          <p:cNvCxnSpPr>
            <a:cxnSpLocks noChangeShapeType="1"/>
            <a:stCxn id="3106" idx="0"/>
            <a:endCxn id="3089" idx="1"/>
          </p:cNvCxnSpPr>
          <p:nvPr/>
        </p:nvCxnSpPr>
        <p:spPr bwMode="auto">
          <a:xfrm rot="16200000">
            <a:off x="2213769" y="1502569"/>
            <a:ext cx="915987" cy="1889125"/>
          </a:xfrm>
          <a:prstGeom prst="bentConnector2">
            <a:avLst/>
          </a:prstGeom>
          <a:noFill/>
          <a:ln w="38100">
            <a:solidFill>
              <a:srgbClr val="000099"/>
            </a:solidFill>
            <a:prstDash val="sysDot"/>
            <a:miter lim="800000"/>
            <a:headEnd/>
            <a:tailEnd type="triangle" w="med" len="med"/>
          </a:ln>
          <a:effectLst/>
        </p:spPr>
      </p:cxnSp>
      <p:sp>
        <p:nvSpPr>
          <p:cNvPr id="3109" name="Text Box 37"/>
          <p:cNvSpPr txBox="1">
            <a:spLocks noChangeArrowheads="1"/>
          </p:cNvSpPr>
          <p:nvPr/>
        </p:nvSpPr>
        <p:spPr bwMode="auto">
          <a:xfrm>
            <a:off x="3635375" y="3284538"/>
            <a:ext cx="1512888" cy="8636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/>
              <a:t>быстрый рост населения</a:t>
            </a:r>
          </a:p>
        </p:txBody>
      </p:sp>
      <p:cxnSp>
        <p:nvCxnSpPr>
          <p:cNvPr id="3113" name="AutoShape 41"/>
          <p:cNvCxnSpPr>
            <a:cxnSpLocks noChangeShapeType="1"/>
            <a:stCxn id="3109" idx="0"/>
            <a:endCxn id="3089" idx="2"/>
          </p:cNvCxnSpPr>
          <p:nvPr/>
        </p:nvCxnSpPr>
        <p:spPr bwMode="auto">
          <a:xfrm flipV="1">
            <a:off x="4392613" y="2439988"/>
            <a:ext cx="0" cy="825500"/>
          </a:xfrm>
          <a:prstGeom prst="straightConnector1">
            <a:avLst/>
          </a:prstGeom>
          <a:noFill/>
          <a:ln w="38100">
            <a:solidFill>
              <a:srgbClr val="000099"/>
            </a:solidFill>
            <a:prstDash val="sysDot"/>
            <a:round/>
            <a:headEnd/>
            <a:tailEnd type="triangle" w="med" len="med"/>
          </a:ln>
          <a:effectLst/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>
            <a:normAutofit fontScale="90000"/>
          </a:bodyPr>
          <a:lstStyle/>
          <a:p>
            <a:r>
              <a:rPr lang="ru-RU" sz="3200" b="1">
                <a:solidFill>
                  <a:srgbClr val="000099"/>
                </a:solidFill>
              </a:rPr>
              <a:t>Проблемы экономического роста беднейших стран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FontTx/>
              <a:buNone/>
            </a:pPr>
            <a:r>
              <a:rPr lang="ru-RU" sz="2800" b="1"/>
              <a:t>Отсутствие необходимой инфраструктуры и финансовых ресурсов для экономического роста, и они остаются бедными из-за отсутствия этого роста.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ru-RU" sz="2800" b="1"/>
              <a:t>Низкий душевой доход в бедных странах ограничивает возможность сбережений и накопления.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ru-RU" sz="2800" b="1"/>
              <a:t>В результате сохраняется низкая производительность труда и низкие доходы.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ru-RU" sz="2800" b="1"/>
              <a:t>Быстрый рост населения поглощает любое увеличение дохода на душу населения.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3600" dirty="0" smtClean="0"/>
              <a:t>Основные проблемы и разделы экономической науки</a:t>
            </a:r>
            <a:endParaRPr lang="ru-RU" sz="3600" dirty="0"/>
          </a:p>
        </p:txBody>
      </p:sp>
      <p:pic>
        <p:nvPicPr>
          <p:cNvPr id="4" name="Рисунок 3" descr="схема-макроэкономика.jpg"/>
          <p:cNvPicPr>
            <a:picLocks noChangeAspect="1"/>
          </p:cNvPicPr>
          <p:nvPr/>
        </p:nvPicPr>
        <p:blipFill>
          <a:blip r:embed="rId2" cstate="print">
            <a:lum bright="10000" contrast="20000"/>
          </a:blip>
          <a:stretch>
            <a:fillRect/>
          </a:stretch>
        </p:blipFill>
        <p:spPr>
          <a:xfrm>
            <a:off x="467544" y="1196752"/>
            <a:ext cx="3059832" cy="22107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923928" y="1779687"/>
            <a:ext cx="49685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b="1" i="1" dirty="0" smtClean="0"/>
              <a:t>экономика семьи</a:t>
            </a:r>
            <a:r>
              <a:rPr lang="ru-RU" dirty="0" smtClean="0"/>
              <a:t> – экономические процессы, связанные с хозяйством, которое ведет одинокий человек или группа людей, живущих вместе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b="1" i="1" dirty="0"/>
              <a:t>экономика фирмы </a:t>
            </a:r>
            <a:r>
              <a:rPr lang="ru-RU" dirty="0" smtClean="0"/>
              <a:t>– экономические процессы, связанные с деятельностью организаций, производящих блага для продажи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b="1" i="1" dirty="0"/>
              <a:t>экономика региона </a:t>
            </a:r>
            <a:r>
              <a:rPr lang="ru-RU" dirty="0" smtClean="0"/>
              <a:t>– экономические процессы, связанные с деятельность фирм, расположенных в определенном регионе страны, и людей, которые там живут.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b="1" i="1" dirty="0"/>
              <a:t>экономика рынков факторов производства, товаров и услу</a:t>
            </a:r>
            <a:r>
              <a:rPr lang="ru-RU" dirty="0" smtClean="0"/>
              <a:t>г - экономические процессы, связанные с куплей-продажей благ, непосредственно потребляемых людьми или используемых для организации деятельности фирм.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1124744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Микроэкономика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3429000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Макроэкономика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3861048"/>
            <a:ext cx="38884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общеэкономические процессы, которые влияют не только на экономику семьи, фирмы, региона, фирмы или отдельного рынка, но и на всю экономическую жизнь страны в целом: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инфляция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безработица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экономический рост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внешняя торговля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Экономический рост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 smtClean="0"/>
              <a:t>Экономический рост </a:t>
            </a:r>
            <a:r>
              <a:rPr lang="ru-RU" dirty="0" smtClean="0"/>
              <a:t>– долговременная тенденция увеличения объема общенационального производства.</a:t>
            </a:r>
          </a:p>
          <a:p>
            <a:pPr marL="0" indent="0">
              <a:buNone/>
            </a:pPr>
            <a:r>
              <a:rPr lang="ru-RU" b="1" i="1" dirty="0" smtClean="0"/>
              <a:t>Значение экономического роста </a:t>
            </a:r>
            <a:r>
              <a:rPr lang="ru-RU" dirty="0" smtClean="0"/>
              <a:t>– расширение возможности повышения благосостояния населения, осуществления социальных программ, ликвидации бедности, развития науки и образования, решения экологических программ.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Измерение экономического роста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Измерение экономического роста  осуществляется с помощью темпа прироста </a:t>
            </a:r>
            <a:r>
              <a:rPr lang="ru-RU" i="1" dirty="0" smtClean="0"/>
              <a:t>объема общенационального производства </a:t>
            </a:r>
            <a:r>
              <a:rPr lang="ru-RU" dirty="0" smtClean="0"/>
              <a:t>- ВВП.</a:t>
            </a:r>
          </a:p>
          <a:p>
            <a:pPr marL="0" indent="0">
              <a:buNone/>
            </a:pPr>
            <a:r>
              <a:rPr lang="ru-RU" b="1" i="1" dirty="0" smtClean="0"/>
              <a:t>Валовой внутренний продукт (ВВП) </a:t>
            </a:r>
            <a:r>
              <a:rPr lang="ru-RU" dirty="0" smtClean="0"/>
              <a:t>– общая стоимость всех конечных товаров и услуг, произведенных в данной стране в течение года.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600" i="1" dirty="0" smtClean="0"/>
              <a:t>Иногда используется показатель ВНП – валовой национальный продукт, который отличается способом определения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Валовой внутренний продукт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i="1" dirty="0" smtClean="0"/>
              <a:t>Валовой внутренний продукт (ВВП) </a:t>
            </a:r>
            <a:r>
              <a:rPr lang="ru-RU" dirty="0" smtClean="0"/>
              <a:t>– </a:t>
            </a:r>
            <a:r>
              <a:rPr lang="ru-RU" dirty="0" smtClean="0">
                <a:solidFill>
                  <a:srgbClr val="FF0000"/>
                </a:solidFill>
              </a:rPr>
              <a:t>общая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7030A0"/>
                </a:solidFill>
              </a:rPr>
              <a:t>рыночная</a:t>
            </a:r>
            <a:r>
              <a:rPr lang="ru-RU" dirty="0" smtClean="0"/>
              <a:t> стоимость всех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конечных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товаров и услуг</a:t>
            </a:r>
            <a:r>
              <a:rPr lang="ru-RU" dirty="0" smtClean="0"/>
              <a:t>, произведенных в данной стране в течение года.</a:t>
            </a:r>
          </a:p>
          <a:p>
            <a:pPr marL="0" indent="0"/>
            <a:r>
              <a:rPr lang="ru-RU" b="1" i="1" dirty="0" smtClean="0">
                <a:solidFill>
                  <a:srgbClr val="FF0000"/>
                </a:solidFill>
              </a:rPr>
              <a:t>общая</a:t>
            </a:r>
            <a:r>
              <a:rPr lang="ru-RU" dirty="0" smtClean="0"/>
              <a:t> – совокупный выпуск, суммарный показатель;</a:t>
            </a:r>
          </a:p>
          <a:p>
            <a:pPr marL="0" indent="0"/>
            <a:r>
              <a:rPr lang="ru-RU" b="1" i="1" dirty="0" smtClean="0">
                <a:solidFill>
                  <a:srgbClr val="7030A0"/>
                </a:solidFill>
              </a:rPr>
              <a:t>рыночная</a:t>
            </a:r>
            <a:r>
              <a:rPr lang="ru-RU" dirty="0" smtClean="0"/>
              <a:t> – официальные рыночные сделки, труд на себя не учитывается;</a:t>
            </a:r>
          </a:p>
          <a:p>
            <a:pPr marL="0" indent="0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конечная</a:t>
            </a:r>
            <a:r>
              <a:rPr lang="ru-RU" dirty="0" smtClean="0"/>
              <a:t> – товары и услуги, используемые для личного потребления, не предназначенные для дальнейшего потребления на производстве;</a:t>
            </a:r>
          </a:p>
          <a:p>
            <a:pPr marL="0" indent="0"/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товары и услуги </a:t>
            </a:r>
            <a:r>
              <a:rPr lang="ru-RU" dirty="0" smtClean="0"/>
              <a:t>– учитываются платежи, производимые в обмен на товары и услуги; платежи, не связанные с движением товаров не учитываются.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Виды ВВП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 smtClean="0"/>
              <a:t>Номинальный ВВП</a:t>
            </a:r>
            <a:r>
              <a:rPr lang="ru-RU" dirty="0" smtClean="0"/>
              <a:t>– общая рыночная стоимость всех конечных товаров и услуг, произведенных в данной стране в течение года в ценах текущего года.</a:t>
            </a:r>
          </a:p>
          <a:p>
            <a:pPr marL="0" indent="0">
              <a:buNone/>
            </a:pPr>
            <a:r>
              <a:rPr lang="ru-RU" b="1" i="1" dirty="0" smtClean="0"/>
              <a:t>Реальный ВВП</a:t>
            </a:r>
            <a:r>
              <a:rPr lang="ru-RU" dirty="0" smtClean="0"/>
              <a:t>– общая рыночная стоимость всех конечных товаров и услуг, произведенных в данной стране в течение года в ценах базового года.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i="1" dirty="0" smtClean="0"/>
              <a:t>Потенциальный ВВП</a:t>
            </a:r>
            <a:r>
              <a:rPr lang="ru-RU" dirty="0" smtClean="0"/>
              <a:t>– объем производства при полном использовании имеющихся в экономике ресурсов, при полной занятости.</a:t>
            </a:r>
          </a:p>
          <a:p>
            <a:pPr marL="0" indent="0"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ru-RU" dirty="0" smtClean="0"/>
              <a:t>Условия определения </a:t>
            </a:r>
            <a:r>
              <a:rPr lang="ru-RU" smtClean="0"/>
              <a:t>экономического роста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708920"/>
            <a:ext cx="8229600" cy="1800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i="1" dirty="0" smtClean="0"/>
              <a:t>Использование реальных показателей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/>
              <a:t>Определение экономического роста  в расчете на душу населения страны</a:t>
            </a: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95536" y="4869160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Темп прироста ВВП определяется по формуле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5220072" y="4653136"/>
          <a:ext cx="3456384" cy="870497"/>
        </p:xfrm>
        <a:graphic>
          <a:graphicData uri="http://schemas.openxmlformats.org/presentationml/2006/ole">
            <p:oleObj spid="_x0000_s1026" name="Формула" r:id="rId3" imgW="1714320" imgH="431640" progId="Equation.3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dirty="0" smtClean="0"/>
              <a:t>Факторы экономического роста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544616"/>
          </a:xfrm>
        </p:spPr>
        <p:txBody>
          <a:bodyPr>
            <a:normAutofit fontScale="85000" lnSpcReduction="10000"/>
          </a:bodyPr>
          <a:lstStyle/>
          <a:p>
            <a:pPr marL="514350" indent="-514350" algn="just">
              <a:buNone/>
            </a:pPr>
            <a:r>
              <a:rPr lang="ru-RU" sz="4200" b="1" i="1" dirty="0" smtClean="0"/>
              <a:t>Экстенсивные</a:t>
            </a:r>
            <a:r>
              <a:rPr lang="ru-RU" dirty="0" smtClean="0"/>
              <a:t> – увеличение выпуска продукции за счет </a:t>
            </a:r>
            <a:r>
              <a:rPr lang="ru-RU" u="sng" dirty="0" smtClean="0"/>
              <a:t>использования дополнительных ресурсов</a:t>
            </a:r>
            <a:r>
              <a:rPr lang="ru-RU" dirty="0" smtClean="0"/>
              <a:t>: средств производства, рабочей силы, дополнительных финансовых ресурсов, отдача продукции на единицу капитала остается прежней.</a:t>
            </a:r>
          </a:p>
          <a:p>
            <a:pPr marL="514350" indent="-514350">
              <a:buNone/>
            </a:pPr>
            <a:r>
              <a:rPr lang="ru-RU" dirty="0" smtClean="0"/>
              <a:t>Примеры:</a:t>
            </a:r>
          </a:p>
          <a:p>
            <a:pPr marL="514350" indent="-514350"/>
            <a:r>
              <a:rPr lang="ru-RU" dirty="0" smtClean="0"/>
              <a:t>вовлечение в производство новой рабочей силы (квалификация рабочих не меняется);</a:t>
            </a:r>
          </a:p>
          <a:p>
            <a:pPr marL="514350" indent="-514350"/>
            <a:r>
              <a:rPr lang="ru-RU" dirty="0" smtClean="0"/>
              <a:t>увеличение посевных площадей;</a:t>
            </a:r>
          </a:p>
          <a:p>
            <a:pPr marL="514350" indent="-514350"/>
            <a:r>
              <a:rPr lang="ru-RU" dirty="0" smtClean="0"/>
              <a:t>вовлечение в эксплуатацию новых залежей полезных ископаемых;</a:t>
            </a:r>
          </a:p>
          <a:p>
            <a:pPr marL="514350" indent="-514350"/>
            <a:r>
              <a:rPr lang="ru-RU" dirty="0" smtClean="0"/>
              <a:t>установка большего числа станков, технология производства не меняется.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1104</Words>
  <Application>Microsoft Office PowerPoint</Application>
  <PresentationFormat>Экран (4:3)</PresentationFormat>
  <Paragraphs>128</Paragraphs>
  <Slides>26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Тема Office</vt:lpstr>
      <vt:lpstr>Формула</vt:lpstr>
      <vt:lpstr>Макроэкономические процессы в экономике страны</vt:lpstr>
      <vt:lpstr>Основные проблемы и разделы экономической науки</vt:lpstr>
      <vt:lpstr>Основные проблемы и разделы экономической науки</vt:lpstr>
      <vt:lpstr>Экономический рост</vt:lpstr>
      <vt:lpstr>Измерение экономического роста</vt:lpstr>
      <vt:lpstr>Валовой внутренний продукт</vt:lpstr>
      <vt:lpstr>Виды ВВП</vt:lpstr>
      <vt:lpstr>Условия определения экономического роста</vt:lpstr>
      <vt:lpstr>Факторы экономического роста</vt:lpstr>
      <vt:lpstr>Факторы экономического роста</vt:lpstr>
      <vt:lpstr>Факторы ускорения экономического роста</vt:lpstr>
      <vt:lpstr>Неравномерность  экономического роста</vt:lpstr>
      <vt:lpstr>Типы экономической динамики ВВП</vt:lpstr>
      <vt:lpstr>Экономические циклы</vt:lpstr>
      <vt:lpstr>Фазы делового цикла</vt:lpstr>
      <vt:lpstr>Фазы делового цикла</vt:lpstr>
      <vt:lpstr>Фазы делового цикла</vt:lpstr>
      <vt:lpstr>Фазы делового цикла</vt:lpstr>
      <vt:lpstr>Фазы делового цикла</vt:lpstr>
      <vt:lpstr>Экономическое развитие</vt:lpstr>
      <vt:lpstr>Показатели  экономическое развития</vt:lpstr>
      <vt:lpstr>Устойчивое общественное развитие</vt:lpstr>
      <vt:lpstr>Цели экономического роста и развития развитых индустриальных стран</vt:lpstr>
      <vt:lpstr>Цели экономического роста и развития стран с переходной экономикой</vt:lpstr>
      <vt:lpstr>Порочный круг бедности</vt:lpstr>
      <vt:lpstr>Проблемы экономического роста беднейших стран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Макроэкономические процессы в экономике страны</dc:title>
  <dc:creator>Мама</dc:creator>
  <cp:lastModifiedBy>Мама</cp:lastModifiedBy>
  <cp:revision>42</cp:revision>
  <dcterms:created xsi:type="dcterms:W3CDTF">2012-07-04T16:47:42Z</dcterms:created>
  <dcterms:modified xsi:type="dcterms:W3CDTF">2014-09-25T17:36:08Z</dcterms:modified>
</cp:coreProperties>
</file>