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8" r:id="rId3"/>
    <p:sldId id="259" r:id="rId4"/>
    <p:sldId id="280" r:id="rId5"/>
    <p:sldId id="277" r:id="rId6"/>
    <p:sldId id="257" r:id="rId7"/>
    <p:sldId id="261" r:id="rId8"/>
    <p:sldId id="265" r:id="rId9"/>
    <p:sldId id="289" r:id="rId10"/>
    <p:sldId id="266" r:id="rId11"/>
    <p:sldId id="267" r:id="rId12"/>
    <p:sldId id="282" r:id="rId13"/>
    <p:sldId id="268" r:id="rId14"/>
    <p:sldId id="281" r:id="rId15"/>
    <p:sldId id="269" r:id="rId16"/>
    <p:sldId id="262" r:id="rId17"/>
    <p:sldId id="264" r:id="rId18"/>
    <p:sldId id="270" r:id="rId19"/>
    <p:sldId id="271" r:id="rId20"/>
    <p:sldId id="272" r:id="rId21"/>
    <p:sldId id="273" r:id="rId22"/>
    <p:sldId id="278" r:id="rId23"/>
    <p:sldId id="260" r:id="rId24"/>
    <p:sldId id="274" r:id="rId25"/>
    <p:sldId id="276" r:id="rId26"/>
    <p:sldId id="275" r:id="rId27"/>
    <p:sldId id="285" r:id="rId28"/>
    <p:sldId id="284" r:id="rId29"/>
    <p:sldId id="279" r:id="rId30"/>
    <p:sldId id="286" r:id="rId31"/>
    <p:sldId id="288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54EB5-C7A2-45BB-9F97-9937CF3C34CC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53BB9-49CE-4A27-A77E-2344331F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BFB82-F3C0-4841-8900-01A8E1888AD5}" type="datetimeFigureOut">
              <a:rPr lang="ru-RU" smtClean="0"/>
              <a:pPr/>
              <a:t>14.10.2017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C975F-5C27-4D3C-A61F-6146371D2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C975F-5C27-4D3C-A61F-6146371D260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C15A-D6CD-4EB4-9DBD-9E8C422B4610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C90D-4A8B-4BDA-A666-2A021F58495E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0D8D-447C-4D56-A46B-FAE0E7B76A87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C04C-DE11-40E9-B0E0-5619982742B8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E5AD-0F03-4E7D-9010-C44086AEC4FF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EF35959-E7D5-4DE5-80F7-C40EDDF03A50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B1C9-76B0-4EB4-828A-89CCF401FEE5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DE5B-907C-4705-8EB6-96F13E63FA93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60A2-B1F2-43BD-A3C5-13FA69FDCAAD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6253-9146-448E-AB99-A367A2485212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CA1C331-468B-4CAD-ABEA-6FFBB53E9606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920ED7-BC10-45F5-8AAC-8EECA0CA4E50}" type="datetime1">
              <a:rPr lang="ru-RU" smtClean="0"/>
              <a:pPr/>
              <a:t>14.10.2017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772400" cy="93684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Преобразование Фурье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98072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Лаборатория инженерной физики </a:t>
            </a:r>
            <a:endParaRPr lang="ru-RU" sz="2400" b="1" dirty="0"/>
          </a:p>
        </p:txBody>
      </p:sp>
      <p:pic>
        <p:nvPicPr>
          <p:cNvPr id="24578" name="Picture 2" descr="http://golance.ru/media/workpre/200_200/hb6/l6t/qsl/90vhnb99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1080120" cy="108012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Ряд Фурье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   Теорема</a:t>
            </a:r>
            <a:r>
              <a:rPr lang="en-US" sz="2200" dirty="0" smtClean="0"/>
              <a:t>: </a:t>
            </a:r>
            <a:r>
              <a:rPr lang="ru-RU" sz="2200" dirty="0" smtClean="0"/>
              <a:t> Пусть </a:t>
            </a:r>
            <a:r>
              <a:rPr lang="en-US" sz="2200" dirty="0" smtClean="0"/>
              <a:t>f(x)</a:t>
            </a:r>
            <a:r>
              <a:rPr lang="ru-RU" sz="2200" dirty="0" smtClean="0"/>
              <a:t>— </a:t>
            </a:r>
            <a:r>
              <a:rPr lang="ru-RU" sz="2200" b="1" dirty="0" smtClean="0"/>
              <a:t>кусочно-гладкая функция </a:t>
            </a:r>
            <a:r>
              <a:rPr lang="ru-RU" sz="2200" dirty="0" smtClean="0"/>
              <a:t>на сегменте [− </a:t>
            </a:r>
            <a:r>
              <a:rPr lang="ru-RU" sz="2200" dirty="0" err="1" smtClean="0"/>
              <a:t>π</a:t>
            </a:r>
            <a:r>
              <a:rPr lang="ru-RU" sz="2200" dirty="0" smtClean="0"/>
              <a:t>, + </a:t>
            </a:r>
            <a:r>
              <a:rPr lang="el-GR" sz="2200" dirty="0" smtClean="0"/>
              <a:t>π</a:t>
            </a:r>
            <a:r>
              <a:rPr lang="ru-RU" sz="2200" dirty="0" smtClean="0"/>
              <a:t>]. </a:t>
            </a:r>
            <a:r>
              <a:rPr lang="en-US" sz="2200" dirty="0" smtClean="0"/>
              <a:t> </a:t>
            </a:r>
            <a:r>
              <a:rPr lang="ru-RU" sz="2200" dirty="0" smtClean="0"/>
              <a:t>Тогда ряд Фурье функции </a:t>
            </a:r>
            <a:r>
              <a:rPr lang="en-US" sz="2200" dirty="0" smtClean="0"/>
              <a:t>f(x) </a:t>
            </a:r>
            <a:r>
              <a:rPr lang="ru-RU" sz="2200" dirty="0" smtClean="0"/>
              <a:t>сходится в каждой точке.</a:t>
            </a:r>
            <a:endParaRPr lang="ru-RU" sz="22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501008"/>
            <a:ext cx="5466347" cy="1296144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42088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Разложить в ряд Фурье функцию </a:t>
            </a: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2492896"/>
            <a:ext cx="3143151" cy="432048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Дополнение к заданию</a:t>
            </a:r>
            <a:endParaRPr lang="ru-RU" dirty="0"/>
          </a:p>
        </p:txBody>
      </p:sp>
      <p:pic>
        <p:nvPicPr>
          <p:cNvPr id="43010" name="Picture 2" descr="http://rstud.ru/end3/ris/image11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16832"/>
            <a:ext cx="4392488" cy="28815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08518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График заданной функции и ее разложение в ряд Фурье, ограниченное первыми четырьмя членами ряда</a:t>
            </a:r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Интеграл Фурье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98884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Интеграл Фурье - это</a:t>
            </a:r>
            <a:endParaRPr lang="ru-RU" sz="24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780928"/>
            <a:ext cx="5765935" cy="792088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221088"/>
            <a:ext cx="3610989" cy="792088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93096"/>
            <a:ext cx="3564396" cy="792088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031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где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44371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Интеграл Фурье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</a:t>
            </a:r>
            <a:r>
              <a:rPr lang="ru-RU" sz="2200" b="1" dirty="0" smtClean="0"/>
              <a:t>Теорема</a:t>
            </a:r>
            <a:r>
              <a:rPr lang="en-US" sz="2200" dirty="0" smtClean="0"/>
              <a:t>:</a:t>
            </a:r>
            <a:r>
              <a:rPr lang="ru-RU" sz="2200" dirty="0" smtClean="0"/>
              <a:t> Если функция f(</a:t>
            </a:r>
            <a:r>
              <a:rPr lang="ru-RU" sz="2200" dirty="0" err="1" smtClean="0"/>
              <a:t>x</a:t>
            </a:r>
            <a:r>
              <a:rPr lang="ru-RU" sz="2200" dirty="0" smtClean="0"/>
              <a:t>) определена на всей числовой прямой, является кусочно-гладкой на любом сегменте и абсолютно интегрируема на всей числовой прямой, то для любого </a:t>
            </a:r>
            <a:r>
              <a:rPr lang="en-US" sz="2200" dirty="0" smtClean="0"/>
              <a:t>x </a:t>
            </a:r>
            <a:r>
              <a:rPr lang="ru-RU" sz="2200" dirty="0" smtClean="0"/>
              <a:t>справедливо равенство</a:t>
            </a:r>
            <a:r>
              <a:rPr lang="en-US" sz="2200" dirty="0" smtClean="0"/>
              <a:t>:</a:t>
            </a:r>
            <a:endParaRPr lang="ru-RU" sz="2200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501008"/>
            <a:ext cx="8045402" cy="1187026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Интеграл Фурье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После некоторых преобразований в интеграле Фурье мы получим следующее выражение</a:t>
            </a:r>
            <a:r>
              <a:rPr lang="en-US" sz="2000" dirty="0" smtClean="0"/>
              <a:t>: 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492896"/>
            <a:ext cx="5847473" cy="79208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57301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Введём обозначение для интеграла в скобках</a:t>
            </a:r>
            <a:r>
              <a:rPr lang="en-US" sz="2000" dirty="0" smtClean="0"/>
              <a:t>: </a:t>
            </a:r>
            <a:endParaRPr lang="ru-RU" sz="2000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149080"/>
            <a:ext cx="3528393" cy="778996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494116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Тогда</a:t>
            </a:r>
            <a:r>
              <a:rPr lang="en-US" sz="2000" dirty="0" smtClean="0"/>
              <a:t>:</a:t>
            </a:r>
            <a:endParaRPr lang="ru-RU" sz="20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4088" y="436510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</a:t>
            </a:r>
            <a:r>
              <a:rPr lang="ru-RU" sz="2000" dirty="0" smtClean="0"/>
              <a:t>образ Фурье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2080" y="558924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оригинал Фурье</a:t>
            </a:r>
            <a:endParaRPr lang="ru-RU" sz="20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373216"/>
            <a:ext cx="3672408" cy="832117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Свёртка функций</a:t>
            </a:r>
            <a:endParaRPr lang="ru-RU" dirty="0"/>
          </a:p>
        </p:txBody>
      </p:sp>
      <p:sp>
        <p:nvSpPr>
          <p:cNvPr id="10242" name="AutoShape 2" descr="\stackrel{\mathrm{def}}{=}\ \int \limits_{\mathbf{R}^d} f(y)\, g(x-y)\, dy =&#10;\int \limits_{\mathbf{R}^d} f(x-y)\, g(y)\, dy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\stackrel{\mathrm{def}}{=}\ \int \limits_{\mathbf{R}^d} f(y)\, g(x-y)\, dy =&#10;\int \limits_{\mathbf{R}^d} f(x-y)\, g(y)\, dy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5" name="AutoShape 5" descr="{\displaystyle (f*g)(x)\ }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95536" y="198884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</a:t>
            </a:r>
            <a:r>
              <a:rPr lang="ru-RU" sz="2400" b="1" dirty="0" smtClean="0"/>
              <a:t>Свёрткой</a:t>
            </a:r>
            <a:r>
              <a:rPr lang="ru-RU" sz="2400" dirty="0" smtClean="0"/>
              <a:t> двух интегрируемых</a:t>
            </a:r>
            <a:r>
              <a:rPr lang="en-US" sz="2400" dirty="0" smtClean="0"/>
              <a:t> f </a:t>
            </a:r>
            <a:r>
              <a:rPr lang="ru-RU" sz="2400" dirty="0" smtClean="0"/>
              <a:t>и </a:t>
            </a:r>
            <a:r>
              <a:rPr lang="en-US" sz="2400" dirty="0" smtClean="0"/>
              <a:t>g</a:t>
            </a:r>
            <a:r>
              <a:rPr lang="ru-RU" sz="2400" dirty="0" smtClean="0"/>
              <a:t> функций называется интеграл вида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400506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</a:t>
            </a:r>
            <a:r>
              <a:rPr lang="ru-RU" sz="2400" b="1" dirty="0" smtClean="0"/>
              <a:t>Теорема о свёртке</a:t>
            </a:r>
            <a:r>
              <a:rPr lang="en-US" sz="2400" dirty="0" smtClean="0"/>
              <a:t>:</a:t>
            </a:r>
            <a:r>
              <a:rPr lang="ru-RU" sz="2400" dirty="0" smtClean="0"/>
              <a:t> Фурье-образ свертки функций равен произведению их Фурье-образов.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  </a:t>
            </a:r>
            <a:endParaRPr lang="ru-RU" sz="24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013176"/>
            <a:ext cx="5446891" cy="648072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708921"/>
            <a:ext cx="5112568" cy="1062788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1362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708920"/>
            <a:ext cx="3333720" cy="1024930"/>
          </a:xfrm>
          <a:prstGeom prst="rect">
            <a:avLst/>
          </a:prstGeom>
          <a:noFill/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лорп\Desktop\Convolution_of_spiky_function_with_box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488832" cy="2160240"/>
          </a:xfrm>
          <a:prstGeom prst="rect">
            <a:avLst/>
          </a:prstGeom>
          <a:noFill/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dirty="0" smtClean="0"/>
              <a:t>Свёртка функций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486916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Свёртка двух функций</a:t>
            </a:r>
            <a:endParaRPr lang="ru-RU" sz="24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534400" cy="758952"/>
          </a:xfrm>
        </p:spPr>
        <p:txBody>
          <a:bodyPr>
            <a:noAutofit/>
          </a:bodyPr>
          <a:lstStyle/>
          <a:p>
            <a:r>
              <a:rPr lang="ru-RU" sz="4800" dirty="0" smtClean="0"/>
              <a:t>Радиотехническая часть</a:t>
            </a:r>
            <a:endParaRPr lang="ru-RU" sz="4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348880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В этом разделе мы познакомимся с приложением преобразования Фурье в радиотехнике.</a:t>
            </a:r>
            <a:endParaRPr lang="ru-RU" sz="2400" dirty="0"/>
          </a:p>
        </p:txBody>
      </p:sp>
      <p:pic>
        <p:nvPicPr>
          <p:cNvPr id="9218" name="Picture 2" descr="http://spectralsystems.ru/images/cms/catalog/labware/fsm_1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5364088" cy="33525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54452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Фурье-спектрометр</a:t>
            </a:r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556792"/>
            <a:ext cx="66247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История возникновения …………………………………………… 3</a:t>
            </a:r>
          </a:p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Так что такое преобразование Фурье</a:t>
            </a:r>
            <a:r>
              <a:rPr lang="en-US" i="1" dirty="0" smtClean="0"/>
              <a:t>?</a:t>
            </a:r>
            <a:r>
              <a:rPr lang="ru-RU" i="1" dirty="0" smtClean="0"/>
              <a:t> ………………………. 6</a:t>
            </a:r>
            <a:br>
              <a:rPr lang="ru-RU" i="1" dirty="0" smtClean="0"/>
            </a:br>
            <a:r>
              <a:rPr lang="ru-RU" i="1" dirty="0" smtClean="0"/>
              <a:t>Математическое замечание ………………………………………. 7</a:t>
            </a:r>
            <a:br>
              <a:rPr lang="ru-RU" i="1" dirty="0" smtClean="0"/>
            </a:br>
            <a:r>
              <a:rPr lang="ru-RU" i="1" dirty="0" smtClean="0"/>
              <a:t>Ряд Фурье ……………………………………………………………………. 8</a:t>
            </a:r>
            <a:br>
              <a:rPr lang="ru-RU" i="1" dirty="0" smtClean="0"/>
            </a:br>
            <a:r>
              <a:rPr lang="ru-RU" i="1" dirty="0" smtClean="0"/>
              <a:t>Задание 1 ……………………………………………………………………. 10</a:t>
            </a:r>
            <a:br>
              <a:rPr lang="ru-RU" i="1" dirty="0" smtClean="0"/>
            </a:br>
            <a:r>
              <a:rPr lang="ru-RU" i="1" dirty="0" smtClean="0"/>
              <a:t>Интеграл Фурье ………………………………………………………... 12</a:t>
            </a:r>
            <a:br>
              <a:rPr lang="ru-RU" i="1" dirty="0" smtClean="0"/>
            </a:br>
            <a:r>
              <a:rPr lang="ru-RU" i="1" dirty="0" smtClean="0"/>
              <a:t>Свёртка функций ………………………………………………………. 15</a:t>
            </a:r>
            <a:br>
              <a:rPr lang="ru-RU" i="1" dirty="0" smtClean="0"/>
            </a:br>
            <a:r>
              <a:rPr lang="ru-RU" i="1" dirty="0" smtClean="0"/>
              <a:t>Задание 2 …………………………………………………………………... 17</a:t>
            </a:r>
          </a:p>
          <a:p>
            <a:endParaRPr lang="ru-RU" i="1" dirty="0" smtClean="0"/>
          </a:p>
          <a:p>
            <a:r>
              <a:rPr lang="ru-RU" i="1" dirty="0" smtClean="0"/>
              <a:t>Введение …………………………………………………………………….. 19</a:t>
            </a:r>
            <a:br>
              <a:rPr lang="ru-RU" i="1" dirty="0" smtClean="0"/>
            </a:br>
            <a:r>
              <a:rPr lang="ru-RU" i="1" dirty="0" smtClean="0"/>
              <a:t>Примеры ……………………………………………………………………. 21</a:t>
            </a:r>
            <a:br>
              <a:rPr lang="ru-RU" i="1" dirty="0" smtClean="0"/>
            </a:br>
            <a:r>
              <a:rPr lang="ru-RU" i="1" dirty="0" smtClean="0"/>
              <a:t>Мотивировка ……………………………………………………………. 24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Задание 3 …………………………………………………………………... 25</a:t>
            </a:r>
            <a:br>
              <a:rPr lang="ru-RU" i="1" dirty="0" smtClean="0"/>
            </a:br>
            <a:r>
              <a:rPr lang="ru-RU" i="1" dirty="0" smtClean="0"/>
              <a:t>Замечание ………………………………………………………………….. 27</a:t>
            </a:r>
            <a:br>
              <a:rPr lang="ru-RU" i="1" dirty="0" smtClean="0"/>
            </a:br>
            <a:r>
              <a:rPr lang="ru-RU" i="1" dirty="0" smtClean="0"/>
              <a:t>Фурье-спектроскопия ………………………………………………... 29</a:t>
            </a:r>
            <a:br>
              <a:rPr lang="ru-RU" i="1" dirty="0" smtClean="0"/>
            </a:br>
            <a:r>
              <a:rPr lang="ru-RU" i="1" dirty="0" smtClean="0"/>
              <a:t>Дискретное преобразование Фурье ……………………………. 30</a:t>
            </a:r>
            <a:endParaRPr lang="ru-RU" i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700808"/>
            <a:ext cx="745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700808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400" b="1" dirty="0" smtClean="0"/>
              <a:t>Главный Вопрос</a:t>
            </a:r>
            <a:r>
              <a:rPr lang="en-US" sz="2400" dirty="0" smtClean="0"/>
              <a:t>:</a:t>
            </a:r>
            <a:r>
              <a:rPr lang="ru-RU" sz="2400" dirty="0" smtClean="0"/>
              <a:t> может ли сумма синусоидального ряда сходиться к точному значению разрывной функции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ru-RU" sz="2400" dirty="0" smtClean="0"/>
              <a:t>   </a:t>
            </a:r>
            <a:endParaRPr lang="ru-RU" sz="2400" dirty="0"/>
          </a:p>
        </p:txBody>
      </p:sp>
      <p:pic>
        <p:nvPicPr>
          <p:cNvPr id="8194" name="Picture 2" descr="https://upload.wikimedia.org/wikipedia/commons/thumb/2/2a/Heaviside.svg/650px-Heavisid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429000"/>
            <a:ext cx="5256584" cy="2709164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789040"/>
            <a:ext cx="2927897" cy="12961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7544" y="3140968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Функция Хэвисайда</a:t>
            </a:r>
            <a:r>
              <a:rPr lang="en-US" dirty="0" smtClean="0"/>
              <a:t>: 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ряд Фурье в комплексной форме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6813064" cy="2952328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522920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Аппроксимация рядами Фурье функции Хэвисайда</a:t>
            </a:r>
            <a:endParaRPr lang="ru-RU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pic>
        <p:nvPicPr>
          <p:cNvPr id="2050" name="Picture 2" descr="http://birspb.ru/uploaded/itim2_image-6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4762500" cy="39909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573325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Аппроксимация рядами Фурье произвольной функции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лорп\Desktop\Synthesis_squar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624736" cy="3312368"/>
          </a:xfrm>
          <a:prstGeom prst="rect">
            <a:avLst/>
          </a:prstGeom>
          <a:noFill/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37321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Результаты добавления членов ряда Фурье при аппроксимации разрывной кусочно-постоянной функции.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Мотивировка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700808"/>
            <a:ext cx="3528393" cy="7789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35488" y="1916832"/>
            <a:ext cx="4212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 </a:t>
            </a:r>
            <a:r>
              <a:rPr lang="ru-RU" sz="2000" dirty="0" smtClean="0"/>
              <a:t>прямое преобразование Фурье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068960"/>
            <a:ext cx="4212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 </a:t>
            </a:r>
            <a:r>
              <a:rPr lang="ru-RU" sz="2000" dirty="0" smtClean="0"/>
              <a:t>обратное преобразование Фурье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4221088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Введём понятие спектра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r>
              <a:rPr lang="ru-RU" sz="2000" b="1" dirty="0" smtClean="0"/>
              <a:t>   Спектр сигнала</a:t>
            </a:r>
            <a:r>
              <a:rPr lang="ru-RU" sz="2000" dirty="0" smtClean="0"/>
              <a:t> — в радиотехнике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dirty="0" smtClean="0"/>
              <a:t>это результат разложения сигнала на более простые в базисе ортогональных функций.</a:t>
            </a:r>
            <a:endParaRPr lang="ru-RU" sz="2000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852936"/>
            <a:ext cx="3672408" cy="832117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2060848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Найти Фурье-образ прямоугольного сигнала</a:t>
            </a:r>
            <a:r>
              <a:rPr lang="en-US" sz="2400" dirty="0" smtClean="0"/>
              <a:t>: </a:t>
            </a:r>
            <a:endParaRPr lang="ru-RU" sz="2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284984"/>
            <a:ext cx="7107494" cy="1152128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opref.ru/main/images/69363/m3fba33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5434991" cy="28083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1720" y="5085184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График функции </a:t>
            </a:r>
            <a:r>
              <a:rPr lang="en-US" sz="2000" b="1" dirty="0" smtClean="0"/>
              <a:t>sinc(w)</a:t>
            </a:r>
            <a:endParaRPr lang="ru-RU" sz="20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5157192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Таблица оригиналов и образов сигналов</a:t>
            </a:r>
            <a:endParaRPr lang="ru-RU" sz="20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44824"/>
            <a:ext cx="4104456" cy="2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418259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Замечание</a:t>
            </a:r>
            <a:endParaRPr lang="ru-RU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772816"/>
            <a:ext cx="3848100" cy="381000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204864"/>
            <a:ext cx="2581275" cy="390525"/>
          </a:xfrm>
          <a:prstGeom prst="rect">
            <a:avLst/>
          </a:prstGeom>
          <a:noFill/>
        </p:spPr>
      </p:pic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17008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32849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4)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27089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3)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22048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2)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23928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5)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23928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7)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40770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6)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23928" y="58772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8)</a:t>
            </a:r>
            <a:endParaRPr lang="ru-RU" b="1" dirty="0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708920"/>
            <a:ext cx="2276475" cy="390525"/>
          </a:xfrm>
          <a:prstGeom prst="rect">
            <a:avLst/>
          </a:prstGeom>
          <a:noFill/>
        </p:spPr>
      </p:pic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212976"/>
            <a:ext cx="2333625" cy="619125"/>
          </a:xfrm>
          <a:prstGeom prst="rect">
            <a:avLst/>
          </a:prstGeom>
          <a:noFill/>
        </p:spPr>
      </p:pic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8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140968"/>
            <a:ext cx="1495425" cy="742950"/>
          </a:xfrm>
          <a:prstGeom prst="rect">
            <a:avLst/>
          </a:prstGeom>
          <a:noFill/>
        </p:spPr>
      </p:pic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2001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933056"/>
            <a:ext cx="4400550" cy="695325"/>
          </a:xfrm>
          <a:prstGeom prst="rect">
            <a:avLst/>
          </a:prstGeom>
          <a:noFill/>
        </p:spPr>
      </p:pic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200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797152"/>
            <a:ext cx="4505325" cy="695325"/>
          </a:xfrm>
          <a:prstGeom prst="rect">
            <a:avLst/>
          </a:prstGeom>
          <a:noFill/>
        </p:spPr>
      </p:pic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661248"/>
            <a:ext cx="2209800" cy="771525"/>
          </a:xfrm>
          <a:prstGeom prst="rect">
            <a:avLst/>
          </a:prstGeom>
          <a:noFill/>
        </p:spPr>
      </p:pic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Фурье-спектроскопия</a:t>
            </a:r>
            <a:endParaRPr lang="ru-RU" dirty="0"/>
          </a:p>
        </p:txBody>
      </p:sp>
      <p:pic>
        <p:nvPicPr>
          <p:cNvPr id="1028" name="Picture 4" descr="https://im1-tub-ru.yandex.net/i?id=a0f3db0aa81f2df4bab591c32472cb6f&amp;n=33&amp;h=215&amp;w=2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16832"/>
            <a:ext cx="3587002" cy="30243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4048" y="515719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Схема Интерферометра Майкельсона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132856"/>
            <a:ext cx="3672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ru-RU" dirty="0" smtClean="0"/>
              <a:t> </a:t>
            </a:r>
            <a:r>
              <a:rPr lang="ru-RU" sz="2000" b="1" dirty="0" smtClean="0"/>
              <a:t>Идея</a:t>
            </a:r>
            <a:r>
              <a:rPr lang="en-US" sz="2000" dirty="0" smtClean="0"/>
              <a:t>: </a:t>
            </a:r>
            <a:r>
              <a:rPr lang="ru-RU" sz="2000" dirty="0" smtClean="0"/>
              <a:t>спектр вычисляется по отклику во временной (ЯМР, ЭПР, масс-спектроскопия) или пространственной области (для оптических спектроскопов).</a:t>
            </a:r>
            <a:endParaRPr lang="ru-RU" sz="20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возникновения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63691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smtClean="0"/>
              <a:t> </a:t>
            </a:r>
            <a:r>
              <a:rPr lang="ru-RU" sz="2400" b="1" dirty="0" smtClean="0"/>
              <a:t>Идея</a:t>
            </a:r>
            <a:r>
              <a:rPr lang="en-US" sz="2400" dirty="0" smtClean="0"/>
              <a:t>: </a:t>
            </a:r>
            <a:r>
              <a:rPr lang="ru-RU" sz="2400" dirty="0" smtClean="0"/>
              <a:t>нерегулярное распределение тепловой волны</a:t>
            </a:r>
            <a:r>
              <a:rPr lang="ru-RU" sz="2400" b="1" dirty="0" smtClean="0"/>
              <a:t> </a:t>
            </a:r>
            <a:r>
              <a:rPr lang="ru-RU" sz="2400" i="1" dirty="0" smtClean="0"/>
              <a:t>можно разложить на простейшие синусоиды</a:t>
            </a:r>
            <a:endParaRPr lang="ru-RU" sz="2400" i="1" dirty="0"/>
          </a:p>
        </p:txBody>
      </p:sp>
      <p:pic>
        <p:nvPicPr>
          <p:cNvPr id="37891" name="Picture 3" descr="ряды Фурье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060848"/>
            <a:ext cx="2454817" cy="28083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228184" y="50851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Жан Батист Фурье </a:t>
            </a:r>
            <a:endParaRPr lang="ru-RU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Дискретное преобразование Фурье</a:t>
            </a:r>
            <a:endParaRPr lang="ru-RU" dirty="0"/>
          </a:p>
        </p:txBody>
      </p:sp>
      <p:pic>
        <p:nvPicPr>
          <p:cNvPr id="45058" name="Picture 2" descr="https://habrastorage.org/files/418/6e4/eb2/4186e4eb2a9049fba55d99c106dc4a3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6552728" cy="1640071"/>
          </a:xfrm>
          <a:prstGeom prst="rect">
            <a:avLst/>
          </a:prstGeom>
          <a:noFill/>
        </p:spPr>
      </p:pic>
      <p:pic>
        <p:nvPicPr>
          <p:cNvPr id="45060" name="Picture 4" descr="https://habrastorage.org/files/006/594/f47/006594f476c44579bae4792e291c4af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077072"/>
            <a:ext cx="4248472" cy="2170705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>
            <a:off x="3491880" y="3429000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64088" y="328498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 </a:t>
            </a:r>
            <a:r>
              <a:rPr lang="ru-RU" b="1" dirty="0" smtClean="0"/>
              <a:t>Схема измерительного канала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515719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Оцифрованный сигнал — N отсчетов полученных за время Т</a:t>
            </a:r>
            <a:endParaRPr lang="ru-RU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162880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Разложить в ряд Фурье функцию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7467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204864"/>
            <a:ext cx="2324100" cy="48577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74675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852936"/>
            <a:ext cx="5229225" cy="47625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74675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501008"/>
            <a:ext cx="5200650" cy="476250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74675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149080"/>
            <a:ext cx="4619625" cy="47625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574675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797152"/>
            <a:ext cx="4981575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534400" cy="75895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 !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возникновения</a:t>
            </a:r>
            <a:endParaRPr lang="ru-RU" dirty="0"/>
          </a:p>
        </p:txBody>
      </p:sp>
      <p:pic>
        <p:nvPicPr>
          <p:cNvPr id="37890" name="Picture 2" descr="http://stringer46.narod.ru/N9HeatConductiv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880"/>
            <a:ext cx="2686050" cy="3009901"/>
          </a:xfrm>
          <a:prstGeom prst="rect">
            <a:avLst/>
          </a:prstGeom>
          <a:noFill/>
        </p:spPr>
      </p:pic>
      <p:pic>
        <p:nvPicPr>
          <p:cNvPr id="5" name="Picture 2" descr="http://www.i-programmer.info/images/stories/News/2012/JAN/B/FFTdiagr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276872"/>
            <a:ext cx="4104456" cy="2852597"/>
          </a:xfrm>
          <a:prstGeom prst="rect">
            <a:avLst/>
          </a:prstGeom>
          <a:noFill/>
        </p:spPr>
      </p:pic>
      <p:sp>
        <p:nvSpPr>
          <p:cNvPr id="6" name="Стрелка вправо 5"/>
          <p:cNvSpPr/>
          <p:nvPr/>
        </p:nvSpPr>
        <p:spPr>
          <a:xfrm>
            <a:off x="3707904" y="3429000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4452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Явление теплопроводности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537321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Преобразование Фурье сигналов</a:t>
            </a:r>
            <a:endParaRPr lang="ru-RU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534400" cy="7589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Математическая часть</a:t>
            </a:r>
            <a:endParaRPr lang="ru-RU" sz="4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что такое преобразование Фурье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5" name="Picture 2" descr="http://cs6.pikabu.ru/post_img/2014/11/04/1/1415053310_2617193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4762500" cy="34385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52120" y="191683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Аналогия</a:t>
            </a:r>
            <a:r>
              <a:rPr lang="en-US" sz="2400" dirty="0" smtClean="0"/>
              <a:t>: </a:t>
            </a:r>
            <a:r>
              <a:rPr lang="ru-RU" sz="2400" dirty="0" smtClean="0"/>
              <a:t>Дифференцирование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3429000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Суть</a:t>
            </a:r>
            <a:r>
              <a:rPr lang="en-US" sz="2800" b="1" dirty="0" smtClean="0"/>
              <a:t>:</a:t>
            </a:r>
            <a:br>
              <a:rPr lang="en-US" sz="2800" b="1" dirty="0" smtClean="0"/>
            </a:br>
            <a:r>
              <a:rPr lang="en-US" sz="2800" b="1" dirty="0" smtClean="0"/>
              <a:t>F : R      R </a:t>
            </a:r>
            <a:endParaRPr lang="ru-RU" sz="2800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7092280" y="400506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38" name="AutoShape 2" descr="f(x)=\sum _{{n=-\infty }}^{{\infty }}{\hat  {f}}_{n}\,e^{{inx}}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Математическое замечание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5472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Опр. </a:t>
            </a:r>
            <a:r>
              <a:rPr lang="ru-RU" dirty="0" smtClean="0"/>
              <a:t>Кусочно-непрерывная функция – непрерывная на сегменте функция, имеющая конечное число разрывов первого рода.</a:t>
            </a:r>
          </a:p>
          <a:p>
            <a:r>
              <a:rPr lang="ru-RU" dirty="0" smtClean="0"/>
              <a:t>  </a:t>
            </a:r>
            <a:r>
              <a:rPr lang="ru-RU" b="1" dirty="0" smtClean="0"/>
              <a:t>Опр. </a:t>
            </a:r>
            <a:r>
              <a:rPr lang="ru-RU" dirty="0" smtClean="0"/>
              <a:t>Кусочно-гладкая функция – кусочно-непрерывная на сегменте функция, производная которой существует и непрерывна во всех  точках сегмента, за исключением конечного числа точек, в которых существует левый и правый предел производной для каждой точки соответственно.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В рамках этой лекции мы будем рассматривать только такие функции.</a:t>
            </a:r>
          </a:p>
        </p:txBody>
      </p:sp>
      <p:pic>
        <p:nvPicPr>
          <p:cNvPr id="19458" name="Picture 2" descr="http://sga-help.ru/Product/trainingProduct/showImage/code/1357.02.03%3B%D0%A2-%D0%A2.01%3B2/images/image5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04864"/>
            <a:ext cx="2322257" cy="2376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28184" y="479715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Разрыв 1-го рода</a:t>
            </a:r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Ряд Фурье</a:t>
            </a: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556792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Тригонометрический ряд Фурье </a:t>
            </a:r>
            <a:r>
              <a:rPr lang="ru-RU" sz="2400" dirty="0" smtClean="0"/>
              <a:t>– функциональный ряд вида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596336" y="263691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, где</a:t>
            </a:r>
            <a:endParaRPr lang="ru-RU" sz="2400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005064"/>
            <a:ext cx="2169842" cy="72008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420888"/>
            <a:ext cx="5647149" cy="108012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085184"/>
            <a:ext cx="3390137" cy="792088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5013176"/>
            <a:ext cx="3273964" cy="792088"/>
          </a:xfrm>
          <a:prstGeom prst="rect">
            <a:avLst/>
          </a:prstGeom>
          <a:noFill/>
        </p:spPr>
      </p:pic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Замечание</a:t>
            </a:r>
            <a:r>
              <a:rPr lang="en-US" dirty="0" smtClean="0"/>
              <a:t>!!!</a:t>
            </a: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556792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случае, когда отрезок не </a:t>
            </a:r>
            <a:r>
              <a:rPr lang="ru-RU" sz="2400" dirty="0" smtClean="0"/>
              <a:t>[− </a:t>
            </a:r>
            <a:r>
              <a:rPr lang="ru-RU" sz="2400" dirty="0" err="1" smtClean="0"/>
              <a:t>π</a:t>
            </a:r>
            <a:r>
              <a:rPr lang="ru-RU" sz="2400" dirty="0" smtClean="0"/>
              <a:t>, + </a:t>
            </a:r>
            <a:r>
              <a:rPr lang="el-GR" sz="2400" dirty="0" smtClean="0"/>
              <a:t>π</a:t>
            </a:r>
            <a:r>
              <a:rPr lang="ru-RU" sz="2400" dirty="0" smtClean="0"/>
              <a:t>], а скажем, </a:t>
            </a:r>
            <a:r>
              <a:rPr lang="en-US" sz="2400" dirty="0" smtClean="0"/>
              <a:t>[-L, L]</a:t>
            </a:r>
            <a:r>
              <a:rPr lang="ru-RU" sz="2400" dirty="0" smtClean="0"/>
              <a:t>, где </a:t>
            </a:r>
            <a:r>
              <a:rPr lang="en-US" sz="2400" dirty="0" smtClean="0"/>
              <a:t>a</a:t>
            </a:r>
            <a:r>
              <a:rPr lang="ru-RU" sz="2400" dirty="0" smtClean="0"/>
              <a:t> не равно</a:t>
            </a:r>
            <a:r>
              <a:rPr lang="en-US" sz="2400" dirty="0" smtClean="0"/>
              <a:t> </a:t>
            </a:r>
            <a:r>
              <a:rPr lang="el-GR" sz="2400" dirty="0" smtClean="0"/>
              <a:t>π</a:t>
            </a:r>
            <a:r>
              <a:rPr lang="ru-RU" sz="2400" dirty="0" smtClean="0"/>
              <a:t>, то формулы изменяются.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285293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, где</a:t>
            </a:r>
            <a:endParaRPr lang="ru-RU" sz="2400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4675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636912"/>
            <a:ext cx="5904656" cy="1075351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861048"/>
            <a:ext cx="2088232" cy="835294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4675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013176"/>
            <a:ext cx="3888432" cy="974363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74675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013176"/>
            <a:ext cx="3888432" cy="983491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574675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656</TotalTime>
  <Words>481</Words>
  <Application>Microsoft Office PowerPoint</Application>
  <PresentationFormat>Экран (4:3)</PresentationFormat>
  <Paragraphs>137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Официальная</vt:lpstr>
      <vt:lpstr>Преобразование Фурье</vt:lpstr>
      <vt:lpstr>План</vt:lpstr>
      <vt:lpstr>История возникновения</vt:lpstr>
      <vt:lpstr>История возникновения</vt:lpstr>
      <vt:lpstr>Математическая часть</vt:lpstr>
      <vt:lpstr>Так что такое преобразование Фурье?</vt:lpstr>
      <vt:lpstr>Математическое замечание</vt:lpstr>
      <vt:lpstr>Ряд Фурье</vt:lpstr>
      <vt:lpstr>Замечание!!!</vt:lpstr>
      <vt:lpstr>Ряд Фурье</vt:lpstr>
      <vt:lpstr>Задание 1</vt:lpstr>
      <vt:lpstr>Дополнение к заданию</vt:lpstr>
      <vt:lpstr>Интеграл Фурье</vt:lpstr>
      <vt:lpstr>Интеграл Фурье </vt:lpstr>
      <vt:lpstr>Интеграл Фурье</vt:lpstr>
      <vt:lpstr>Свёртка функций</vt:lpstr>
      <vt:lpstr>Свёртка функций</vt:lpstr>
      <vt:lpstr>Радиотехническая часть</vt:lpstr>
      <vt:lpstr>Введение</vt:lpstr>
      <vt:lpstr>Введение</vt:lpstr>
      <vt:lpstr>Примеры</vt:lpstr>
      <vt:lpstr>Примеры</vt:lpstr>
      <vt:lpstr>Примеры</vt:lpstr>
      <vt:lpstr>Мотивировка</vt:lpstr>
      <vt:lpstr>Задание 2</vt:lpstr>
      <vt:lpstr>Задание 2</vt:lpstr>
      <vt:lpstr>Замечание</vt:lpstr>
      <vt:lpstr>Замечание</vt:lpstr>
      <vt:lpstr>Фурье-спектроскопия</vt:lpstr>
      <vt:lpstr>Дискретное преобразование Фурье</vt:lpstr>
      <vt:lpstr>Домашнее задание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Преобразование Фурье</dc:title>
  <dc:creator>лорп</dc:creator>
  <cp:lastModifiedBy>лорп</cp:lastModifiedBy>
  <cp:revision>75</cp:revision>
  <dcterms:created xsi:type="dcterms:W3CDTF">2016-09-29T13:27:10Z</dcterms:created>
  <dcterms:modified xsi:type="dcterms:W3CDTF">2017-10-14T19:37:13Z</dcterms:modified>
</cp:coreProperties>
</file>