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72" r:id="rId8"/>
    <p:sldId id="273" r:id="rId9"/>
    <p:sldId id="274" r:id="rId10"/>
    <p:sldId id="291" r:id="rId11"/>
    <p:sldId id="275" r:id="rId12"/>
    <p:sldId id="289" r:id="rId13"/>
    <p:sldId id="290" r:id="rId14"/>
    <p:sldId id="278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63" r:id="rId23"/>
    <p:sldId id="264" r:id="rId24"/>
    <p:sldId id="265" r:id="rId25"/>
    <p:sldId id="266" r:id="rId26"/>
    <p:sldId id="261" r:id="rId27"/>
    <p:sldId id="267" r:id="rId28"/>
    <p:sldId id="268" r:id="rId29"/>
    <p:sldId id="269" r:id="rId30"/>
    <p:sldId id="270" r:id="rId31"/>
    <p:sldId id="271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00"/>
    <a:srgbClr val="FFFF00"/>
    <a:srgbClr val="FF3300"/>
    <a:srgbClr val="CCFF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94C2D-BB56-476F-B29C-6674F16845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789B7-8788-40E4-A889-123BE11FCC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3F25B-E12B-41F7-9A22-1ECA4550AF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2B2DD43-5A3B-4FD3-8378-FEDE1F0E0F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B543F-2ED4-4533-9A5D-0DC236AF27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3F227-344E-4EA9-858B-91BF893B50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1F165-6EE6-4845-9A2E-A0E3E0F212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1259E-B748-4616-8E1D-947A3736E6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5D591-8367-416D-9419-EAE292FA6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A2C1C-E155-497D-85D2-327DAB73AB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AB99B-BAE0-4948-8843-D8556F66D4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CC3FF-0F6E-4B1D-90ED-37A422D4CD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02F1C9-884F-48C2-B72F-1FD593C7C3B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Спрос и предложение</a:t>
            </a:r>
            <a:br>
              <a:rPr lang="ru-RU" sz="4000">
                <a:solidFill>
                  <a:srgbClr val="FF0066"/>
                </a:solidFill>
              </a:rPr>
            </a:br>
            <a:r>
              <a:rPr lang="ru-RU" sz="4000">
                <a:solidFill>
                  <a:srgbClr val="FF0066"/>
                </a:solidFill>
              </a:rPr>
              <a:t>Рыночное равновесие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Раздел 2</a:t>
            </a:r>
            <a:br>
              <a:rPr lang="ru-RU">
                <a:solidFill>
                  <a:srgbClr val="FF0066"/>
                </a:solidFill>
              </a:rPr>
            </a:br>
            <a:endParaRPr lang="ru-RU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3075"/>
          </a:xfrm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Факторы спроса</a:t>
            </a:r>
          </a:p>
        </p:txBody>
      </p:sp>
      <p:sp>
        <p:nvSpPr>
          <p:cNvPr id="7228" name="Rectangle 60"/>
          <p:cNvSpPr>
            <a:spLocks noChangeArrowheads="1"/>
          </p:cNvSpPr>
          <p:nvPr/>
        </p:nvSpPr>
        <p:spPr bwMode="auto">
          <a:xfrm>
            <a:off x="2390095" y="2664052"/>
            <a:ext cx="3924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5. </a:t>
            </a:r>
            <a:r>
              <a:rPr lang="ru-RU" dirty="0">
                <a:solidFill>
                  <a:schemeClr val="folHlink"/>
                </a:solidFill>
              </a:rPr>
              <a:t>Доходы потребителей (спрос 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5174343" y="3204028"/>
            <a:ext cx="3646488" cy="1446550"/>
          </a:xfrm>
          <a:prstGeom prst="rect">
            <a:avLst/>
          </a:prstGeom>
          <a:noFill/>
          <a:ln w="38100">
            <a:solidFill>
              <a:srgbClr val="008000"/>
            </a:solidFill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600" b="1" i="1" dirty="0"/>
              <a:t>с ростом доходов</a:t>
            </a:r>
          </a:p>
          <a:p>
            <a:r>
              <a:rPr lang="ru-RU" sz="1600" b="1" dirty="0">
                <a:solidFill>
                  <a:srgbClr val="FF0066"/>
                </a:solidFill>
              </a:rPr>
              <a:t>товары высшей категории</a:t>
            </a:r>
            <a:r>
              <a:rPr lang="ru-RU" sz="1600" b="1" dirty="0"/>
              <a:t> </a:t>
            </a:r>
            <a:r>
              <a:rPr lang="ru-RU" sz="2000" b="1" dirty="0">
                <a:solidFill>
                  <a:srgbClr val="008000"/>
                </a:solidFill>
              </a:rPr>
              <a:t>↑</a:t>
            </a:r>
          </a:p>
          <a:p>
            <a:r>
              <a:rPr lang="ru-RU" sz="1600" b="1" dirty="0" smtClean="0">
                <a:solidFill>
                  <a:srgbClr val="FF3300"/>
                </a:solidFill>
              </a:rPr>
              <a:t>Товары, не являющиеся ни </a:t>
            </a:r>
            <a:r>
              <a:rPr lang="ru-RU" sz="1600" b="1" dirty="0" err="1" smtClean="0">
                <a:solidFill>
                  <a:srgbClr val="FF3300"/>
                </a:solidFill>
              </a:rPr>
              <a:t>инфериорными</a:t>
            </a:r>
            <a:r>
              <a:rPr lang="ru-RU" sz="1600" b="1" dirty="0" smtClean="0">
                <a:solidFill>
                  <a:srgbClr val="FF3300"/>
                </a:solidFill>
              </a:rPr>
              <a:t> </a:t>
            </a:r>
            <a:r>
              <a:rPr lang="ru-RU" sz="1600" b="1" dirty="0" err="1" smtClean="0">
                <a:solidFill>
                  <a:srgbClr val="FF3300"/>
                </a:solidFill>
              </a:rPr>
              <a:t>ни</a:t>
            </a:r>
            <a:r>
              <a:rPr lang="ru-RU" sz="1600" b="1" dirty="0" smtClean="0">
                <a:solidFill>
                  <a:srgbClr val="FF3300"/>
                </a:solidFill>
              </a:rPr>
              <a:t> нормальными</a:t>
            </a:r>
            <a:endParaRPr lang="ru-RU" sz="1600" b="1" dirty="0">
              <a:solidFill>
                <a:schemeClr val="folHlink"/>
              </a:solidFill>
            </a:endParaRPr>
          </a:p>
          <a:p>
            <a:r>
              <a:rPr lang="ru-RU" sz="1600" b="1" dirty="0">
                <a:solidFill>
                  <a:srgbClr val="FF6600"/>
                </a:solidFill>
              </a:rPr>
              <a:t>товары низшей категории</a:t>
            </a:r>
            <a:r>
              <a:rPr lang="ru-RU" sz="1600" b="1" dirty="0"/>
              <a:t> </a:t>
            </a:r>
            <a:r>
              <a:rPr lang="ru-RU" sz="2000" b="1" dirty="0" err="1">
                <a:solidFill>
                  <a:srgbClr val="008000"/>
                </a:solidFill>
              </a:rPr>
              <a:t>↓</a:t>
            </a:r>
            <a:endParaRPr lang="ru-RU" sz="2000" b="1" dirty="0">
              <a:solidFill>
                <a:srgbClr val="008000"/>
              </a:solidFill>
            </a:endParaRPr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4860925" y="4387850"/>
            <a:ext cx="393700" cy="0"/>
          </a:xfrm>
          <a:prstGeom prst="line">
            <a:avLst/>
          </a:prstGeom>
          <a:noFill/>
          <a:ln w="38100">
            <a:solidFill>
              <a:srgbClr val="008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8" grpId="0"/>
      <p:bldP spid="7229" grpId="0" animBg="1"/>
      <p:bldP spid="72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Эластичность спроса по доходу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ru-RU" sz="2800" i="1"/>
              <a:t>Income elasticity of demand</a:t>
            </a:r>
            <a:r>
              <a:rPr lang="ru-RU" sz="2800"/>
              <a:t> </a:t>
            </a:r>
            <a:br>
              <a:rPr lang="ru-RU" sz="2800"/>
            </a:br>
            <a:r>
              <a:rPr lang="ru-RU" sz="2800"/>
              <a:t>- </a:t>
            </a:r>
            <a:r>
              <a:rPr lang="ru-RU" sz="2800" b="1"/>
              <a:t>степень изменения количества спрашиваемых товаров и услуг в ответ на изменение в размере доходов потребителей.</a:t>
            </a:r>
          </a:p>
          <a:p>
            <a:pPr marL="0" indent="0" algn="just">
              <a:buFontTx/>
              <a:buNone/>
            </a:pPr>
            <a:r>
              <a:rPr lang="ru-RU" sz="2800"/>
              <a:t> Эластичность спроса по доходу измеряется отношением процентного изменения спроса на продукт к процентному отношению дохода и отражает влияние изменений в доходах на расходы потребителей.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98114" cy="1143000"/>
          </a:xfrm>
        </p:spPr>
        <p:txBody>
          <a:bodyPr/>
          <a:lstStyle/>
          <a:p>
            <a:r>
              <a:rPr lang="ru-RU" sz="4000" b="1" dirty="0">
                <a:solidFill>
                  <a:srgbClr val="336600"/>
                </a:solidFill>
              </a:rPr>
              <a:t>Типы </a:t>
            </a:r>
            <a:r>
              <a:rPr lang="ru-RU" sz="4000" b="1" dirty="0" smtClean="0">
                <a:solidFill>
                  <a:srgbClr val="336600"/>
                </a:solidFill>
              </a:rPr>
              <a:t>товаров, </a:t>
            </a:r>
            <a:r>
              <a:rPr lang="ru-RU" sz="4000" b="1" dirty="0">
                <a:solidFill>
                  <a:srgbClr val="336600"/>
                </a:solidFill>
              </a:rPr>
              <a:t>кривая </a:t>
            </a:r>
            <a:r>
              <a:rPr lang="ru-RU" sz="4000" b="1" dirty="0" err="1" smtClean="0">
                <a:solidFill>
                  <a:srgbClr val="336600"/>
                </a:solidFill>
              </a:rPr>
              <a:t>Энгеля</a:t>
            </a:r>
            <a:r>
              <a:rPr lang="ru-RU" sz="4000" b="1" dirty="0" smtClean="0">
                <a:solidFill>
                  <a:srgbClr val="336600"/>
                </a:solidFill>
              </a:rPr>
              <a:t> и эластичность спроса по доходу</a:t>
            </a:r>
            <a:endParaRPr lang="ru-RU" sz="4000" b="1" dirty="0">
              <a:solidFill>
                <a:srgbClr val="336600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435600" y="1916113"/>
            <a:ext cx="2808288" cy="2017712"/>
            <a:chOff x="3424" y="1207"/>
            <a:chExt cx="1769" cy="1271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3651" y="1207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3663" y="2325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424" y="122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819" y="2286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57" name="Freeform 13"/>
          <p:cNvSpPr>
            <a:spLocks/>
          </p:cNvSpPr>
          <p:nvPr/>
        </p:nvSpPr>
        <p:spPr bwMode="auto">
          <a:xfrm>
            <a:off x="5815013" y="2284413"/>
            <a:ext cx="1493837" cy="14065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 rot="16130348" flipV="1">
            <a:off x="6227763" y="4362450"/>
            <a:ext cx="1079500" cy="18002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H="1">
            <a:off x="971550" y="2997200"/>
            <a:ext cx="1296988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39750" y="1981200"/>
            <a:ext cx="2860675" cy="2017713"/>
            <a:chOff x="340" y="1248"/>
            <a:chExt cx="1802" cy="1271"/>
          </a:xfrm>
        </p:grpSpPr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600" y="1248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612" y="2366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373" y="1268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8" name="Text Box 24"/>
            <p:cNvSpPr txBox="1">
              <a:spLocks noChangeArrowheads="1"/>
            </p:cNvSpPr>
            <p:nvPr/>
          </p:nvSpPr>
          <p:spPr bwMode="auto">
            <a:xfrm>
              <a:off x="1768" y="2327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340" y="179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64163" y="4508500"/>
            <a:ext cx="2932112" cy="2009775"/>
            <a:chOff x="3379" y="2840"/>
            <a:chExt cx="1847" cy="1266"/>
          </a:xfrm>
        </p:grpSpPr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696" y="3953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3457" y="2855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4852" y="3914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V="1">
              <a:off x="3696" y="2840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3379" y="3566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27088" y="4840288"/>
            <a:ext cx="2808287" cy="2017712"/>
            <a:chOff x="521" y="3049"/>
            <a:chExt cx="1769" cy="1271"/>
          </a:xfrm>
        </p:grpSpPr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 flipV="1">
              <a:off x="748" y="3049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760" y="4167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521" y="3069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1916" y="4128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1763713" y="4941888"/>
            <a:ext cx="0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3" name="Freeform 39"/>
          <p:cNvSpPr>
            <a:spLocks/>
          </p:cNvSpPr>
          <p:nvPr/>
        </p:nvSpPr>
        <p:spPr bwMode="auto">
          <a:xfrm>
            <a:off x="965200" y="2959100"/>
            <a:ext cx="13335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4" name="Freeform 40"/>
          <p:cNvSpPr>
            <a:spLocks/>
          </p:cNvSpPr>
          <p:nvPr/>
        </p:nvSpPr>
        <p:spPr bwMode="auto">
          <a:xfrm rot="11697253" flipH="1">
            <a:off x="1371600" y="2070100"/>
            <a:ext cx="10541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7" grpId="0" animBg="1"/>
      <p:bldP spid="6161" grpId="0" animBg="1"/>
      <p:bldP spid="6163" grpId="0"/>
      <p:bldP spid="6164" grpId="0"/>
      <p:bldP spid="6170" grpId="0" animBg="1"/>
      <p:bldP spid="6178" grpId="0" animBg="1"/>
      <p:bldP spid="6183" grpId="0" animBg="1"/>
      <p:bldP spid="618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Типы товаров и коэффициент эластичности по доходу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971550" y="2276475"/>
          <a:ext cx="1944688" cy="936625"/>
        </p:xfrm>
        <a:graphic>
          <a:graphicData uri="http://schemas.openxmlformats.org/presentationml/2006/ole">
            <p:oleObj spid="_x0000_s11266" name="Формула" r:id="rId3" imgW="444114" imgH="215713" progId="Equation.3">
              <p:embed/>
            </p:oleObj>
          </a:graphicData>
        </a:graphic>
      </p:graphicFrame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219700" y="2060575"/>
          <a:ext cx="2159000" cy="709613"/>
        </p:xfrm>
        <a:graphic>
          <a:graphicData uri="http://schemas.openxmlformats.org/presentationml/2006/ole">
            <p:oleObj spid="_x0000_s11267" name="Формула" r:id="rId4" imgW="647419" imgH="215806" progId="Equation.3">
              <p:embed/>
            </p:oleObj>
          </a:graphicData>
        </a:graphic>
      </p:graphicFrame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580063" y="4508500"/>
          <a:ext cx="1800225" cy="914400"/>
        </p:xfrm>
        <a:graphic>
          <a:graphicData uri="http://schemas.openxmlformats.org/presentationml/2006/ole">
            <p:oleObj spid="_x0000_s11268" name="Формула" r:id="rId5" imgW="418918" imgH="215806" progId="Equation.3">
              <p:embed/>
            </p:oleObj>
          </a:graphicData>
        </a:graphic>
      </p:graphicFrame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971550" y="5373688"/>
          <a:ext cx="2232025" cy="930275"/>
        </p:xfrm>
        <a:graphic>
          <a:graphicData uri="http://schemas.openxmlformats.org/presentationml/2006/ole">
            <p:oleObj spid="_x0000_s11269" name="Формула" r:id="rId6" imgW="457002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Ценовая эластичность спроса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Ценовая эластичность спроса</a:t>
            </a:r>
            <a:r>
              <a:rPr lang="ru-RU" sz="2800" b="1"/>
              <a:t> – показывает, на сколько процентов изменится величина спроса при изменении цены на 1%.</a:t>
            </a: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Товар не эластичен по цене</a:t>
            </a:r>
            <a:r>
              <a:rPr lang="ru-RU" sz="2800" b="1"/>
              <a:t> – если повышение цены увеличивает общую выручку продавца, снижение цены для продавца убыточно.</a:t>
            </a: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ru-RU" sz="2800" b="1" i="1">
                <a:solidFill>
                  <a:srgbClr val="FF0000"/>
                </a:solidFill>
              </a:rPr>
              <a:t>Товар эластичен по цене</a:t>
            </a:r>
            <a:r>
              <a:rPr lang="ru-RU" sz="2800" b="1"/>
              <a:t> – если уменьшение цены увеличивает общую выручку продавца. Увеличение цены нерационально. Увеличить выручку можно даже при снижении цены.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Факторы эластичности спроса по цене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количество товаров заменителей</a:t>
            </a:r>
          </a:p>
          <a:p>
            <a:r>
              <a:rPr lang="ru-RU"/>
              <a:t>доля расходов на товар в личном бюджете</a:t>
            </a:r>
          </a:p>
          <a:p>
            <a:r>
              <a:rPr lang="ru-RU"/>
              <a:t>степень насыщения рынка товаром</a:t>
            </a:r>
          </a:p>
          <a:p>
            <a:r>
              <a:rPr lang="ru-RU"/>
              <a:t>срок использования товара и его ремонтопригодность</a:t>
            </a:r>
          </a:p>
          <a:p>
            <a:r>
              <a:rPr lang="ru-RU"/>
              <a:t>рассматриваемый временной период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Совокупный спрос</a:t>
            </a: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28600" y="1611313"/>
            <a:ext cx="89154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just">
              <a:spcBef>
                <a:spcPct val="100000"/>
              </a:spcBef>
              <a:tabLst>
                <a:tab pos="655638" algn="l"/>
                <a:tab pos="5246688" algn="l"/>
              </a:tabLst>
            </a:pPr>
            <a:r>
              <a:rPr lang="ru-RU" sz="3200" b="1"/>
              <a:t>Совокупный спрос представляет собой сумму расходов на конечные товары и услуги, произведенные в экономике.</a:t>
            </a:r>
          </a:p>
          <a:p>
            <a:pPr indent="450850" algn="just">
              <a:spcBef>
                <a:spcPct val="100000"/>
              </a:spcBef>
              <a:tabLst>
                <a:tab pos="655638" algn="l"/>
                <a:tab pos="5246688" algn="l"/>
              </a:tabLst>
            </a:pPr>
            <a:r>
              <a:rPr lang="ru-RU" sz="3200" b="1"/>
              <a:t>Совокупный спрос - категория макроэкономики, характеризующая планируемые расходы на конечные товары и услуги в экономике в целом.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312738"/>
            <a:ext cx="8229600" cy="1143000"/>
          </a:xfrm>
        </p:spPr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Схема кругооборота </a:t>
            </a:r>
            <a:br>
              <a:rPr lang="ru-RU" sz="4000" b="1">
                <a:solidFill>
                  <a:srgbClr val="336600"/>
                </a:solidFill>
              </a:rPr>
            </a:br>
            <a:r>
              <a:rPr lang="ru-RU" sz="4000" b="1">
                <a:solidFill>
                  <a:srgbClr val="336600"/>
                </a:solidFill>
              </a:rPr>
              <a:t>расходов и доходов</a:t>
            </a:r>
          </a:p>
        </p:txBody>
      </p:sp>
      <p:grpSp>
        <p:nvGrpSpPr>
          <p:cNvPr id="2" name="Group 135"/>
          <p:cNvGrpSpPr>
            <a:grpSpLocks/>
          </p:cNvGrpSpPr>
          <p:nvPr/>
        </p:nvGrpSpPr>
        <p:grpSpPr bwMode="auto">
          <a:xfrm>
            <a:off x="530225" y="1681163"/>
            <a:ext cx="8080375" cy="4567237"/>
            <a:chOff x="334" y="1059"/>
            <a:chExt cx="5090" cy="2877"/>
          </a:xfrm>
        </p:grpSpPr>
        <p:sp>
          <p:nvSpPr>
            <p:cNvPr id="24700" name="Oval 124"/>
            <p:cNvSpPr>
              <a:spLocks noChangeArrowheads="1"/>
            </p:cNvSpPr>
            <p:nvPr/>
          </p:nvSpPr>
          <p:spPr bwMode="auto">
            <a:xfrm>
              <a:off x="2384" y="1376"/>
              <a:ext cx="1568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99" name="Text Box 123"/>
            <p:cNvSpPr txBox="1">
              <a:spLocks noChangeArrowheads="1"/>
            </p:cNvSpPr>
            <p:nvPr/>
          </p:nvSpPr>
          <p:spPr bwMode="auto">
            <a:xfrm>
              <a:off x="2632" y="1376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товаров и услуг</a:t>
              </a:r>
            </a:p>
          </p:txBody>
        </p:sp>
        <p:sp>
          <p:nvSpPr>
            <p:cNvPr id="24631" name="Rectangle 55"/>
            <p:cNvSpPr>
              <a:spLocks noChangeArrowheads="1"/>
            </p:cNvSpPr>
            <p:nvPr/>
          </p:nvSpPr>
          <p:spPr bwMode="auto">
            <a:xfrm>
              <a:off x="2594" y="2039"/>
              <a:ext cx="921" cy="35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2" name="Rectangle 56"/>
            <p:cNvSpPr>
              <a:spLocks noChangeArrowheads="1"/>
            </p:cNvSpPr>
            <p:nvPr/>
          </p:nvSpPr>
          <p:spPr bwMode="auto">
            <a:xfrm>
              <a:off x="779" y="2387"/>
              <a:ext cx="931" cy="4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33" name="Rectangle 57"/>
            <p:cNvSpPr>
              <a:spLocks noChangeArrowheads="1"/>
            </p:cNvSpPr>
            <p:nvPr/>
          </p:nvSpPr>
          <p:spPr bwMode="auto">
            <a:xfrm>
              <a:off x="4461" y="2367"/>
              <a:ext cx="931" cy="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4" name="Text Box 58"/>
            <p:cNvSpPr txBox="1">
              <a:spLocks noChangeArrowheads="1"/>
            </p:cNvSpPr>
            <p:nvPr/>
          </p:nvSpPr>
          <p:spPr bwMode="auto">
            <a:xfrm>
              <a:off x="3830" y="1310"/>
              <a:ext cx="1469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выручка от продаж</a:t>
              </a:r>
            </a:p>
          </p:txBody>
        </p:sp>
        <p:grpSp>
          <p:nvGrpSpPr>
            <p:cNvPr id="3" name="Group 59"/>
            <p:cNvGrpSpPr>
              <a:grpSpLocks/>
            </p:cNvGrpSpPr>
            <p:nvPr/>
          </p:nvGrpSpPr>
          <p:grpSpPr bwMode="auto">
            <a:xfrm rot="16200000">
              <a:off x="4069" y="1326"/>
              <a:ext cx="888" cy="1168"/>
              <a:chOff x="8160" y="8480"/>
              <a:chExt cx="1660" cy="1740"/>
            </a:xfrm>
          </p:grpSpPr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4234" y="3459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издержки</a:t>
              </a:r>
            </a:p>
          </p:txBody>
        </p:sp>
        <p:grpSp>
          <p:nvGrpSpPr>
            <p:cNvPr id="4" name="Group 63"/>
            <p:cNvGrpSpPr>
              <a:grpSpLocks/>
            </p:cNvGrpSpPr>
            <p:nvPr/>
          </p:nvGrpSpPr>
          <p:grpSpPr bwMode="auto">
            <a:xfrm rot="16200000" flipH="1" flipV="1">
              <a:off x="1306" y="2813"/>
              <a:ext cx="869" cy="858"/>
              <a:chOff x="8160" y="8480"/>
              <a:chExt cx="1660" cy="1740"/>
            </a:xfrm>
          </p:grpSpPr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42" name="Text Box 66"/>
            <p:cNvSpPr txBox="1">
              <a:spLocks noChangeArrowheads="1"/>
            </p:cNvSpPr>
            <p:nvPr/>
          </p:nvSpPr>
          <p:spPr bwMode="auto">
            <a:xfrm>
              <a:off x="1472" y="3488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доходы</a:t>
              </a:r>
            </a:p>
          </p:txBody>
        </p:sp>
        <p:grpSp>
          <p:nvGrpSpPr>
            <p:cNvPr id="5" name="Group 67"/>
            <p:cNvGrpSpPr>
              <a:grpSpLocks/>
            </p:cNvGrpSpPr>
            <p:nvPr/>
          </p:nvGrpSpPr>
          <p:grpSpPr bwMode="auto">
            <a:xfrm rot="32400000">
              <a:off x="1272" y="1583"/>
              <a:ext cx="1116" cy="780"/>
              <a:chOff x="8160" y="8480"/>
              <a:chExt cx="1660" cy="1740"/>
            </a:xfrm>
          </p:grpSpPr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46" name="Text Box 70"/>
            <p:cNvSpPr txBox="1">
              <a:spLocks noChangeArrowheads="1"/>
            </p:cNvSpPr>
            <p:nvPr/>
          </p:nvSpPr>
          <p:spPr bwMode="auto">
            <a:xfrm>
              <a:off x="1255" y="1570"/>
              <a:ext cx="1292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потребительские расходы </a:t>
              </a:r>
            </a:p>
          </p:txBody>
        </p:sp>
        <p:sp>
          <p:nvSpPr>
            <p:cNvPr id="24647" name="Line 71"/>
            <p:cNvSpPr>
              <a:spLocks noChangeShapeType="1"/>
            </p:cNvSpPr>
            <p:nvPr/>
          </p:nvSpPr>
          <p:spPr bwMode="auto">
            <a:xfrm flipV="1">
              <a:off x="3096" y="1702"/>
              <a:ext cx="0" cy="3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48" name="Text Box 72"/>
            <p:cNvSpPr txBox="1">
              <a:spLocks noChangeArrowheads="1"/>
            </p:cNvSpPr>
            <p:nvPr/>
          </p:nvSpPr>
          <p:spPr bwMode="auto">
            <a:xfrm>
              <a:off x="3087" y="1684"/>
              <a:ext cx="951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госзакупки</a:t>
              </a:r>
            </a:p>
          </p:txBody>
        </p:sp>
        <p:sp>
          <p:nvSpPr>
            <p:cNvPr id="24649" name="Line 73"/>
            <p:cNvSpPr>
              <a:spLocks noChangeShapeType="1"/>
            </p:cNvSpPr>
            <p:nvPr/>
          </p:nvSpPr>
          <p:spPr bwMode="auto">
            <a:xfrm flipH="1" flipV="1">
              <a:off x="3137" y="2416"/>
              <a:ext cx="0" cy="3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50" name="Text Box 74"/>
            <p:cNvSpPr txBox="1">
              <a:spLocks noChangeArrowheads="1"/>
            </p:cNvSpPr>
            <p:nvPr/>
          </p:nvSpPr>
          <p:spPr bwMode="auto">
            <a:xfrm>
              <a:off x="3117" y="2503"/>
              <a:ext cx="1437" cy="2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займы </a:t>
              </a:r>
            </a:p>
            <a:p>
              <a:r>
                <a:rPr lang="ru-RU" sz="1000" b="1">
                  <a:solidFill>
                    <a:srgbClr val="CC0000"/>
                  </a:solidFill>
                </a:rPr>
                <a:t>(если дефицит бюджета)</a:t>
              </a:r>
            </a:p>
          </p:txBody>
        </p:sp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4172" y="2754"/>
              <a:ext cx="951" cy="888"/>
              <a:chOff x="8160" y="8480"/>
              <a:chExt cx="1660" cy="1740"/>
            </a:xfrm>
          </p:grpSpPr>
          <p:sp>
            <p:nvSpPr>
              <p:cNvPr id="24652" name="Line 76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3" name="Line 77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78"/>
            <p:cNvGrpSpPr>
              <a:grpSpLocks/>
            </p:cNvGrpSpPr>
            <p:nvPr/>
          </p:nvGrpSpPr>
          <p:grpSpPr bwMode="auto">
            <a:xfrm flipH="1">
              <a:off x="1421" y="2793"/>
              <a:ext cx="992" cy="241"/>
              <a:chOff x="8160" y="8480"/>
              <a:chExt cx="1660" cy="1740"/>
            </a:xfrm>
          </p:grpSpPr>
          <p:sp>
            <p:nvSpPr>
              <p:cNvPr id="24655" name="Line 7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56" name="Line 8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57" name="Text Box 81"/>
            <p:cNvSpPr txBox="1">
              <a:spLocks noChangeArrowheads="1"/>
            </p:cNvSpPr>
            <p:nvPr/>
          </p:nvSpPr>
          <p:spPr bwMode="auto">
            <a:xfrm>
              <a:off x="1400" y="2889"/>
              <a:ext cx="602" cy="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сбережения</a:t>
              </a:r>
            </a:p>
          </p:txBody>
        </p:sp>
        <p:grpSp>
          <p:nvGrpSpPr>
            <p:cNvPr id="8" name="Group 82"/>
            <p:cNvGrpSpPr>
              <a:grpSpLocks/>
            </p:cNvGrpSpPr>
            <p:nvPr/>
          </p:nvGrpSpPr>
          <p:grpSpPr bwMode="auto">
            <a:xfrm rot="5400000" flipV="1">
              <a:off x="4335" y="2361"/>
              <a:ext cx="232" cy="1065"/>
              <a:chOff x="8160" y="8480"/>
              <a:chExt cx="1660" cy="1740"/>
            </a:xfrm>
          </p:grpSpPr>
          <p:sp>
            <p:nvSpPr>
              <p:cNvPr id="24659" name="Line 8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0" name="Line 8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1" name="Text Box 85"/>
            <p:cNvSpPr txBox="1">
              <a:spLocks noChangeArrowheads="1"/>
            </p:cNvSpPr>
            <p:nvPr/>
          </p:nvSpPr>
          <p:spPr bwMode="auto">
            <a:xfrm>
              <a:off x="3841" y="2980"/>
              <a:ext cx="1260" cy="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средства</a:t>
              </a:r>
            </a:p>
          </p:txBody>
        </p:sp>
        <p:grpSp>
          <p:nvGrpSpPr>
            <p:cNvPr id="9" name="Group 86"/>
            <p:cNvGrpSpPr>
              <a:grpSpLocks/>
            </p:cNvGrpSpPr>
            <p:nvPr/>
          </p:nvGrpSpPr>
          <p:grpSpPr bwMode="auto">
            <a:xfrm flipV="1">
              <a:off x="3913" y="1615"/>
              <a:ext cx="1024" cy="782"/>
              <a:chOff x="8160" y="8480"/>
              <a:chExt cx="1660" cy="1740"/>
            </a:xfrm>
          </p:grpSpPr>
          <p:sp>
            <p:nvSpPr>
              <p:cNvPr id="24663" name="Line 8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4" name="Line 8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5" name="Text Box 89"/>
            <p:cNvSpPr txBox="1">
              <a:spLocks noChangeArrowheads="1"/>
            </p:cNvSpPr>
            <p:nvPr/>
          </p:nvSpPr>
          <p:spPr bwMode="auto">
            <a:xfrm>
              <a:off x="3748" y="1596"/>
              <a:ext cx="1292" cy="31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расходы</a:t>
              </a:r>
              <a:r>
                <a:rPr lang="ru-RU" sz="1200"/>
                <a:t> </a:t>
              </a:r>
            </a:p>
          </p:txBody>
        </p:sp>
        <p:grpSp>
          <p:nvGrpSpPr>
            <p:cNvPr id="10" name="Group 90"/>
            <p:cNvGrpSpPr>
              <a:grpSpLocks/>
            </p:cNvGrpSpPr>
            <p:nvPr/>
          </p:nvGrpSpPr>
          <p:grpSpPr bwMode="auto">
            <a:xfrm flipH="1" flipV="1">
              <a:off x="1524" y="2117"/>
              <a:ext cx="1055" cy="232"/>
              <a:chOff x="8160" y="8480"/>
              <a:chExt cx="1660" cy="1740"/>
            </a:xfrm>
          </p:grpSpPr>
          <p:sp>
            <p:nvSpPr>
              <p:cNvPr id="24667" name="Line 9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68" name="Line 9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69" name="Text Box 93"/>
            <p:cNvSpPr txBox="1">
              <a:spLocks noChangeArrowheads="1"/>
            </p:cNvSpPr>
            <p:nvPr/>
          </p:nvSpPr>
          <p:spPr bwMode="auto">
            <a:xfrm>
              <a:off x="1586" y="2106"/>
              <a:ext cx="392" cy="1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 </a:t>
              </a:r>
            </a:p>
          </p:txBody>
        </p:sp>
        <p:grpSp>
          <p:nvGrpSpPr>
            <p:cNvPr id="11" name="Group 94"/>
            <p:cNvGrpSpPr>
              <a:grpSpLocks/>
            </p:cNvGrpSpPr>
            <p:nvPr/>
          </p:nvGrpSpPr>
          <p:grpSpPr bwMode="auto">
            <a:xfrm flipV="1">
              <a:off x="3551" y="2127"/>
              <a:ext cx="1096" cy="203"/>
              <a:chOff x="8160" y="8480"/>
              <a:chExt cx="1660" cy="1740"/>
            </a:xfrm>
          </p:grpSpPr>
          <p:sp>
            <p:nvSpPr>
              <p:cNvPr id="24671" name="Line 9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2" name="Line 9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73" name="Text Box 97"/>
            <p:cNvSpPr txBox="1">
              <a:spLocks noChangeArrowheads="1"/>
            </p:cNvSpPr>
            <p:nvPr/>
          </p:nvSpPr>
          <p:spPr bwMode="auto">
            <a:xfrm>
              <a:off x="3675" y="2106"/>
              <a:ext cx="972" cy="20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2" name="Group 98"/>
            <p:cNvGrpSpPr>
              <a:grpSpLocks/>
            </p:cNvGrpSpPr>
            <p:nvPr/>
          </p:nvGrpSpPr>
          <p:grpSpPr bwMode="auto">
            <a:xfrm>
              <a:off x="1731" y="2436"/>
              <a:ext cx="1158" cy="231"/>
              <a:chOff x="8160" y="8480"/>
              <a:chExt cx="1660" cy="1740"/>
            </a:xfrm>
          </p:grpSpPr>
          <p:sp>
            <p:nvSpPr>
              <p:cNvPr id="24675" name="Line 9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76" name="Line 10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77" name="Text Box 101"/>
            <p:cNvSpPr txBox="1">
              <a:spLocks noChangeArrowheads="1"/>
            </p:cNvSpPr>
            <p:nvPr/>
          </p:nvSpPr>
          <p:spPr bwMode="auto">
            <a:xfrm>
              <a:off x="1762" y="2503"/>
              <a:ext cx="66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трансферты</a:t>
              </a:r>
              <a:r>
                <a:rPr lang="ru-RU" sz="1200"/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3" name="Group 102"/>
            <p:cNvGrpSpPr>
              <a:grpSpLocks/>
            </p:cNvGrpSpPr>
            <p:nvPr/>
          </p:nvGrpSpPr>
          <p:grpSpPr bwMode="auto">
            <a:xfrm flipH="1">
              <a:off x="3437" y="2416"/>
              <a:ext cx="1014" cy="97"/>
              <a:chOff x="8160" y="8480"/>
              <a:chExt cx="1660" cy="1740"/>
            </a:xfrm>
          </p:grpSpPr>
          <p:sp>
            <p:nvSpPr>
              <p:cNvPr id="24679" name="Line 10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80" name="Line 10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81" name="Text Box 105"/>
            <p:cNvSpPr txBox="1">
              <a:spLocks noChangeArrowheads="1"/>
            </p:cNvSpPr>
            <p:nvPr/>
          </p:nvSpPr>
          <p:spPr bwMode="auto">
            <a:xfrm>
              <a:off x="3491" y="2373"/>
              <a:ext cx="1179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субсидии</a:t>
              </a:r>
            </a:p>
          </p:txBody>
        </p:sp>
        <p:grpSp>
          <p:nvGrpSpPr>
            <p:cNvPr id="14" name="Group 106"/>
            <p:cNvGrpSpPr>
              <a:grpSpLocks/>
            </p:cNvGrpSpPr>
            <p:nvPr/>
          </p:nvGrpSpPr>
          <p:grpSpPr bwMode="auto">
            <a:xfrm>
              <a:off x="510" y="1547"/>
              <a:ext cx="2426" cy="1809"/>
              <a:chOff x="1220" y="6360"/>
              <a:chExt cx="4690" cy="3366"/>
            </a:xfrm>
          </p:grpSpPr>
          <p:grpSp>
            <p:nvGrpSpPr>
              <p:cNvPr id="15" name="Group 107"/>
              <p:cNvGrpSpPr>
                <a:grpSpLocks/>
              </p:cNvGrpSpPr>
              <p:nvPr/>
            </p:nvGrpSpPr>
            <p:grpSpPr bwMode="auto">
              <a:xfrm>
                <a:off x="1220" y="6360"/>
                <a:ext cx="1717" cy="3366"/>
                <a:chOff x="1220" y="6360"/>
                <a:chExt cx="1717" cy="3026"/>
              </a:xfrm>
            </p:grpSpPr>
            <p:grpSp>
              <p:nvGrpSpPr>
                <p:cNvPr id="16" name="Group 108"/>
                <p:cNvGrpSpPr>
                  <a:grpSpLocks/>
                </p:cNvGrpSpPr>
                <p:nvPr/>
              </p:nvGrpSpPr>
              <p:grpSpPr bwMode="auto">
                <a:xfrm flipH="1">
                  <a:off x="1220" y="6360"/>
                  <a:ext cx="1280" cy="3020"/>
                  <a:chOff x="8160" y="8480"/>
                  <a:chExt cx="1660" cy="1740"/>
                </a:xfrm>
              </p:grpSpPr>
              <p:sp>
                <p:nvSpPr>
                  <p:cNvPr id="24685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9820" y="8480"/>
                    <a:ext cx="0" cy="174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86" name="Line 1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160" y="10220"/>
                    <a:ext cx="166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87" name="Arc 111"/>
                <p:cNvSpPr>
                  <a:spLocks/>
                </p:cNvSpPr>
                <p:nvPr/>
              </p:nvSpPr>
              <p:spPr bwMode="auto">
                <a:xfrm>
                  <a:off x="2528" y="9166"/>
                  <a:ext cx="409" cy="220"/>
                </a:xfrm>
                <a:custGeom>
                  <a:avLst/>
                  <a:gdLst>
                    <a:gd name="G0" fmla="+- 21536 0 0"/>
                    <a:gd name="G1" fmla="+- 21600 0 0"/>
                    <a:gd name="G2" fmla="+- 21600 0 0"/>
                    <a:gd name="T0" fmla="*/ 0 w 43043"/>
                    <a:gd name="T1" fmla="*/ 19943 h 21600"/>
                    <a:gd name="T2" fmla="*/ 43043 w 43043"/>
                    <a:gd name="T3" fmla="*/ 19603 h 21600"/>
                    <a:gd name="T4" fmla="*/ 21536 w 4304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043" h="21600" fill="none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</a:path>
                    <a:path w="43043" h="21600" stroke="0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  <a:lnTo>
                        <a:pt x="21536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112"/>
              <p:cNvGrpSpPr>
                <a:grpSpLocks/>
              </p:cNvGrpSpPr>
              <p:nvPr/>
            </p:nvGrpSpPr>
            <p:grpSpPr bwMode="auto">
              <a:xfrm rot="5400000" flipV="1">
                <a:off x="4270" y="8070"/>
                <a:ext cx="320" cy="2960"/>
                <a:chOff x="8160" y="8480"/>
                <a:chExt cx="1660" cy="1740"/>
              </a:xfrm>
            </p:grpSpPr>
            <p:sp>
              <p:nvSpPr>
                <p:cNvPr id="24689" name="Line 113"/>
                <p:cNvSpPr>
                  <a:spLocks noChangeShapeType="1"/>
                </p:cNvSpPr>
                <p:nvPr/>
              </p:nvSpPr>
              <p:spPr bwMode="auto">
                <a:xfrm>
                  <a:off x="9820" y="8480"/>
                  <a:ext cx="0" cy="17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90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160" y="10220"/>
                  <a:ext cx="166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4691" name="Text Box 115"/>
            <p:cNvSpPr txBox="1">
              <a:spLocks noChangeArrowheads="1"/>
            </p:cNvSpPr>
            <p:nvPr/>
          </p:nvSpPr>
          <p:spPr bwMode="auto">
            <a:xfrm>
              <a:off x="1387" y="3201"/>
              <a:ext cx="949" cy="1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приток капитала</a:t>
              </a:r>
            </a:p>
          </p:txBody>
        </p:sp>
        <p:grpSp>
          <p:nvGrpSpPr>
            <p:cNvPr id="18" name="Group 116"/>
            <p:cNvGrpSpPr>
              <a:grpSpLocks/>
            </p:cNvGrpSpPr>
            <p:nvPr/>
          </p:nvGrpSpPr>
          <p:grpSpPr bwMode="auto">
            <a:xfrm rot="16200000">
              <a:off x="1932" y="602"/>
              <a:ext cx="145" cy="1468"/>
              <a:chOff x="8160" y="8480"/>
              <a:chExt cx="1660" cy="1740"/>
            </a:xfrm>
          </p:grpSpPr>
          <p:sp>
            <p:nvSpPr>
              <p:cNvPr id="24693" name="Line 11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94" name="Line 11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95" name="Line 119"/>
            <p:cNvSpPr>
              <a:spLocks noChangeShapeType="1"/>
            </p:cNvSpPr>
            <p:nvPr/>
          </p:nvSpPr>
          <p:spPr bwMode="auto">
            <a:xfrm flipH="1">
              <a:off x="1293" y="1442"/>
              <a:ext cx="122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96" name="Text Box 120"/>
            <p:cNvSpPr txBox="1">
              <a:spLocks noChangeArrowheads="1"/>
            </p:cNvSpPr>
            <p:nvPr/>
          </p:nvSpPr>
          <p:spPr bwMode="auto">
            <a:xfrm>
              <a:off x="1485" y="1059"/>
              <a:ext cx="1096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экспорт </a:t>
              </a:r>
            </a:p>
          </p:txBody>
        </p:sp>
        <p:sp>
          <p:nvSpPr>
            <p:cNvPr id="24697" name="Text Box 121"/>
            <p:cNvSpPr txBox="1">
              <a:spLocks noChangeArrowheads="1"/>
            </p:cNvSpPr>
            <p:nvPr/>
          </p:nvSpPr>
          <p:spPr bwMode="auto">
            <a:xfrm>
              <a:off x="1461" y="1274"/>
              <a:ext cx="475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импорт</a:t>
              </a:r>
            </a:p>
          </p:txBody>
        </p:sp>
        <p:sp>
          <p:nvSpPr>
            <p:cNvPr id="24698" name="Text Box 122"/>
            <p:cNvSpPr txBox="1">
              <a:spLocks noChangeArrowheads="1"/>
            </p:cNvSpPr>
            <p:nvPr/>
          </p:nvSpPr>
          <p:spPr bwMode="auto">
            <a:xfrm>
              <a:off x="334" y="1212"/>
              <a:ext cx="935" cy="3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Иностранный сектор</a:t>
              </a:r>
            </a:p>
          </p:txBody>
        </p:sp>
        <p:sp>
          <p:nvSpPr>
            <p:cNvPr id="24701" name="Oval 125"/>
            <p:cNvSpPr>
              <a:spLocks noChangeArrowheads="1"/>
            </p:cNvSpPr>
            <p:nvPr/>
          </p:nvSpPr>
          <p:spPr bwMode="auto">
            <a:xfrm>
              <a:off x="2384" y="2800"/>
              <a:ext cx="1568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02" name="Text Box 126"/>
            <p:cNvSpPr txBox="1">
              <a:spLocks noChangeArrowheads="1"/>
            </p:cNvSpPr>
            <p:nvPr/>
          </p:nvSpPr>
          <p:spPr bwMode="auto">
            <a:xfrm>
              <a:off x="2616" y="2808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Финансовый рынок</a:t>
              </a:r>
            </a:p>
          </p:txBody>
        </p:sp>
        <p:sp>
          <p:nvSpPr>
            <p:cNvPr id="24704" name="Oval 128"/>
            <p:cNvSpPr>
              <a:spLocks noChangeArrowheads="1"/>
            </p:cNvSpPr>
            <p:nvPr/>
          </p:nvSpPr>
          <p:spPr bwMode="auto">
            <a:xfrm>
              <a:off x="2200" y="3424"/>
              <a:ext cx="1976" cy="51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05" name="Text Box 129"/>
            <p:cNvSpPr txBox="1">
              <a:spLocks noChangeArrowheads="1"/>
            </p:cNvSpPr>
            <p:nvPr/>
          </p:nvSpPr>
          <p:spPr bwMode="auto">
            <a:xfrm>
              <a:off x="2624" y="3440"/>
              <a:ext cx="110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экономических ресурсов</a:t>
              </a:r>
            </a:p>
          </p:txBody>
        </p:sp>
        <p:sp>
          <p:nvSpPr>
            <p:cNvPr id="24707" name="Text Box 131"/>
            <p:cNvSpPr txBox="1">
              <a:spLocks noChangeArrowheads="1"/>
            </p:cNvSpPr>
            <p:nvPr/>
          </p:nvSpPr>
          <p:spPr bwMode="auto">
            <a:xfrm>
              <a:off x="736" y="2448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Домохозяйства</a:t>
              </a:r>
            </a:p>
          </p:txBody>
        </p:sp>
        <p:sp>
          <p:nvSpPr>
            <p:cNvPr id="24708" name="Text Box 132"/>
            <p:cNvSpPr txBox="1">
              <a:spLocks noChangeArrowheads="1"/>
            </p:cNvSpPr>
            <p:nvPr/>
          </p:nvSpPr>
          <p:spPr bwMode="auto">
            <a:xfrm>
              <a:off x="4416" y="2456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Фирмы</a:t>
              </a:r>
            </a:p>
          </p:txBody>
        </p:sp>
        <p:sp>
          <p:nvSpPr>
            <p:cNvPr id="24709" name="Text Box 133"/>
            <p:cNvSpPr txBox="1">
              <a:spLocks noChangeArrowheads="1"/>
            </p:cNvSpPr>
            <p:nvPr/>
          </p:nvSpPr>
          <p:spPr bwMode="auto">
            <a:xfrm>
              <a:off x="2552" y="2112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Государство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Совокупный спрос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50850" algn="just">
              <a:spcBef>
                <a:spcPct val="100000"/>
              </a:spcBef>
              <a:buFontTx/>
              <a:buNone/>
              <a:tabLst>
                <a:tab pos="655638" algn="l"/>
                <a:tab pos="5246688" algn="l"/>
              </a:tabLst>
            </a:pPr>
            <a:r>
              <a:rPr lang="ru-RU" sz="2800" b="1"/>
              <a:t>Отражает зависимость между объемом совокупного выпуска, на который предъявляется спрос всеми экономическими агентами, и общим уровнем цен в экономике.</a:t>
            </a:r>
          </a:p>
          <a:p>
            <a:pPr marL="0" indent="450850" algn="just">
              <a:spcBef>
                <a:spcPct val="100000"/>
              </a:spcBef>
              <a:buFontTx/>
              <a:buNone/>
              <a:tabLst>
                <a:tab pos="655638" algn="l"/>
                <a:tab pos="5246688" algn="l"/>
              </a:tabLst>
            </a:pPr>
            <a:r>
              <a:rPr lang="ru-RU" sz="2800" b="1"/>
              <a:t>Совокупный спрос– совокупные расходы домашних хозяйств, фирм, государства, иностранцев на произведенный в экономике ВВП.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71537"/>
          </a:xfrm>
        </p:spPr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Кривая совокупного спроса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30363" y="1174750"/>
            <a:ext cx="6699250" cy="5124450"/>
            <a:chOff x="264" y="304"/>
            <a:chExt cx="4656" cy="4049"/>
          </a:xfrm>
        </p:grpSpPr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 flipV="1">
              <a:off x="904" y="304"/>
              <a:ext cx="0" cy="3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04" y="3728"/>
              <a:ext cx="31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336" y="3660"/>
              <a:ext cx="2448" cy="120"/>
              <a:chOff x="1184" y="3660"/>
              <a:chExt cx="2448" cy="120"/>
            </a:xfrm>
          </p:grpSpPr>
          <p:sp>
            <p:nvSpPr>
              <p:cNvPr id="15367" name="Line 7"/>
              <p:cNvSpPr>
                <a:spLocks noChangeShapeType="1"/>
              </p:cNvSpPr>
              <p:nvPr/>
            </p:nvSpPr>
            <p:spPr bwMode="auto">
              <a:xfrm>
                <a:off x="1184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167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216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>
                <a:off x="265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>
                <a:off x="314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363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 rot="16200000">
              <a:off x="-304" y="2100"/>
              <a:ext cx="2448" cy="120"/>
              <a:chOff x="1184" y="3660"/>
              <a:chExt cx="2448" cy="120"/>
            </a:xfrm>
          </p:grpSpPr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1184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5" name="Line 15"/>
              <p:cNvSpPr>
                <a:spLocks noChangeShapeType="1"/>
              </p:cNvSpPr>
              <p:nvPr/>
            </p:nvSpPr>
            <p:spPr bwMode="auto">
              <a:xfrm>
                <a:off x="167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2163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265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314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3632" y="3660"/>
                <a:ext cx="0" cy="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192" y="3816"/>
              <a:ext cx="2792" cy="409"/>
              <a:chOff x="1192" y="3816"/>
              <a:chExt cx="2792" cy="409"/>
            </a:xfrm>
          </p:grpSpPr>
          <p:sp>
            <p:nvSpPr>
              <p:cNvPr id="15381" name="Text Box 21"/>
              <p:cNvSpPr txBox="1">
                <a:spLocks noChangeArrowheads="1"/>
              </p:cNvSpPr>
              <p:nvPr/>
            </p:nvSpPr>
            <p:spPr bwMode="auto">
              <a:xfrm>
                <a:off x="1192" y="3816"/>
                <a:ext cx="344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500</a:t>
                </a:r>
              </a:p>
            </p:txBody>
          </p:sp>
          <p:sp>
            <p:nvSpPr>
              <p:cNvPr id="15382" name="Text Box 22"/>
              <p:cNvSpPr txBox="1">
                <a:spLocks noChangeArrowheads="1"/>
              </p:cNvSpPr>
              <p:nvPr/>
            </p:nvSpPr>
            <p:spPr bwMode="auto">
              <a:xfrm>
                <a:off x="1635" y="3816"/>
                <a:ext cx="376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1000</a:t>
                </a:r>
              </a:p>
            </p:txBody>
          </p:sp>
          <p:sp>
            <p:nvSpPr>
              <p:cNvPr id="15383" name="Text Box 23"/>
              <p:cNvSpPr txBox="1">
                <a:spLocks noChangeArrowheads="1"/>
              </p:cNvSpPr>
              <p:nvPr/>
            </p:nvSpPr>
            <p:spPr bwMode="auto">
              <a:xfrm>
                <a:off x="2110" y="3816"/>
                <a:ext cx="400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1500</a:t>
                </a:r>
              </a:p>
            </p:txBody>
          </p:sp>
          <p:sp>
            <p:nvSpPr>
              <p:cNvPr id="15384" name="Text Box 24"/>
              <p:cNvSpPr txBox="1">
                <a:spLocks noChangeArrowheads="1"/>
              </p:cNvSpPr>
              <p:nvPr/>
            </p:nvSpPr>
            <p:spPr bwMode="auto">
              <a:xfrm>
                <a:off x="2610" y="3816"/>
                <a:ext cx="383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2000</a:t>
                </a:r>
              </a:p>
            </p:txBody>
          </p:sp>
          <p:sp>
            <p:nvSpPr>
              <p:cNvPr id="15385" name="Text Box 25"/>
              <p:cNvSpPr txBox="1">
                <a:spLocks noChangeArrowheads="1"/>
              </p:cNvSpPr>
              <p:nvPr/>
            </p:nvSpPr>
            <p:spPr bwMode="auto">
              <a:xfrm>
                <a:off x="3092" y="3816"/>
                <a:ext cx="408" cy="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2500</a:t>
                </a:r>
              </a:p>
            </p:txBody>
          </p:sp>
          <p:sp>
            <p:nvSpPr>
              <p:cNvPr id="15386" name="Text Box 26"/>
              <p:cNvSpPr txBox="1">
                <a:spLocks noChangeArrowheads="1"/>
              </p:cNvSpPr>
              <p:nvPr/>
            </p:nvSpPr>
            <p:spPr bwMode="auto">
              <a:xfrm>
                <a:off x="3600" y="3816"/>
                <a:ext cx="384" cy="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1400"/>
                  <a:t>3000</a:t>
                </a:r>
              </a:p>
            </p:txBody>
          </p:sp>
        </p:grpSp>
        <p:sp>
          <p:nvSpPr>
            <p:cNvPr id="15387" name="Text Box 27"/>
            <p:cNvSpPr txBox="1">
              <a:spLocks noChangeArrowheads="1"/>
            </p:cNvSpPr>
            <p:nvPr/>
          </p:nvSpPr>
          <p:spPr bwMode="auto">
            <a:xfrm>
              <a:off x="527" y="3278"/>
              <a:ext cx="34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50</a:t>
              </a:r>
            </a:p>
          </p:txBody>
        </p:sp>
        <p:sp>
          <p:nvSpPr>
            <p:cNvPr id="15388" name="Text Box 28"/>
            <p:cNvSpPr txBox="1">
              <a:spLocks noChangeArrowheads="1"/>
            </p:cNvSpPr>
            <p:nvPr/>
          </p:nvSpPr>
          <p:spPr bwMode="auto">
            <a:xfrm>
              <a:off x="511" y="2819"/>
              <a:ext cx="37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100</a:t>
              </a:r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500" y="2334"/>
              <a:ext cx="40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150</a:t>
              </a:r>
            </a:p>
          </p:txBody>
        </p:sp>
        <p:sp>
          <p:nvSpPr>
            <p:cNvPr id="15390" name="Text Box 30"/>
            <p:cNvSpPr txBox="1">
              <a:spLocks noChangeArrowheads="1"/>
            </p:cNvSpPr>
            <p:nvPr/>
          </p:nvSpPr>
          <p:spPr bwMode="auto">
            <a:xfrm>
              <a:off x="508" y="1842"/>
              <a:ext cx="38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200</a:t>
              </a:r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496" y="1348"/>
              <a:ext cx="40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250</a:t>
              </a:r>
            </a:p>
          </p:txBody>
        </p:sp>
        <p:sp>
          <p:nvSpPr>
            <p:cNvPr id="15392" name="Text Box 32"/>
            <p:cNvSpPr txBox="1">
              <a:spLocks noChangeArrowheads="1"/>
            </p:cNvSpPr>
            <p:nvPr/>
          </p:nvSpPr>
          <p:spPr bwMode="auto">
            <a:xfrm>
              <a:off x="508" y="851"/>
              <a:ext cx="38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/>
                <a:t>300</a:t>
              </a:r>
            </a:p>
          </p:txBody>
        </p:sp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903" y="3376"/>
              <a:ext cx="2873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 flipV="1">
              <a:off x="3792" y="3368"/>
              <a:ext cx="0" cy="3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>
              <a:off x="898" y="2892"/>
              <a:ext cx="2384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flipV="1">
              <a:off x="3296" y="2880"/>
              <a:ext cx="0" cy="8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37"/>
            <p:cNvGrpSpPr>
              <a:grpSpLocks/>
            </p:cNvGrpSpPr>
            <p:nvPr/>
          </p:nvGrpSpPr>
          <p:grpSpPr bwMode="auto">
            <a:xfrm>
              <a:off x="920" y="2384"/>
              <a:ext cx="1880" cy="1328"/>
              <a:chOff x="888" y="2880"/>
              <a:chExt cx="2800" cy="360"/>
            </a:xfrm>
          </p:grpSpPr>
          <p:sp>
            <p:nvSpPr>
              <p:cNvPr id="15398" name="Line 38"/>
              <p:cNvSpPr>
                <a:spLocks noChangeShapeType="1"/>
              </p:cNvSpPr>
              <p:nvPr/>
            </p:nvSpPr>
            <p:spPr bwMode="auto">
              <a:xfrm>
                <a:off x="888" y="2888"/>
                <a:ext cx="27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9" name="Line 39"/>
              <p:cNvSpPr>
                <a:spLocks noChangeShapeType="1"/>
              </p:cNvSpPr>
              <p:nvPr/>
            </p:nvSpPr>
            <p:spPr bwMode="auto">
              <a:xfrm flipV="1">
                <a:off x="3688" y="2880"/>
                <a:ext cx="0" cy="3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400" name="Line 40"/>
            <p:cNvSpPr>
              <a:spLocks noChangeShapeType="1"/>
            </p:cNvSpPr>
            <p:nvPr/>
          </p:nvSpPr>
          <p:spPr bwMode="auto">
            <a:xfrm>
              <a:off x="928" y="1922"/>
              <a:ext cx="1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1" name="Line 41"/>
            <p:cNvSpPr>
              <a:spLocks noChangeShapeType="1"/>
            </p:cNvSpPr>
            <p:nvPr/>
          </p:nvSpPr>
          <p:spPr bwMode="auto">
            <a:xfrm flipH="1" flipV="1">
              <a:off x="2308" y="1925"/>
              <a:ext cx="4" cy="18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2" name="Line 42"/>
            <p:cNvSpPr>
              <a:spLocks noChangeShapeType="1"/>
            </p:cNvSpPr>
            <p:nvPr/>
          </p:nvSpPr>
          <p:spPr bwMode="auto">
            <a:xfrm>
              <a:off x="920" y="1434"/>
              <a:ext cx="90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3" name="Line 43"/>
            <p:cNvSpPr>
              <a:spLocks noChangeShapeType="1"/>
            </p:cNvSpPr>
            <p:nvPr/>
          </p:nvSpPr>
          <p:spPr bwMode="auto">
            <a:xfrm flipH="1" flipV="1">
              <a:off x="1824" y="1430"/>
              <a:ext cx="3" cy="23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4" name="Line 44"/>
            <p:cNvSpPr>
              <a:spLocks noChangeShapeType="1"/>
            </p:cNvSpPr>
            <p:nvPr/>
          </p:nvSpPr>
          <p:spPr bwMode="auto">
            <a:xfrm flipV="1">
              <a:off x="1344" y="985"/>
              <a:ext cx="0" cy="27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5" name="Line 45"/>
            <p:cNvSpPr>
              <a:spLocks noChangeShapeType="1"/>
            </p:cNvSpPr>
            <p:nvPr/>
          </p:nvSpPr>
          <p:spPr bwMode="auto">
            <a:xfrm flipH="1" flipV="1">
              <a:off x="1168" y="792"/>
              <a:ext cx="2784" cy="2728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406" name="Text Box 46"/>
            <p:cNvSpPr txBox="1">
              <a:spLocks noChangeArrowheads="1"/>
            </p:cNvSpPr>
            <p:nvPr/>
          </p:nvSpPr>
          <p:spPr bwMode="auto">
            <a:xfrm>
              <a:off x="1752" y="880"/>
              <a:ext cx="328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AD</a:t>
              </a:r>
              <a:endParaRPr lang="ru-RU" b="1" i="1"/>
            </a:p>
          </p:txBody>
        </p:sp>
        <p:sp>
          <p:nvSpPr>
            <p:cNvPr id="15407" name="Text Box 47"/>
            <p:cNvSpPr txBox="1">
              <a:spLocks noChangeArrowheads="1"/>
            </p:cNvSpPr>
            <p:nvPr/>
          </p:nvSpPr>
          <p:spPr bwMode="auto">
            <a:xfrm>
              <a:off x="264" y="328"/>
              <a:ext cx="616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P</a:t>
              </a:r>
            </a:p>
            <a:p>
              <a:r>
                <a:rPr lang="ru-RU" sz="1400"/>
                <a:t>(уровень цен, %)</a:t>
              </a:r>
            </a:p>
          </p:txBody>
        </p:sp>
        <p:sp>
          <p:nvSpPr>
            <p:cNvPr id="15408" name="Text Box 48"/>
            <p:cNvSpPr txBox="1">
              <a:spLocks noChangeArrowheads="1"/>
            </p:cNvSpPr>
            <p:nvPr/>
          </p:nvSpPr>
          <p:spPr bwMode="auto">
            <a:xfrm>
              <a:off x="4184" y="3608"/>
              <a:ext cx="736" cy="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400" b="1"/>
                <a:t>реальный ВВП, млрд.руб.</a:t>
              </a:r>
            </a:p>
          </p:txBody>
        </p:sp>
      </p:grp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5186363" y="1277938"/>
            <a:ext cx="359251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655638" algn="l"/>
                <a:tab pos="5246688" algn="l"/>
              </a:tabLst>
            </a:pPr>
            <a:r>
              <a:rPr lang="ru-RU"/>
              <a:t>В любой точке кривой </a:t>
            </a:r>
            <a:r>
              <a:rPr lang="en-US"/>
              <a:t>AD </a:t>
            </a:r>
            <a:r>
              <a:rPr lang="ru-RU"/>
              <a:t>произведение реального объема выпуска, на который предъявлен спрос, и индекса-дефлятора дает номинальный ВВП.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Спрос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04813" y="1270000"/>
            <a:ext cx="857567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Спрос (demand)</a:t>
            </a:r>
            <a:r>
              <a:rPr lang="ru-RU" sz="2000" b="1"/>
              <a:t> –количество товара, которое потребители готовы (хотят и могут) купить в единицу времени при данных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Величина спроса</a:t>
            </a:r>
            <a:r>
              <a:rPr lang="ru-RU" sz="2000" b="1"/>
              <a:t> – количество товара, которое потребители хотят и могут себе позволить приобрести по данной цене.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Функция (кривая) спроса</a:t>
            </a:r>
            <a:r>
              <a:rPr lang="ru-RU" sz="2000" b="1"/>
              <a:t> – зависимость величины спроса от цены при прочих равных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Закон спроса</a:t>
            </a:r>
            <a:r>
              <a:rPr lang="ru-RU" sz="2000" b="1"/>
              <a:t> – при прочих равных условиях, чем меньше цена, тем больше величина спроса, и, наоборот, чем больше цена, тем меньше величина спроса.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Почему кривая имеет отрицательный наклон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98425" indent="-98425" algn="just">
              <a:lnSpc>
                <a:spcPct val="80000"/>
              </a:lnSpc>
            </a:pPr>
            <a:r>
              <a:rPr lang="ru-RU" sz="2000"/>
              <a:t> </a:t>
            </a:r>
            <a:r>
              <a:rPr lang="ru-RU" sz="2400" b="1"/>
              <a:t>По мере роста уровня цен реальная покупательная способность денег падает, денежные доходы домашних хозяйств обесцениваются.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Фирмы не могут воспользоваться кредитами банков для осуществления инвестиций – покупки нового оборудования, строительства новых предприятий. падает спрос на инвестиционные товары.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В ответ на рост цен реальные закупки правительства сокращаются в связи с тем, что они формируются или планируются в номинальном выражении. </a:t>
            </a:r>
            <a:endParaRPr lang="ru-RU" sz="2400" b="1" i="1"/>
          </a:p>
          <a:p>
            <a:pPr marL="98425" indent="-98425" algn="just">
              <a:lnSpc>
                <a:spcPct val="80000"/>
              </a:lnSpc>
            </a:pPr>
            <a:r>
              <a:rPr lang="ru-RU" sz="2400" b="1"/>
              <a:t>Рост внутренних цен приводит к изменению курса национальной валюты: внутренние товары и услуги становятся дороже для иностранных покупателей.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Неценовые факторы совокупного спроса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800" b="1"/>
              <a:t>уровень налогов;</a:t>
            </a:r>
          </a:p>
          <a:p>
            <a:pPr algn="just"/>
            <a:r>
              <a:rPr lang="ru-RU" sz="2800" b="1"/>
              <a:t>процентные ставки, если их изменения связаны с политикой Центробанка;</a:t>
            </a:r>
          </a:p>
          <a:p>
            <a:pPr algn="just"/>
            <a:r>
              <a:rPr lang="ru-RU" sz="2800" b="1"/>
              <a:t>субсидии и льготные кредиты инвесторам;</a:t>
            </a:r>
          </a:p>
          <a:p>
            <a:pPr algn="just"/>
            <a:r>
              <a:rPr lang="ru-RU" sz="2800" b="1"/>
              <a:t>колебания валютных курсов;</a:t>
            </a:r>
          </a:p>
          <a:p>
            <a:pPr algn="just"/>
            <a:r>
              <a:rPr lang="ru-RU" sz="2800" b="1"/>
              <a:t>положения на внешних рынках;</a:t>
            </a:r>
          </a:p>
          <a:p>
            <a:pPr algn="just"/>
            <a:r>
              <a:rPr lang="ru-RU" sz="2800" b="1"/>
              <a:t>изменения предложения денег и скорости их обращения.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Предложение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04813" y="1270000"/>
            <a:ext cx="857567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Предложение (</a:t>
            </a:r>
            <a:r>
              <a:rPr lang="en-US" sz="2000" b="1">
                <a:solidFill>
                  <a:schemeClr val="folHlink"/>
                </a:solidFill>
              </a:rPr>
              <a:t>supply</a:t>
            </a:r>
            <a:r>
              <a:rPr lang="ru-RU" sz="2000" b="1">
                <a:solidFill>
                  <a:schemeClr val="folHlink"/>
                </a:solidFill>
              </a:rPr>
              <a:t>)</a:t>
            </a:r>
            <a:r>
              <a:rPr lang="ru-RU" sz="2000" b="1"/>
              <a:t> – количество товара, которое производители готовы продать в единицу времени при данных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Величина предложения</a:t>
            </a:r>
            <a:r>
              <a:rPr lang="ru-RU" sz="2000" b="1"/>
              <a:t> – количество товара, которое производители готовы предложить к продаже на рынке по данной цене.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Функция (кривая) предложения</a:t>
            </a:r>
            <a:r>
              <a:rPr lang="ru-RU" sz="2000" b="1"/>
              <a:t> – зависимость величины предложения от цены при прочих равных условиях.</a:t>
            </a:r>
          </a:p>
          <a:p>
            <a:pPr marL="1966913" indent="-1697038" algn="just">
              <a:spcBef>
                <a:spcPct val="100000"/>
              </a:spcBef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chemeClr val="folHlink"/>
                </a:solidFill>
              </a:rPr>
              <a:t>Закон предложения</a:t>
            </a:r>
            <a:r>
              <a:rPr lang="ru-RU" sz="2000" b="1"/>
              <a:t> – при прочих равных условиях, чем больше цена, тем больше величина предложения.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Кривая предложения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 rot="-4977517">
            <a:off x="3221832" y="1473994"/>
            <a:ext cx="3670300" cy="3233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765800" y="4156075"/>
            <a:ext cx="3175" cy="11287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2400300" y="4146550"/>
            <a:ext cx="3270250" cy="31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862388" y="5421313"/>
            <a:ext cx="1962150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  <a:p>
            <a:r>
              <a:rPr lang="ru-RU" sz="1200"/>
              <a:t>Величина предложения при данной цене </a:t>
            </a:r>
            <a:r>
              <a:rPr lang="en-US" sz="1200"/>
              <a:t>P</a:t>
            </a:r>
            <a:r>
              <a:rPr lang="ru-RU" sz="1200" baseline="-25000"/>
              <a:t>0</a:t>
            </a:r>
            <a:endParaRPr lang="ru-RU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792288" y="3954463"/>
            <a:ext cx="7397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ru-RU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5710238" y="4057650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6762750" y="2157413"/>
            <a:ext cx="23812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r>
              <a:rPr lang="ru-RU" sz="1400"/>
              <a:t>функция  (кривая) спроса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6" grpId="0" animBg="1"/>
      <p:bldP spid="13317" grpId="0" animBg="1"/>
      <p:bldP spid="13318" grpId="0"/>
      <p:bldP spid="13319" grpId="0"/>
      <p:bldP spid="13320" grpId="0" animBg="1"/>
      <p:bldP spid="13321" grpId="0" animBg="1"/>
      <p:bldP spid="13322" grpId="0"/>
      <p:bldP spid="13323" grpId="0"/>
      <p:bldP spid="13324" grpId="0" animBg="1"/>
      <p:bldP spid="13324" grpId="1" animBg="1"/>
      <p:bldP spid="133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rgbClr val="FF0066"/>
                </a:solidFill>
              </a:rPr>
              <a:t>Изменение величины предложения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5349875" y="4357688"/>
            <a:ext cx="134938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Freeform 10"/>
          <p:cNvSpPr>
            <a:spLocks/>
          </p:cNvSpPr>
          <p:nvPr/>
        </p:nvSpPr>
        <p:spPr bwMode="auto">
          <a:xfrm rot="-5069106">
            <a:off x="3245644" y="1462881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 -0.04606 C 0.04462 -0.05185 0.04636 -0.05347 0.05122 -0.05648 C 0.05295 -0.06181 0.05556 -0.06134 0.05642 -0.06435 C 0.05677 -0.0669 0.05851 -0.06782 0.05886 -0.0706 C 0.06077 -0.07384 0.06458 -0.07639 0.06649 -0.07963 C 0.06892 -0.0838 0.07014 -0.08611 0.07205 -0.09028 C 0.07448 -0.09398 0.07656 -0.09769 0.07847 -0.10139 C 0.08108 -0.10694 0.08403 -0.11157 0.08559 -0.11759 C 0.08715 -0.12384 0.09149 -0.1287 0.09427 -0.13426 C 0.09566 -0.1375 0.10295 -0.1588 0.10417 -0.16296 C 0.10434 -0.16667 0.10903 -0.17639 0.10955 -0.17639 C 0.11233 -0.18912 0.11719 -0.20741 0.12066 -0.22685 C 0.125 -0.24653 0.13837 -0.30324 0.13594 -0.29491 C 0.13889 -0.28472 0.11632 -0.18426 0.10903 -0.17731 C 0.10729 -0.17569 0.10695 -0.16806 0.10556 -0.16574 C 0.10469 -0.16435 0.10486 -0.16181 0.10417 -0.16019 C 0.10261 -0.15625 0.10052 -0.15278 0.09861 -0.14907 C 0.09636 -0.14468 0.09549 -0.13819 0.09271 -0.13218 C 0.08993 -0.12616 0.08403 -0.11644 0.08195 -0.11204 C 0.07952 -0.10787 0.0816 -0.10972 0.08021 -0.10602 C 0.07882 -0.10231 0.07587 -0.09421 0.07361 -0.08981 C 0.06372 -0.06991 0.07917 -0.10023 0.06684 -0.0787 C 0.06458 -0.07523 0.05972 -0.06898 0.06007 -0.06921 C 0.05729 -0.06644 0.05504 -0.06273 0.05278 -0.06019 C 0.04983 -0.05787 0.04722 -0.04954 0.0474 -0.04907 C 0.0434 -0.04606 0.03889 -0.0419 0.03472 -0.03819 C 0.03351 -0.03681 0.03299 -0.03472 0.03177 -0.0338 C 0.03038 -0.03218 0.0309 -0.03032 0.02969 -0.02824 C 0.02361 -0.02546 0.01979 -0.01528 0.01406 -0.01204 C 0.00868 -0.00833 0.00521 -0.00671 0.00017 -0.00301 C -0.00486 0.00069 -0.00989 0.00625 -0.01597 0.00949 C -0.02292 0.01227 -0.02934 0.01366 -0.03663 0.0169 C -0.03923 0.01806 -0.04896 0.02269 -0.04878 0.02292 C -0.05798 0.02569 -0.05573 0.02593 -0.06441 0.0294 C -0.06858 0.03102 -0.07517 0.0331 -0.07934 0.03403 C -0.08628 0.03588 -0.09861 0.03819 -0.10937 0.04005 C -0.12014 0.0419 -0.15121 0.04769 -0.14358 0.04583 C -0.1316 0.04514 -0.07656 0.03102 -0.06371 0.0294 C -0.06354 0.02917 -0.05087 0.02454 -0.04878 0.02361 C -0.04583 0.02245 -0.0401 0.01852 -0.03993 0.01829 C -0.02569 0.01528 -0.03542 0.0169 -0.01875 0.0088 C -0.0151 0.0081 -0.00833 0.00394 -0.00486 0.00208 C -0.00035 -0.00023 0.00174 -0.00116 0.00295 -0.00602 C 0.00677 -0.00764 0.00886 -0.01134 0.00903 -0.01134 C 0.01007 -0.01319 0.0158 -0.01204 0.01337 -0.01412 C 0.01597 -0.01528 0.01945 -0.02014 0.01962 -0.02014 C 0.02309 -0.0213 0.02622 -0.025 0.02899 -0.02824 C 0.03177 -0.03148 0.0342 -0.03657 0.03646 -0.03912 C 0.03889 -0.04144 0.04167 -0.04306 0.04288 -0.04398 C 0.04375 -0.04491 0.04306 -0.04537 0.0434 -0.04606 Z " pathEditMode="relative" rAng="0" ptsTypes="fffffffffffafffffafafffffffffafffffaffffffffffafaf">
                                      <p:cBhvr>
                                        <p:cTn id="9" dur="5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nimBg="1"/>
      <p:bldP spid="1434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Изменение предложения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Freeform 5"/>
          <p:cNvSpPr>
            <a:spLocks/>
          </p:cNvSpPr>
          <p:nvPr/>
        </p:nvSpPr>
        <p:spPr bwMode="auto">
          <a:xfrm rot="-5069106">
            <a:off x="3245644" y="1462881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5368" name="Freeform 8"/>
          <p:cNvSpPr>
            <a:spLocks/>
          </p:cNvSpPr>
          <p:nvPr/>
        </p:nvSpPr>
        <p:spPr bwMode="auto">
          <a:xfrm rot="-5069106">
            <a:off x="3256757" y="1462881"/>
            <a:ext cx="3670300" cy="3233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Freeform 9"/>
          <p:cNvSpPr>
            <a:spLocks/>
          </p:cNvSpPr>
          <p:nvPr/>
        </p:nvSpPr>
        <p:spPr bwMode="auto">
          <a:xfrm rot="-5069106">
            <a:off x="3234532" y="1466056"/>
            <a:ext cx="3670300" cy="3233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rot="4888478" flipV="1">
            <a:off x="6213476" y="3694112"/>
            <a:ext cx="360362" cy="360363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732588" y="4078288"/>
            <a:ext cx="1233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folHlink"/>
                </a:solidFill>
              </a:rPr>
              <a:t>Увеличение предложения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rot="15657599" flipV="1">
            <a:off x="5539581" y="3491707"/>
            <a:ext cx="341313" cy="3492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757613" y="3349625"/>
            <a:ext cx="1292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hlink"/>
                </a:solidFill>
              </a:rPr>
              <a:t>Уменьшение предложения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59759E-6 L 0.06892 0.0490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46901E-6 L -0.05139 -0.0423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  <p:bldP spid="15368" grpId="1" animBg="1"/>
      <p:bldP spid="15369" grpId="0" animBg="1"/>
      <p:bldP spid="15369" grpId="1" animBg="1"/>
      <p:bldP spid="15370" grpId="0" animBg="1"/>
      <p:bldP spid="15371" grpId="0"/>
      <p:bldP spid="15372" grpId="0" animBg="1"/>
      <p:bldP spid="153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3075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Факторы предложения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0800" y="1462088"/>
            <a:ext cx="8891588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Дотации (субсидии) правительства (предложение ↑)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Налоги (увеличение налогов предложение ↓)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Цены на ресурсы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Совершенствование технологии (предложение ↑)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Цены на альтернативные товары (могут быть произведены из тех же ресурсов)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Число продавцов на рынке</a:t>
            </a:r>
          </a:p>
          <a:p>
            <a:pPr marL="342900" indent="-342900">
              <a:spcBef>
                <a:spcPct val="100000"/>
              </a:spcBef>
              <a:buFontTx/>
              <a:buAutoNum type="arabicPeriod"/>
              <a:tabLst>
                <a:tab pos="519113" algn="l"/>
                <a:tab pos="727075" algn="l"/>
                <a:tab pos="5646738" algn="l"/>
              </a:tabLst>
            </a:pPr>
            <a:r>
              <a:rPr lang="ru-RU" b="1"/>
              <a:t>Ожидаемые изменения цен на товар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6" name="Line 1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2150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Рыночное равновесие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536950" y="5421313"/>
            <a:ext cx="14065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E</a:t>
            </a:r>
            <a:endParaRPr lang="en-US" sz="1200" b="1"/>
          </a:p>
          <a:p>
            <a:pPr algn="ctr"/>
            <a:r>
              <a:rPr lang="ru-RU" sz="1200" b="1"/>
              <a:t>Равновесный </a:t>
            </a:r>
          </a:p>
          <a:p>
            <a:pPr algn="ctr"/>
            <a:r>
              <a:rPr lang="ru-RU" sz="1200" b="1"/>
              <a:t>объём продаж</a:t>
            </a:r>
            <a:endParaRPr lang="ru-RU" b="1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179513" y="4394200"/>
            <a:ext cx="1306512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en-US" sz="1200" b="1" baseline="-25000"/>
              <a:t>E</a:t>
            </a:r>
          </a:p>
          <a:p>
            <a:pPr algn="ctr"/>
            <a:r>
              <a:rPr lang="ru-RU" sz="1200" b="1"/>
              <a:t>равновесная цена</a:t>
            </a:r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2860675" y="1833563"/>
            <a:ext cx="817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</p:txBody>
      </p:sp>
      <p:sp>
        <p:nvSpPr>
          <p:cNvPr id="16401" name="Freeform 17"/>
          <p:cNvSpPr>
            <a:spLocks/>
          </p:cNvSpPr>
          <p:nvPr/>
        </p:nvSpPr>
        <p:spPr bwMode="auto">
          <a:xfrm>
            <a:off x="2835275" y="1230313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6149975" y="1671638"/>
            <a:ext cx="7604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endParaRPr lang="ru-RU" sz="1400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4108450" y="4191000"/>
            <a:ext cx="441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4170363" y="4589463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 animBg="1"/>
      <p:bldP spid="16395" grpId="0" animBg="1"/>
      <p:bldP spid="16392" grpId="0" animBg="1"/>
      <p:bldP spid="16397" grpId="0"/>
      <p:bldP spid="16398" grpId="0"/>
      <p:bldP spid="16400" grpId="0"/>
      <p:bldP spid="16401" grpId="0" animBg="1"/>
      <p:bldP spid="16402" grpId="0"/>
      <p:bldP spid="16403" grpId="0"/>
      <p:bldP spid="1639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5257800" y="4084638"/>
            <a:ext cx="14288" cy="1211262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2150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Влияние изменений спроса на рыночное равновесие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39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4011613" y="5329238"/>
            <a:ext cx="4349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000250" y="4497388"/>
            <a:ext cx="381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en-US" sz="1200" b="1" baseline="-25000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860675" y="1833563"/>
            <a:ext cx="817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</p:txBody>
      </p:sp>
      <p:sp>
        <p:nvSpPr>
          <p:cNvPr id="18445" name="Freeform 13"/>
          <p:cNvSpPr>
            <a:spLocks/>
          </p:cNvSpPr>
          <p:nvPr/>
        </p:nvSpPr>
        <p:spPr bwMode="auto">
          <a:xfrm>
            <a:off x="2835275" y="1230313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149975" y="1671638"/>
            <a:ext cx="7604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endParaRPr lang="ru-RU" sz="1400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4170363" y="4589463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9" name="Freeform 17"/>
          <p:cNvSpPr>
            <a:spLocks/>
          </p:cNvSpPr>
          <p:nvPr/>
        </p:nvSpPr>
        <p:spPr bwMode="auto">
          <a:xfrm>
            <a:off x="2784475" y="1843088"/>
            <a:ext cx="3670300" cy="3233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0" name="Freeform 18"/>
          <p:cNvSpPr>
            <a:spLocks/>
          </p:cNvSpPr>
          <p:nvPr/>
        </p:nvSpPr>
        <p:spPr bwMode="auto">
          <a:xfrm>
            <a:off x="2795588" y="1843088"/>
            <a:ext cx="3670300" cy="3233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5208588" y="3994150"/>
            <a:ext cx="1016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H="1">
            <a:off x="2413000" y="4054475"/>
            <a:ext cx="2784475" cy="31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5041900" y="5397500"/>
            <a:ext cx="4349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Q</a:t>
            </a:r>
            <a:r>
              <a:rPr lang="ru-RU" sz="1200" b="1" baseline="-25000" dirty="0"/>
              <a:t>+</a:t>
            </a:r>
            <a:endParaRPr lang="en-US" sz="1200" b="1" dirty="0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1965325" y="3941763"/>
            <a:ext cx="381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+</a:t>
            </a:r>
            <a:endParaRPr lang="en-US" sz="1200" b="1" baseline="-25000"/>
          </a:p>
        </p:txBody>
      </p:sp>
      <p:sp>
        <p:nvSpPr>
          <p:cNvPr id="18458" name="Oval 26"/>
          <p:cNvSpPr>
            <a:spLocks noChangeArrowheads="1"/>
          </p:cNvSpPr>
          <p:nvPr/>
        </p:nvSpPr>
        <p:spPr bwMode="auto">
          <a:xfrm>
            <a:off x="3843338" y="47212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>
            <a:off x="2459038" y="4783138"/>
            <a:ext cx="1395412" cy="31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3892550" y="4791075"/>
            <a:ext cx="14288" cy="515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3606800" y="5316538"/>
            <a:ext cx="43497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-</a:t>
            </a:r>
            <a:endParaRPr lang="en-US" sz="1200" b="1"/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1989138" y="4751388"/>
            <a:ext cx="381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-</a:t>
            </a:r>
            <a:endParaRPr lang="en-US" sz="1200" b="1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7262E-7 L 0.07656 -0.10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68363E-6 L -0.02465 0.0263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5" grpId="0" animBg="1"/>
      <p:bldP spid="18449" grpId="0" animBg="1"/>
      <p:bldP spid="18449" grpId="1" animBg="1"/>
      <p:bldP spid="18450" grpId="0" animBg="1"/>
      <p:bldP spid="18450" grpId="1" animBg="1"/>
      <p:bldP spid="18451" grpId="0" animBg="1"/>
      <p:bldP spid="18454" grpId="0" animBg="1"/>
      <p:bldP spid="18456" grpId="0"/>
      <p:bldP spid="18457" grpId="0"/>
      <p:bldP spid="18458" grpId="0" animBg="1"/>
      <p:bldP spid="18459" grpId="0" animBg="1"/>
      <p:bldP spid="18460" grpId="0" animBg="1"/>
      <p:bldP spid="18461" grpId="0"/>
      <p:bldP spid="1846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201613" y="158750"/>
            <a:ext cx="8485187" cy="1120775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Влияние изменений предложения </a:t>
            </a:r>
            <a:br>
              <a:rPr lang="ru-RU" sz="4000">
                <a:solidFill>
                  <a:srgbClr val="FF0066"/>
                </a:solidFill>
              </a:rPr>
            </a:br>
            <a:r>
              <a:rPr lang="ru-RU" sz="4000">
                <a:solidFill>
                  <a:srgbClr val="FF0066"/>
                </a:solidFill>
              </a:rPr>
              <a:t>на рыночное равновесие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3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536950" y="5421313"/>
            <a:ext cx="14065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2081213" y="4394200"/>
            <a:ext cx="404812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en-US" sz="1200" b="1" baseline="-25000"/>
          </a:p>
          <a:p>
            <a:pPr algn="ctr"/>
            <a:endParaRPr lang="ru-RU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860675" y="1833563"/>
            <a:ext cx="817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</p:txBody>
      </p:sp>
      <p:sp>
        <p:nvSpPr>
          <p:cNvPr id="19469" name="Freeform 13"/>
          <p:cNvSpPr>
            <a:spLocks/>
          </p:cNvSpPr>
          <p:nvPr/>
        </p:nvSpPr>
        <p:spPr bwMode="auto">
          <a:xfrm>
            <a:off x="2835275" y="1230313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6149975" y="1671638"/>
            <a:ext cx="7604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endParaRPr lang="ru-RU" sz="1400"/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4170363" y="4589463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3" name="Freeform 17"/>
          <p:cNvSpPr>
            <a:spLocks/>
          </p:cNvSpPr>
          <p:nvPr/>
        </p:nvSpPr>
        <p:spPr bwMode="auto">
          <a:xfrm>
            <a:off x="2824163" y="1241425"/>
            <a:ext cx="3224212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4" name="Freeform 18"/>
          <p:cNvSpPr>
            <a:spLocks/>
          </p:cNvSpPr>
          <p:nvPr/>
        </p:nvSpPr>
        <p:spPr bwMode="auto">
          <a:xfrm>
            <a:off x="2835275" y="1208088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3657600" y="4283075"/>
            <a:ext cx="88900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4525963" y="47466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 flipV="1">
            <a:off x="2366963" y="4324350"/>
            <a:ext cx="1281112" cy="7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2012950" y="4046538"/>
            <a:ext cx="3921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+</a:t>
            </a:r>
            <a:endParaRPr lang="en-US" sz="1200" b="1" baseline="-25000"/>
          </a:p>
          <a:p>
            <a:pPr algn="ctr"/>
            <a:endParaRPr lang="ru-RU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H="1">
            <a:off x="3686175" y="4398963"/>
            <a:ext cx="9525" cy="896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2994025" y="5445125"/>
            <a:ext cx="14065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-</a:t>
            </a:r>
            <a:endParaRPr lang="en-US" sz="1200" b="1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2081213" y="4394200"/>
            <a:ext cx="404812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en-US" sz="1200" b="1" baseline="-25000"/>
          </a:p>
          <a:p>
            <a:pPr algn="ctr"/>
            <a:endParaRPr lang="ru-RU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 flipH="1" flipV="1">
            <a:off x="2378075" y="4791075"/>
            <a:ext cx="2159000" cy="7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2011363" y="4718050"/>
            <a:ext cx="404812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ru-RU" sz="1200" b="1" baseline="-25000"/>
              <a:t>-</a:t>
            </a:r>
            <a:endParaRPr lang="en-US" sz="1200" b="1" baseline="-25000"/>
          </a:p>
          <a:p>
            <a:pPr algn="ctr"/>
            <a:endParaRPr lang="ru-RU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3536950" y="5421313"/>
            <a:ext cx="14065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4560888" y="4826000"/>
            <a:ext cx="3175" cy="4810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4287838" y="5362575"/>
            <a:ext cx="5381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+</a:t>
            </a:r>
            <a:endParaRPr lang="en-US" sz="1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23959E-6 L -0.03732 -0.046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2683E-6 L 0.02083 0.0245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3" grpId="0" animBg="1"/>
      <p:bldP spid="19473" grpId="1" animBg="1"/>
      <p:bldP spid="19474" grpId="0" animBg="1"/>
      <p:bldP spid="19474" grpId="1" animBg="1"/>
      <p:bldP spid="19475" grpId="0" animBg="1"/>
      <p:bldP spid="19476" grpId="0" animBg="1"/>
      <p:bldP spid="19478" grpId="0" animBg="1"/>
      <p:bldP spid="19479" grpId="0"/>
      <p:bldP spid="19480" grpId="0" animBg="1"/>
      <p:bldP spid="19481" grpId="0"/>
      <p:bldP spid="19490" grpId="0" animBg="1"/>
      <p:bldP spid="19491" grpId="0"/>
      <p:bldP spid="19494" grpId="0" animBg="1"/>
      <p:bldP spid="194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Кривая спроса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3473450" y="4156075"/>
            <a:ext cx="3175" cy="11287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H="1">
            <a:off x="2400300" y="4146550"/>
            <a:ext cx="1082675" cy="31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495550" y="5248275"/>
            <a:ext cx="1962150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ru-RU" sz="1200" b="1" baseline="-25000"/>
              <a:t>0</a:t>
            </a:r>
            <a:endParaRPr lang="en-US" sz="1200" b="1"/>
          </a:p>
          <a:p>
            <a:r>
              <a:rPr lang="ru-RU" sz="1200"/>
              <a:t>Величина спроса при данной цене </a:t>
            </a:r>
            <a:r>
              <a:rPr lang="en-US" sz="1200"/>
              <a:t>P</a:t>
            </a:r>
            <a:r>
              <a:rPr lang="ru-RU" sz="1200" baseline="-25000"/>
              <a:t>0</a:t>
            </a:r>
            <a:endParaRPr lang="ru-RU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792288" y="3954463"/>
            <a:ext cx="7397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P</a:t>
            </a:r>
            <a:r>
              <a:rPr lang="ru-RU" sz="1200" b="1" baseline="-25000"/>
              <a:t>0</a:t>
            </a:r>
            <a:endParaRPr lang="ru-RU"/>
          </a:p>
        </p:txBody>
      </p:sp>
      <p:sp>
        <p:nvSpPr>
          <p:cNvPr id="3086" name="Oval 14"/>
          <p:cNvSpPr>
            <a:spLocks noChangeArrowheads="1"/>
          </p:cNvSpPr>
          <p:nvPr/>
        </p:nvSpPr>
        <p:spPr bwMode="auto">
          <a:xfrm>
            <a:off x="3394075" y="4068763"/>
            <a:ext cx="134938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219450" y="2157413"/>
            <a:ext cx="23812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  <a:p>
            <a:r>
              <a:rPr lang="ru-RU" sz="1400"/>
              <a:t>функция  (кривая) спроса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4" grpId="0"/>
      <p:bldP spid="308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69863"/>
            <a:ext cx="8229600" cy="471487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Политическое ценообразование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3965575" y="542131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E</a:t>
            </a:r>
            <a:endParaRPr lang="en-US" sz="1200" b="1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047875" y="4394200"/>
            <a:ext cx="43815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en-US" sz="1200" b="1" baseline="-25000"/>
              <a:t>E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860675" y="1833563"/>
            <a:ext cx="817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</p:txBody>
      </p:sp>
      <p:sp>
        <p:nvSpPr>
          <p:cNvPr id="20493" name="Freeform 13"/>
          <p:cNvSpPr>
            <a:spLocks/>
          </p:cNvSpPr>
          <p:nvPr/>
        </p:nvSpPr>
        <p:spPr bwMode="auto">
          <a:xfrm>
            <a:off x="2835275" y="1230313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6149975" y="1671638"/>
            <a:ext cx="7604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endParaRPr lang="ru-RU" sz="1400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4108450" y="4191000"/>
            <a:ext cx="441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4170363" y="4589463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706438" y="868363"/>
            <a:ext cx="7546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Установление цены выше равновесной</a:t>
            </a:r>
          </a:p>
        </p:txBody>
      </p:sp>
      <p:sp>
        <p:nvSpPr>
          <p:cNvPr id="20499" name="Oval 19"/>
          <p:cNvSpPr>
            <a:spLocks noChangeArrowheads="1"/>
          </p:cNvSpPr>
          <p:nvPr/>
        </p:nvSpPr>
        <p:spPr bwMode="auto">
          <a:xfrm>
            <a:off x="2349500" y="3727450"/>
            <a:ext cx="138113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2478088" y="3795713"/>
            <a:ext cx="2962275" cy="0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1" name="Oval 21"/>
          <p:cNvSpPr>
            <a:spLocks noChangeArrowheads="1"/>
          </p:cNvSpPr>
          <p:nvPr/>
        </p:nvSpPr>
        <p:spPr bwMode="auto">
          <a:xfrm>
            <a:off x="3148013" y="3716338"/>
            <a:ext cx="138112" cy="1381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>
            <a:off x="5348288" y="3740150"/>
            <a:ext cx="1381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4225925" y="4687888"/>
            <a:ext cx="3175" cy="642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>
            <a:off x="3206750" y="3911600"/>
            <a:ext cx="3175" cy="13493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5429250" y="3889375"/>
            <a:ext cx="6350" cy="14176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2970213" y="535146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d</a:t>
            </a:r>
            <a:endParaRPr lang="en-US" sz="1200" b="1"/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5191125" y="535146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s</a:t>
            </a:r>
            <a:endParaRPr lang="en-US" sz="1200" b="1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3194050" y="3622675"/>
            <a:ext cx="224631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148013" y="3078163"/>
            <a:ext cx="2546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rgbClr val="FF3300"/>
                </a:solidFill>
              </a:rPr>
              <a:t>избыточное предложение</a:t>
            </a:r>
          </a:p>
          <a:p>
            <a:pPr algn="ctr"/>
            <a:r>
              <a:rPr lang="en-US" sz="1400" b="1"/>
              <a:t>Qs</a:t>
            </a:r>
            <a:r>
              <a:rPr lang="ru-RU" sz="1400" b="1"/>
              <a:t> - </a:t>
            </a:r>
            <a:r>
              <a:rPr lang="en-US" sz="1400" b="1"/>
              <a:t>Qd</a:t>
            </a:r>
            <a:endParaRPr lang="ru-RU" sz="1400" b="1"/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1839913" y="3595688"/>
            <a:ext cx="43815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en-US" sz="1200" b="1" baseline="-25000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0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7" grpId="0"/>
      <p:bldP spid="20499" grpId="0" animBg="1"/>
      <p:bldP spid="20500" grpId="0" animBg="1"/>
      <p:bldP spid="20501" grpId="0" animBg="1"/>
      <p:bldP spid="20502" grpId="0" animBg="1"/>
      <p:bldP spid="20505" grpId="0" animBg="1"/>
      <p:bldP spid="20506" grpId="0" animBg="1"/>
      <p:bldP spid="20507" grpId="0"/>
      <p:bldP spid="20509" grpId="0" animBg="1"/>
      <p:bldP spid="20510" grpId="0" build="p"/>
      <p:bldP spid="205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 flipV="1">
            <a:off x="2447925" y="4659313"/>
            <a:ext cx="1789113" cy="7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4225925" y="4629150"/>
            <a:ext cx="3175" cy="64293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69863"/>
            <a:ext cx="8229600" cy="471487"/>
          </a:xfrm>
          <a:noFill/>
          <a:ln/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Политическое ценообразование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Freeform 7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965575" y="542131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E</a:t>
            </a:r>
            <a:endParaRPr lang="en-US" sz="1200" b="1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047875" y="4394200"/>
            <a:ext cx="43815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en-US" sz="1200" b="1" baseline="-25000"/>
              <a:t>E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860675" y="1833563"/>
            <a:ext cx="817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d</a:t>
            </a:r>
            <a:r>
              <a:rPr lang="en-US" sz="1600" b="1"/>
              <a:t>(P)</a:t>
            </a:r>
          </a:p>
        </p:txBody>
      </p:sp>
      <p:sp>
        <p:nvSpPr>
          <p:cNvPr id="21517" name="Freeform 13"/>
          <p:cNvSpPr>
            <a:spLocks/>
          </p:cNvSpPr>
          <p:nvPr/>
        </p:nvSpPr>
        <p:spPr bwMode="auto">
          <a:xfrm>
            <a:off x="2835275" y="1230313"/>
            <a:ext cx="3224213" cy="388620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394" y="2316"/>
              </a:cxn>
              <a:cxn ang="0">
                <a:pos x="674" y="2219"/>
              </a:cxn>
              <a:cxn ang="0">
                <a:pos x="1330" y="1958"/>
              </a:cxn>
              <a:cxn ang="0">
                <a:pos x="1744" y="1443"/>
              </a:cxn>
              <a:cxn ang="0">
                <a:pos x="1928" y="862"/>
              </a:cxn>
              <a:cxn ang="0">
                <a:pos x="2031" y="0"/>
              </a:cxn>
            </a:cxnLst>
            <a:rect l="0" t="0" r="r" b="b"/>
            <a:pathLst>
              <a:path w="2031" h="2448">
                <a:moveTo>
                  <a:pt x="0" y="2448"/>
                </a:moveTo>
                <a:cubicBezTo>
                  <a:pt x="66" y="2426"/>
                  <a:pt x="282" y="2354"/>
                  <a:pt x="394" y="2316"/>
                </a:cubicBezTo>
                <a:cubicBezTo>
                  <a:pt x="506" y="2278"/>
                  <a:pt x="518" y="2279"/>
                  <a:pt x="674" y="2219"/>
                </a:cubicBezTo>
                <a:cubicBezTo>
                  <a:pt x="830" y="2159"/>
                  <a:pt x="1151" y="2087"/>
                  <a:pt x="1330" y="1958"/>
                </a:cubicBezTo>
                <a:cubicBezTo>
                  <a:pt x="1508" y="1829"/>
                  <a:pt x="1645" y="1626"/>
                  <a:pt x="1744" y="1443"/>
                </a:cubicBezTo>
                <a:cubicBezTo>
                  <a:pt x="1844" y="1261"/>
                  <a:pt x="1880" y="1102"/>
                  <a:pt x="1928" y="862"/>
                </a:cubicBezTo>
                <a:cubicBezTo>
                  <a:pt x="1976" y="621"/>
                  <a:pt x="2010" y="180"/>
                  <a:pt x="2031" y="0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6149975" y="1671638"/>
            <a:ext cx="7604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600" b="1"/>
              <a:t>Q</a:t>
            </a:r>
            <a:r>
              <a:rPr lang="en-US" sz="1600" b="1" baseline="-25000"/>
              <a:t>S</a:t>
            </a:r>
            <a:r>
              <a:rPr lang="en-US" sz="1600" b="1"/>
              <a:t>(P)</a:t>
            </a:r>
          </a:p>
          <a:p>
            <a:endParaRPr lang="ru-RU" sz="14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4108450" y="4191000"/>
            <a:ext cx="441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</a:t>
            </a:r>
            <a:endParaRPr lang="ru-RU"/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4170363" y="4589463"/>
            <a:ext cx="134937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06438" y="868363"/>
            <a:ext cx="7546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Установление цены ниже равновесной</a:t>
            </a:r>
          </a:p>
        </p:txBody>
      </p:sp>
      <p:sp>
        <p:nvSpPr>
          <p:cNvPr id="21522" name="Oval 18"/>
          <p:cNvSpPr>
            <a:spLocks noChangeArrowheads="1"/>
          </p:cNvSpPr>
          <p:nvPr/>
        </p:nvSpPr>
        <p:spPr bwMode="auto">
          <a:xfrm>
            <a:off x="2349500" y="4930775"/>
            <a:ext cx="138113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2419350" y="4999038"/>
            <a:ext cx="2962275" cy="0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24" name="Oval 20"/>
          <p:cNvSpPr>
            <a:spLocks noChangeArrowheads="1"/>
          </p:cNvSpPr>
          <p:nvPr/>
        </p:nvSpPr>
        <p:spPr bwMode="auto">
          <a:xfrm>
            <a:off x="3148013" y="4930775"/>
            <a:ext cx="138112" cy="1381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5" name="Oval 21"/>
          <p:cNvSpPr>
            <a:spLocks noChangeArrowheads="1"/>
          </p:cNvSpPr>
          <p:nvPr/>
        </p:nvSpPr>
        <p:spPr bwMode="auto">
          <a:xfrm>
            <a:off x="5360988" y="4932363"/>
            <a:ext cx="138112" cy="1381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4225925" y="4687888"/>
            <a:ext cx="3175" cy="6429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3222625" y="5078413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5429250" y="5046663"/>
            <a:ext cx="6350" cy="26035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970213" y="535146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s</a:t>
            </a:r>
            <a:endParaRPr lang="en-US" sz="1200" b="1"/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5191125" y="5351463"/>
            <a:ext cx="45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/>
              <a:t>Q</a:t>
            </a:r>
            <a:r>
              <a:rPr lang="en-US" sz="1200" b="1" baseline="-25000"/>
              <a:t>d</a:t>
            </a:r>
            <a:endParaRPr lang="en-US" sz="1200" b="1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3217863" y="5149850"/>
            <a:ext cx="224631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lg" len="lg"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333750" y="3403600"/>
            <a:ext cx="20716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rgbClr val="FF3300"/>
                </a:solidFill>
              </a:rPr>
              <a:t>неудовлетворённый (избыточный) спрос</a:t>
            </a:r>
          </a:p>
          <a:p>
            <a:pPr algn="ctr"/>
            <a:r>
              <a:rPr lang="en-US" sz="1400" b="1"/>
              <a:t>Qd</a:t>
            </a:r>
            <a:r>
              <a:rPr lang="ru-RU" sz="1400" b="1"/>
              <a:t> - </a:t>
            </a:r>
            <a:r>
              <a:rPr lang="en-US" sz="1400" b="1"/>
              <a:t>Qs</a:t>
            </a:r>
            <a:endParaRPr lang="ru-RU" sz="1400" b="1"/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1839913" y="4835525"/>
            <a:ext cx="43815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r>
              <a:rPr lang="en-US" sz="1200" b="1" baseline="-2500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1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50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1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1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1" grpId="0"/>
      <p:bldP spid="21522" grpId="0" animBg="1"/>
      <p:bldP spid="21523" grpId="0" animBg="1"/>
      <p:bldP spid="21524" grpId="0" animBg="1"/>
      <p:bldP spid="21525" grpId="0" animBg="1"/>
      <p:bldP spid="21527" grpId="0" animBg="1"/>
      <p:bldP spid="21528" grpId="0" animBg="1"/>
      <p:bldP spid="21529" grpId="0"/>
      <p:bldP spid="21531" grpId="0" animBg="1"/>
      <p:bldP spid="21532" grpId="0" build="p"/>
      <p:bldP spid="215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Изменение величины спроса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5" name="Freeform 5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3394075" y="4068763"/>
            <a:ext cx="134938" cy="1143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7 C 0.00486 0.00208 0.00608 0.0044 0.00816 0.01088 C 0.01216 0.01319 0.01146 0.01667 0.01424 0.01759 C 0.01615 0.01829 0.01684 0.0206 0.01875 0.0213 C 0.02136 0.02361 0.02327 0.0287 0.0257 0.03125 C 0.02882 0.03449 0.03038 0.03611 0.03368 0.03912 C 0.03646 0.04167 0.03924 0.04468 0.04202 0.04722 C 0.04601 0.05069 0.05104 0.05347 0.05556 0.05556 C 0.06025 0.05764 0.06389 0.06296 0.06806 0.06667 C 0.07014 0.06852 0.0849 0.07986 0.0882 0.08125 C 0.09097 0.08241 0.09827 0.08796 0.09827 0.08866 C 0.10764 0.09236 0.12136 0.09884 0.13594 0.10347 C 0.15052 0.1081 0.19219 0.11875 0.18594 0.1162 C 0.17813 0.11968 0.104 0.09769 0.09879 0.08796 C 0.09757 0.08565 0.09167 0.08519 0.09028 0.08333 C 0.08924 0.08194 0.08733 0.08241 0.08611 0.08148 C 0.08316 0.0794 0.08056 0.07662 0.07778 0.07407 C 0.06927 0.06644 0.0599 0.05509 0.05 0.05185 C 0.04566 0.04306 0.04028 0.04306 0.03334 0.04074 C 0.01841 0.02755 0.04097 0.04815 0.025 0.03148 C 0.0224 0.0287 0.01771 0.02269 0.01771 0.02292 C 0.0158 0.01898 0.01302 0.01667 0.01111 0.01296 C 0.0092 0.00926 0.00278 0.00556 0.00278 0.00579 C -2.22222E-6 -3.7037E-7 -0.00278 -0.00556 -0.00555 -0.01111 C -0.00642 -0.01273 -0.00798 -0.01343 -0.00885 -0.01505 C -0.00989 -0.0169 -0.00972 -0.01921 -0.01111 -0.02037 C -0.01319 -0.02847 -0.01927 -0.03403 -0.02187 -0.04167 C -0.02448 -0.04884 -0.02691 -0.05486 -0.02951 -0.06157 C -0.03212 -0.06829 -0.03507 -0.07407 -0.0375 -0.08148 C -0.03975 -0.09074 -0.04166 -0.09699 -0.04409 -0.10671 C -0.04496 -0.11042 -0.0493 -0.12454 -0.0493 -0.12431 C -0.05139 -0.13657 -0.05052 -0.13148 -0.05312 -0.14282 C -0.05434 -0.14838 -0.05503 -0.15648 -0.05573 -0.16227 C -0.05712 -0.17153 -0.06198 -0.18866 -0.06406 -0.20301 C -0.06614 -0.21736 -0.07014 -0.25926 -0.0684 -0.24907 C -0.06788 -0.23264 -0.05469 -0.15833 -0.05347 -0.14167 C -0.05347 -0.14143 -0.04809 -0.12523 -0.04739 -0.12245 C -0.04653 -0.11875 -0.04687 -0.11227 -0.04687 -0.11204 C -0.04479 -0.09306 -0.04201 -0.10347 -0.03854 -0.08079 C -0.03784 -0.07593 -0.03316 -0.07222 -0.03177 -0.06759 C -0.03003 -0.06157 -0.03281 -0.05648 -0.02899 -0.05486 C -0.02621 -0.0537 -0.02465 -0.0463 -0.02465 -0.04606 C -0.02378 -0.04444 -0.02083 -0.03403 -0.01962 -0.03727 C -0.0184 -0.0338 -0.01666 -0.03148 -0.01666 -0.03125 C -0.0158 -0.02685 -0.01441 -0.02268 -0.01284 -0.01875 C -0.01076 -0.01505 -0.00659 -0.01181 -0.00469 -0.0088 C -0.00312 -0.00556 -0.00173 -0.00185 -0.00104 -0.00046 C -0.00034 0.00093 -0.00017 -3.7037E-7 -2.22222E-6 -3.7037E-7 Z " pathEditMode="relative" rAng="0" ptsTypes="fffffffffffafffffffffffffffafffffaffffffffffafaf">
                                      <p:cBhvr>
                                        <p:cTn id="10" dur="5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nimBg="1"/>
      <p:bldP spid="513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Изменение спроса</a:t>
            </a: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rot="-5400000">
            <a:off x="544513" y="3441700"/>
            <a:ext cx="37576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441575" y="5307013"/>
            <a:ext cx="441007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03350" y="1557338"/>
            <a:ext cx="933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P</a:t>
            </a:r>
            <a:endParaRPr lang="ru-RU" sz="1200" b="1"/>
          </a:p>
          <a:p>
            <a:pPr algn="r"/>
            <a:r>
              <a:rPr lang="ru-RU" sz="1200"/>
              <a:t>Цена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Price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551488" y="5251450"/>
            <a:ext cx="1468437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200" b="1"/>
              <a:t>Q</a:t>
            </a:r>
            <a:endParaRPr lang="ru-RU" sz="1200" b="1"/>
          </a:p>
          <a:p>
            <a:pPr algn="r"/>
            <a:r>
              <a:rPr lang="ru-RU" sz="1200"/>
              <a:t>Количество </a:t>
            </a:r>
          </a:p>
          <a:p>
            <a:pPr algn="r"/>
            <a:r>
              <a:rPr lang="ru-RU" sz="1200"/>
              <a:t>(от англ.</a:t>
            </a:r>
          </a:p>
          <a:p>
            <a:pPr algn="r"/>
            <a:r>
              <a:rPr lang="en-US" sz="1200" i="1"/>
              <a:t>Quantity</a:t>
            </a:r>
            <a:r>
              <a:rPr lang="ru-RU" sz="1200"/>
              <a:t>)</a:t>
            </a:r>
            <a:endParaRPr lang="ru-RU"/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Freeform 12"/>
          <p:cNvSpPr>
            <a:spLocks/>
          </p:cNvSpPr>
          <p:nvPr/>
        </p:nvSpPr>
        <p:spPr bwMode="auto">
          <a:xfrm>
            <a:off x="2771775" y="1844675"/>
            <a:ext cx="3670300" cy="3233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6" y="1332"/>
              </a:cxn>
              <a:cxn ang="0">
                <a:pos x="592" y="2618"/>
              </a:cxn>
              <a:cxn ang="0">
                <a:pos x="1452" y="3432"/>
              </a:cxn>
              <a:cxn ang="0">
                <a:pos x="2424" y="3792"/>
              </a:cxn>
              <a:cxn ang="0">
                <a:pos x="3864" y="3996"/>
              </a:cxn>
            </a:cxnLst>
            <a:rect l="0" t="0" r="r" b="b"/>
            <a:pathLst>
              <a:path w="3864" h="3996">
                <a:moveTo>
                  <a:pt x="0" y="0"/>
                </a:moveTo>
                <a:cubicBezTo>
                  <a:pt x="26" y="222"/>
                  <a:pt x="57" y="896"/>
                  <a:pt x="156" y="1332"/>
                </a:cubicBezTo>
                <a:cubicBezTo>
                  <a:pt x="255" y="1768"/>
                  <a:pt x="376" y="2268"/>
                  <a:pt x="592" y="2618"/>
                </a:cubicBezTo>
                <a:cubicBezTo>
                  <a:pt x="808" y="2968"/>
                  <a:pt x="1147" y="3236"/>
                  <a:pt x="1452" y="3432"/>
                </a:cubicBezTo>
                <a:cubicBezTo>
                  <a:pt x="1757" y="3628"/>
                  <a:pt x="2022" y="3698"/>
                  <a:pt x="2424" y="3792"/>
                </a:cubicBezTo>
                <a:cubicBezTo>
                  <a:pt x="2826" y="3886"/>
                  <a:pt x="3564" y="3954"/>
                  <a:pt x="3864" y="3996"/>
                </a:cubicBez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3563938" y="3716338"/>
            <a:ext cx="360362" cy="3603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779838" y="285273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folHlink"/>
                </a:solidFill>
              </a:rPr>
              <a:t>Увеличение спроса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rot="10800000" flipV="1">
            <a:off x="3348038" y="4221163"/>
            <a:ext cx="144462" cy="1444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484438" y="479742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chemeClr val="hlink"/>
                </a:solidFill>
              </a:rPr>
              <a:t>Уменьшение спроса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0.05139 -0.0675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-0.01962 0.0268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animBg="1"/>
      <p:bldP spid="6155" grpId="1" animBg="1"/>
      <p:bldP spid="6156" grpId="0" animBg="1"/>
      <p:bldP spid="6156" grpId="1" animBg="1"/>
      <p:bldP spid="6158" grpId="0" animBg="1"/>
      <p:bldP spid="6159" grpId="0"/>
      <p:bldP spid="6160" grpId="0" animBg="1"/>
      <p:bldP spid="6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73075"/>
          </a:xfrm>
        </p:spPr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>Факторы спроса</a:t>
            </a: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468313" y="1200150"/>
            <a:ext cx="3495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folHlink"/>
                </a:solidFill>
              </a:rPr>
              <a:t>1. Цены на товары-заменители</a:t>
            </a:r>
          </a:p>
          <a:p>
            <a:r>
              <a:rPr lang="ru-RU"/>
              <a:t>(цены на заменители ↑ </a:t>
            </a:r>
          </a:p>
          <a:p>
            <a:r>
              <a:rPr lang="ru-RU"/>
              <a:t>спрос на  основной товар ↑)</a:t>
            </a:r>
          </a:p>
        </p:txBody>
      </p:sp>
      <p:sp>
        <p:nvSpPr>
          <p:cNvPr id="7227" name="Rectangle 59"/>
          <p:cNvSpPr>
            <a:spLocks noChangeArrowheads="1"/>
          </p:cNvSpPr>
          <p:nvPr/>
        </p:nvSpPr>
        <p:spPr bwMode="auto">
          <a:xfrm>
            <a:off x="4727575" y="1200150"/>
            <a:ext cx="3911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folHlink"/>
                </a:solidFill>
              </a:rPr>
              <a:t>2. Цены на товары-дополнители</a:t>
            </a:r>
            <a:r>
              <a:rPr lang="ru-RU"/>
              <a:t> </a:t>
            </a:r>
          </a:p>
          <a:p>
            <a:r>
              <a:rPr lang="ru-RU"/>
              <a:t>(цены на дополнители ↑ </a:t>
            </a:r>
          </a:p>
          <a:p>
            <a:r>
              <a:rPr lang="ru-RU"/>
              <a:t>спрос на основной товар ↓)</a:t>
            </a:r>
          </a:p>
        </p:txBody>
      </p:sp>
      <p:sp>
        <p:nvSpPr>
          <p:cNvPr id="7231" name="Rectangle 63"/>
          <p:cNvSpPr>
            <a:spLocks noChangeArrowheads="1"/>
          </p:cNvSpPr>
          <p:nvPr/>
        </p:nvSpPr>
        <p:spPr bwMode="auto">
          <a:xfrm>
            <a:off x="2781944" y="4723935"/>
            <a:ext cx="2789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3</a:t>
            </a:r>
            <a:r>
              <a:rPr lang="ru-RU" dirty="0" smtClean="0">
                <a:solidFill>
                  <a:schemeClr val="folHlink"/>
                </a:solidFill>
              </a:rPr>
              <a:t>. </a:t>
            </a:r>
            <a:r>
              <a:rPr lang="ru-RU" dirty="0">
                <a:solidFill>
                  <a:schemeClr val="folHlink"/>
                </a:solidFill>
              </a:rPr>
              <a:t>Ожидаемые цены (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7232" name="Rectangle 64"/>
          <p:cNvSpPr>
            <a:spLocks noChangeArrowheads="1"/>
          </p:cNvSpPr>
          <p:nvPr/>
        </p:nvSpPr>
        <p:spPr bwMode="auto">
          <a:xfrm>
            <a:off x="2680346" y="5680741"/>
            <a:ext cx="3163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519113" algn="l"/>
                <a:tab pos="727075" algn="l"/>
                <a:tab pos="5646738" algn="l"/>
              </a:tabLst>
            </a:pPr>
            <a:r>
              <a:rPr lang="ru-RU" dirty="0" smtClean="0">
                <a:solidFill>
                  <a:schemeClr val="folHlink"/>
                </a:solidFill>
              </a:rPr>
              <a:t>4. </a:t>
            </a:r>
            <a:r>
              <a:rPr lang="ru-RU" dirty="0">
                <a:solidFill>
                  <a:schemeClr val="folHlink"/>
                </a:solidFill>
              </a:rPr>
              <a:t>Сезонные изменения (</a:t>
            </a:r>
            <a:r>
              <a:rPr lang="ru-RU" dirty="0" err="1">
                <a:solidFill>
                  <a:schemeClr val="folHlink"/>
                </a:solidFill>
              </a:rPr>
              <a:t>↑↓</a:t>
            </a:r>
            <a:r>
              <a:rPr lang="ru-RU" dirty="0">
                <a:solidFill>
                  <a:schemeClr val="folHlink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4" grpId="0"/>
      <p:bldP spid="7227" grpId="0"/>
      <p:bldP spid="7231" grpId="0"/>
      <p:bldP spid="72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Кривая Энгеля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03350" y="1916113"/>
            <a:ext cx="6770688" cy="4749800"/>
            <a:chOff x="884" y="1207"/>
            <a:chExt cx="4265" cy="2992"/>
          </a:xfrm>
        </p:grpSpPr>
        <p:sp>
          <p:nvSpPr>
            <p:cNvPr id="3076" name="Line 4"/>
            <p:cNvSpPr>
              <a:spLocks noChangeShapeType="1"/>
            </p:cNvSpPr>
            <p:nvPr/>
          </p:nvSpPr>
          <p:spPr bwMode="auto">
            <a:xfrm flipV="1">
              <a:off x="1474" y="1207"/>
              <a:ext cx="0" cy="26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1474" y="3838"/>
              <a:ext cx="29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884" y="1253"/>
              <a:ext cx="59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i="1"/>
                <a:t>I</a:t>
              </a:r>
            </a:p>
            <a:p>
              <a:pPr>
                <a:spcBef>
                  <a:spcPct val="50000"/>
                </a:spcBef>
              </a:pPr>
              <a:r>
                <a:rPr lang="en-US" sz="1400"/>
                <a:t>(</a:t>
              </a:r>
              <a:r>
                <a:rPr lang="ru-RU" sz="1400"/>
                <a:t>доход в месяц)</a:t>
              </a: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4332" y="3748"/>
              <a:ext cx="817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/>
                <a:t>Q</a:t>
              </a:r>
            </a:p>
            <a:p>
              <a:pPr>
                <a:spcBef>
                  <a:spcPct val="50000"/>
                </a:spcBef>
              </a:pPr>
              <a:r>
                <a:rPr lang="en-US" sz="1400"/>
                <a:t>(</a:t>
              </a:r>
              <a:r>
                <a:rPr lang="ru-RU" sz="1400"/>
                <a:t>количество)</a:t>
              </a:r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1474" y="1752"/>
              <a:ext cx="1905" cy="2086"/>
            </a:xfrm>
            <a:custGeom>
              <a:avLst/>
              <a:gdLst/>
              <a:ahLst/>
              <a:cxnLst>
                <a:cxn ang="0">
                  <a:pos x="0" y="2086"/>
                </a:cxn>
                <a:cxn ang="0">
                  <a:pos x="590" y="1950"/>
                </a:cxn>
                <a:cxn ang="0">
                  <a:pos x="1043" y="1678"/>
                </a:cxn>
                <a:cxn ang="0">
                  <a:pos x="1361" y="1315"/>
                </a:cxn>
                <a:cxn ang="0">
                  <a:pos x="1587" y="862"/>
                </a:cxn>
                <a:cxn ang="0">
                  <a:pos x="1814" y="272"/>
                </a:cxn>
                <a:cxn ang="0">
                  <a:pos x="1905" y="0"/>
                </a:cxn>
              </a:cxnLst>
              <a:rect l="0" t="0" r="r" b="b"/>
              <a:pathLst>
                <a:path w="1905" h="2086">
                  <a:moveTo>
                    <a:pt x="0" y="2086"/>
                  </a:moveTo>
                  <a:cubicBezTo>
                    <a:pt x="208" y="2052"/>
                    <a:pt x="416" y="2018"/>
                    <a:pt x="590" y="1950"/>
                  </a:cubicBezTo>
                  <a:cubicBezTo>
                    <a:pt x="764" y="1882"/>
                    <a:pt x="915" y="1784"/>
                    <a:pt x="1043" y="1678"/>
                  </a:cubicBezTo>
                  <a:cubicBezTo>
                    <a:pt x="1171" y="1572"/>
                    <a:pt x="1270" y="1451"/>
                    <a:pt x="1361" y="1315"/>
                  </a:cubicBezTo>
                  <a:cubicBezTo>
                    <a:pt x="1452" y="1179"/>
                    <a:pt x="1512" y="1036"/>
                    <a:pt x="1587" y="862"/>
                  </a:cubicBezTo>
                  <a:cubicBezTo>
                    <a:pt x="1662" y="688"/>
                    <a:pt x="1761" y="416"/>
                    <a:pt x="1814" y="272"/>
                  </a:cubicBezTo>
                  <a:cubicBezTo>
                    <a:pt x="1867" y="128"/>
                    <a:pt x="1886" y="64"/>
                    <a:pt x="1905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50825" y="1252084"/>
            <a:ext cx="864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dirty="0"/>
              <a:t>Кривая </a:t>
            </a:r>
            <a:r>
              <a:rPr lang="ru-RU" dirty="0" err="1"/>
              <a:t>Энгеля</a:t>
            </a:r>
            <a:r>
              <a:rPr lang="ru-RU" dirty="0"/>
              <a:t> – показывает зависимость между величиной дохода и количеством покупаемого блага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336600"/>
                </a:solidFill>
              </a:rPr>
              <a:t>Типы товаров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товары низшей категории (</a:t>
            </a:r>
            <a:r>
              <a:rPr lang="ru-RU" sz="2800" b="1" i="1" dirty="0" err="1">
                <a:solidFill>
                  <a:srgbClr val="FF0000"/>
                </a:solidFill>
              </a:rPr>
              <a:t>инфериорные</a:t>
            </a:r>
            <a:r>
              <a:rPr lang="ru-RU" sz="2800" b="1" i="1" dirty="0">
                <a:solidFill>
                  <a:srgbClr val="FF0000"/>
                </a:solidFill>
              </a:rPr>
              <a:t> блага),</a:t>
            </a:r>
            <a:r>
              <a:rPr lang="ru-RU" sz="2400" b="1" dirty="0"/>
              <a:t> спрос на товары может уменьшаться с ростом доходов (хлеб, крупы, дешевые овощи и т.д.)</a:t>
            </a:r>
          </a:p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нормальные товары (</a:t>
            </a:r>
            <a:r>
              <a:rPr lang="ru-RU" sz="2800" b="1" i="1" dirty="0" err="1">
                <a:solidFill>
                  <a:srgbClr val="FF0000"/>
                </a:solidFill>
              </a:rPr>
              <a:t>товары</a:t>
            </a:r>
            <a:r>
              <a:rPr lang="ru-RU" sz="2800" b="1" i="1" dirty="0">
                <a:solidFill>
                  <a:srgbClr val="FF0000"/>
                </a:solidFill>
              </a:rPr>
              <a:t> высшей категории),</a:t>
            </a:r>
            <a:r>
              <a:rPr lang="ru-RU" sz="2400" b="1" dirty="0"/>
              <a:t> спрос на товары изменяется в прямой зависимости от доходов потребителей (бытовая техника, мясные продукты, модная одежда и т.д.)</a:t>
            </a:r>
          </a:p>
          <a:p>
            <a:pPr algn="just">
              <a:lnSpc>
                <a:spcPct val="80000"/>
              </a:lnSpc>
            </a:pPr>
            <a:r>
              <a:rPr lang="ru-RU" sz="2800" b="1" i="1" dirty="0">
                <a:solidFill>
                  <a:srgbClr val="FF0000"/>
                </a:solidFill>
              </a:rPr>
              <a:t>товары не являющиеся ни нормальными, ни </a:t>
            </a:r>
            <a:r>
              <a:rPr lang="ru-RU" sz="2800" b="1" i="1" dirty="0" err="1">
                <a:solidFill>
                  <a:srgbClr val="FF0000"/>
                </a:solidFill>
              </a:rPr>
              <a:t>инфериорными</a:t>
            </a:r>
            <a:r>
              <a:rPr lang="ru-RU" sz="2400" b="1" dirty="0"/>
              <a:t>, величина спроса не зависит от </a:t>
            </a:r>
            <a:r>
              <a:rPr lang="ru-RU" sz="2400" b="1" dirty="0" smtClean="0"/>
              <a:t>доходов (соль</a:t>
            </a:r>
            <a:r>
              <a:rPr lang="ru-RU" sz="2400" b="1" dirty="0"/>
              <a:t>, туалетная бумага, зубная паста и т.д.)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336600"/>
                </a:solidFill>
              </a:rPr>
              <a:t>Типы товаров и кривая Энгеля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484313"/>
            <a:ext cx="253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инфериорные блага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435600" y="1412875"/>
            <a:ext cx="2644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нормальные товары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50825" y="4005263"/>
            <a:ext cx="4176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0000"/>
                </a:solidFill>
              </a:rPr>
              <a:t>товары не являющиеся ни нормальными, ни инфериорными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435600" y="1916113"/>
            <a:ext cx="2808288" cy="2017712"/>
            <a:chOff x="3424" y="1207"/>
            <a:chExt cx="1769" cy="1271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3651" y="1207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3663" y="2325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424" y="122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4819" y="2286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57" name="Freeform 13"/>
          <p:cNvSpPr>
            <a:spLocks/>
          </p:cNvSpPr>
          <p:nvPr/>
        </p:nvSpPr>
        <p:spPr bwMode="auto">
          <a:xfrm>
            <a:off x="5815013" y="2284413"/>
            <a:ext cx="1493837" cy="14065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1" name="Freeform 17"/>
          <p:cNvSpPr>
            <a:spLocks/>
          </p:cNvSpPr>
          <p:nvPr/>
        </p:nvSpPr>
        <p:spPr bwMode="auto">
          <a:xfrm rot="16130348" flipV="1">
            <a:off x="6227763" y="4362450"/>
            <a:ext cx="1079500" cy="1800225"/>
          </a:xfrm>
          <a:custGeom>
            <a:avLst/>
            <a:gdLst/>
            <a:ahLst/>
            <a:cxnLst>
              <a:cxn ang="0">
                <a:pos x="0" y="2086"/>
              </a:cxn>
              <a:cxn ang="0">
                <a:pos x="590" y="1950"/>
              </a:cxn>
              <a:cxn ang="0">
                <a:pos x="1043" y="1678"/>
              </a:cxn>
              <a:cxn ang="0">
                <a:pos x="1361" y="1315"/>
              </a:cxn>
              <a:cxn ang="0">
                <a:pos x="1587" y="862"/>
              </a:cxn>
              <a:cxn ang="0">
                <a:pos x="1814" y="272"/>
              </a:cxn>
              <a:cxn ang="0">
                <a:pos x="1905" y="0"/>
              </a:cxn>
            </a:cxnLst>
            <a:rect l="0" t="0" r="r" b="b"/>
            <a:pathLst>
              <a:path w="1905" h="2086">
                <a:moveTo>
                  <a:pt x="0" y="2086"/>
                </a:moveTo>
                <a:cubicBezTo>
                  <a:pt x="208" y="2052"/>
                  <a:pt x="416" y="2018"/>
                  <a:pt x="590" y="1950"/>
                </a:cubicBezTo>
                <a:cubicBezTo>
                  <a:pt x="764" y="1882"/>
                  <a:pt x="915" y="1784"/>
                  <a:pt x="1043" y="1678"/>
                </a:cubicBezTo>
                <a:cubicBezTo>
                  <a:pt x="1171" y="1572"/>
                  <a:pt x="1270" y="1451"/>
                  <a:pt x="1361" y="1315"/>
                </a:cubicBezTo>
                <a:cubicBezTo>
                  <a:pt x="1452" y="1179"/>
                  <a:pt x="1512" y="1036"/>
                  <a:pt x="1587" y="862"/>
                </a:cubicBezTo>
                <a:cubicBezTo>
                  <a:pt x="1662" y="688"/>
                  <a:pt x="1761" y="416"/>
                  <a:pt x="1814" y="272"/>
                </a:cubicBezTo>
                <a:cubicBezTo>
                  <a:pt x="1867" y="128"/>
                  <a:pt x="1886" y="64"/>
                  <a:pt x="19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596188" y="2060575"/>
            <a:ext cx="143986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товары повседневного спроса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7667625" y="4581525"/>
            <a:ext cx="1439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предметы роскоши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H="1">
            <a:off x="971550" y="2997200"/>
            <a:ext cx="1296988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39750" y="1981200"/>
            <a:ext cx="2860675" cy="2017713"/>
            <a:chOff x="340" y="1248"/>
            <a:chExt cx="1802" cy="1271"/>
          </a:xfrm>
        </p:grpSpPr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600" y="1248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612" y="2366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Text Box 23"/>
            <p:cNvSpPr txBox="1">
              <a:spLocks noChangeArrowheads="1"/>
            </p:cNvSpPr>
            <p:nvPr/>
          </p:nvSpPr>
          <p:spPr bwMode="auto">
            <a:xfrm>
              <a:off x="373" y="1268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8" name="Text Box 24"/>
            <p:cNvSpPr txBox="1">
              <a:spLocks noChangeArrowheads="1"/>
            </p:cNvSpPr>
            <p:nvPr/>
          </p:nvSpPr>
          <p:spPr bwMode="auto">
            <a:xfrm>
              <a:off x="1768" y="2327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340" y="1797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364163" y="4508500"/>
            <a:ext cx="2932112" cy="2009775"/>
            <a:chOff x="3379" y="2840"/>
            <a:chExt cx="1847" cy="1266"/>
          </a:xfrm>
        </p:grpSpPr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696" y="3953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3457" y="2855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4852" y="3914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V="1">
              <a:off x="3696" y="2840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3379" y="3566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  <a:r>
                <a:rPr lang="ru-RU" sz="1400" b="1" i="1" baseline="-25000"/>
                <a:t>0</a:t>
              </a:r>
              <a:endParaRPr lang="en-US" sz="1400" b="1" i="1" baseline="-25000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27088" y="4840288"/>
            <a:ext cx="2808287" cy="2017712"/>
            <a:chOff x="521" y="3049"/>
            <a:chExt cx="1769" cy="1271"/>
          </a:xfrm>
        </p:grpSpPr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 flipV="1">
              <a:off x="748" y="3049"/>
              <a:ext cx="0" cy="1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760" y="4167"/>
              <a:ext cx="1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521" y="3069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400" b="1" i="1"/>
                <a:t>I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1916" y="4128"/>
              <a:ext cx="3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/>
                <a:t>Q</a:t>
              </a:r>
            </a:p>
          </p:txBody>
        </p:sp>
      </p:grp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1763713" y="4941888"/>
            <a:ext cx="0" cy="1655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3" name="Freeform 39"/>
          <p:cNvSpPr>
            <a:spLocks/>
          </p:cNvSpPr>
          <p:nvPr/>
        </p:nvSpPr>
        <p:spPr bwMode="auto">
          <a:xfrm>
            <a:off x="965200" y="2959100"/>
            <a:ext cx="13335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4" name="Freeform 40"/>
          <p:cNvSpPr>
            <a:spLocks/>
          </p:cNvSpPr>
          <p:nvPr/>
        </p:nvSpPr>
        <p:spPr bwMode="auto">
          <a:xfrm rot="11697253" flipH="1">
            <a:off x="1371600" y="2070100"/>
            <a:ext cx="1054100" cy="762000"/>
          </a:xfrm>
          <a:custGeom>
            <a:avLst/>
            <a:gdLst/>
            <a:ahLst/>
            <a:cxnLst>
              <a:cxn ang="0">
                <a:pos x="0" y="480"/>
              </a:cxn>
              <a:cxn ang="0">
                <a:pos x="608" y="352"/>
              </a:cxn>
              <a:cxn ang="0">
                <a:pos x="840" y="0"/>
              </a:cxn>
            </a:cxnLst>
            <a:rect l="0" t="0" r="r" b="b"/>
            <a:pathLst>
              <a:path w="840" h="480">
                <a:moveTo>
                  <a:pt x="0" y="480"/>
                </a:moveTo>
                <a:cubicBezTo>
                  <a:pt x="234" y="456"/>
                  <a:pt x="468" y="432"/>
                  <a:pt x="608" y="352"/>
                </a:cubicBezTo>
                <a:cubicBezTo>
                  <a:pt x="748" y="272"/>
                  <a:pt x="801" y="59"/>
                  <a:pt x="840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7" grpId="0" animBg="1"/>
      <p:bldP spid="6161" grpId="0" animBg="1"/>
      <p:bldP spid="6163" grpId="0"/>
      <p:bldP spid="6164" grpId="0"/>
      <p:bldP spid="6170" grpId="0" animBg="1"/>
      <p:bldP spid="6178" grpId="0" animBg="1"/>
      <p:bldP spid="6183" grpId="0" animBg="1"/>
      <p:bldP spid="6184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1238</Words>
  <Application>Microsoft Office PowerPoint</Application>
  <PresentationFormat>Экран (4:3)</PresentationFormat>
  <Paragraphs>320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Оформление по умолчанию</vt:lpstr>
      <vt:lpstr>Формула</vt:lpstr>
      <vt:lpstr>Спрос и предложение Рыночное равновесие</vt:lpstr>
      <vt:lpstr>Спрос</vt:lpstr>
      <vt:lpstr>Кривая спроса</vt:lpstr>
      <vt:lpstr>Изменение величины спроса</vt:lpstr>
      <vt:lpstr>Изменение спроса</vt:lpstr>
      <vt:lpstr>Факторы спроса</vt:lpstr>
      <vt:lpstr>Кривая Энгеля</vt:lpstr>
      <vt:lpstr>Типы товаров</vt:lpstr>
      <vt:lpstr>Типы товаров и кривая Энгеля</vt:lpstr>
      <vt:lpstr>Факторы спроса</vt:lpstr>
      <vt:lpstr>Эластичность спроса по доходу</vt:lpstr>
      <vt:lpstr>Типы товаров, кривая Энгеля и эластичность спроса по доходу</vt:lpstr>
      <vt:lpstr>Типы товаров и коэффициент эластичности по доходу</vt:lpstr>
      <vt:lpstr>Ценовая эластичность спроса</vt:lpstr>
      <vt:lpstr>Факторы эластичности спроса по цене</vt:lpstr>
      <vt:lpstr>Совокупный спрос</vt:lpstr>
      <vt:lpstr>Схема кругооборота  расходов и доходов</vt:lpstr>
      <vt:lpstr>Совокупный спрос</vt:lpstr>
      <vt:lpstr>Кривая совокупного спроса</vt:lpstr>
      <vt:lpstr>Почему кривая имеет отрицательный наклон</vt:lpstr>
      <vt:lpstr>Неценовые факторы совокупного спроса</vt:lpstr>
      <vt:lpstr>Предложение</vt:lpstr>
      <vt:lpstr>Кривая предложения</vt:lpstr>
      <vt:lpstr>Изменение величины предложения</vt:lpstr>
      <vt:lpstr>Изменение предложения</vt:lpstr>
      <vt:lpstr>Факторы предложения</vt:lpstr>
      <vt:lpstr>Рыночное равновесие</vt:lpstr>
      <vt:lpstr>Влияние изменений спроса на рыночное равновесие</vt:lpstr>
      <vt:lpstr>Влияние изменений предложения  на рыночное равновесие</vt:lpstr>
      <vt:lpstr>Политическое ценообразование</vt:lpstr>
      <vt:lpstr>Политическое ценообразование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Сахарова СН</cp:lastModifiedBy>
  <cp:revision>43</cp:revision>
  <dcterms:created xsi:type="dcterms:W3CDTF">2007-07-12T08:46:54Z</dcterms:created>
  <dcterms:modified xsi:type="dcterms:W3CDTF">2012-10-16T06:45:24Z</dcterms:modified>
</cp:coreProperties>
</file>