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32"/>
  </p:notesMasterIdLst>
  <p:sldIdLst>
    <p:sldId id="256" r:id="rId2"/>
    <p:sldId id="313" r:id="rId3"/>
    <p:sldId id="314" r:id="rId4"/>
    <p:sldId id="315" r:id="rId5"/>
    <p:sldId id="316" r:id="rId6"/>
    <p:sldId id="317" r:id="rId7"/>
    <p:sldId id="268" r:id="rId8"/>
    <p:sldId id="319" r:id="rId9"/>
    <p:sldId id="318" r:id="rId10"/>
    <p:sldId id="320" r:id="rId11"/>
    <p:sldId id="321" r:id="rId12"/>
    <p:sldId id="323" r:id="rId13"/>
    <p:sldId id="322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5" r:id="rId23"/>
    <p:sldId id="336" r:id="rId24"/>
    <p:sldId id="337" r:id="rId25"/>
    <p:sldId id="305" r:id="rId26"/>
    <p:sldId id="300" r:id="rId27"/>
    <p:sldId id="332" r:id="rId28"/>
    <p:sldId id="333" r:id="rId29"/>
    <p:sldId id="334" r:id="rId30"/>
    <p:sldId id="27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70" autoAdjust="0"/>
    <p:restoredTop sz="94019" autoAdjust="0"/>
  </p:normalViewPr>
  <p:slideViewPr>
    <p:cSldViewPr>
      <p:cViewPr>
        <p:scale>
          <a:sx n="100" d="100"/>
          <a:sy n="100" d="100"/>
        </p:scale>
        <p:origin x="-2454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4B5BC-8976-4CCE-B99B-19B7477F66DD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E99F432-CB65-41DE-A8B5-C0B2A0587D1E}">
      <dgm:prSet phldrT="[Текст]"/>
      <dgm:spPr/>
      <dgm:t>
        <a:bodyPr/>
        <a:lstStyle/>
        <a:p>
          <a:r>
            <a:rPr lang="ru-RU" dirty="0" smtClean="0"/>
            <a:t>Приобретение гражданства по рождению</a:t>
          </a:r>
          <a:endParaRPr lang="ru-RU" dirty="0"/>
        </a:p>
      </dgm:t>
    </dgm:pt>
    <dgm:pt modelId="{FF826FC7-ECC2-43CB-BE2E-6029ED0CDAF7}" type="parTrans" cxnId="{18D9DAD2-F90B-4CCC-A017-AB490C5D2C77}">
      <dgm:prSet/>
      <dgm:spPr/>
      <dgm:t>
        <a:bodyPr/>
        <a:lstStyle/>
        <a:p>
          <a:endParaRPr lang="ru-RU"/>
        </a:p>
      </dgm:t>
    </dgm:pt>
    <dgm:pt modelId="{23E95925-4A2C-4733-AB99-D070C49328EA}" type="sibTrans" cxnId="{18D9DAD2-F90B-4CCC-A017-AB490C5D2C77}">
      <dgm:prSet/>
      <dgm:spPr/>
      <dgm:t>
        <a:bodyPr/>
        <a:lstStyle/>
        <a:p>
          <a:endParaRPr lang="ru-RU"/>
        </a:p>
      </dgm:t>
    </dgm:pt>
    <dgm:pt modelId="{DDC3A211-4AD2-4BCD-AE00-32C301869F08}">
      <dgm:prSet phldrT="[Текст]"/>
      <dgm:spPr/>
      <dgm:t>
        <a:bodyPr/>
        <a:lstStyle/>
        <a:p>
          <a:r>
            <a:rPr lang="ru-RU" dirty="0" smtClean="0"/>
            <a:t>«Принцип крови»</a:t>
          </a:r>
          <a:endParaRPr lang="ru-RU" dirty="0"/>
        </a:p>
      </dgm:t>
    </dgm:pt>
    <dgm:pt modelId="{089F4579-722F-4374-B4B6-254264A56EB0}" type="parTrans" cxnId="{29963EB0-FEE1-4687-94DC-182033612588}">
      <dgm:prSet/>
      <dgm:spPr/>
      <dgm:t>
        <a:bodyPr/>
        <a:lstStyle/>
        <a:p>
          <a:endParaRPr lang="ru-RU"/>
        </a:p>
      </dgm:t>
    </dgm:pt>
    <dgm:pt modelId="{34525277-EEE3-494A-800A-FA9B2D9523C2}" type="sibTrans" cxnId="{29963EB0-FEE1-4687-94DC-182033612588}">
      <dgm:prSet/>
      <dgm:spPr/>
      <dgm:t>
        <a:bodyPr/>
        <a:lstStyle/>
        <a:p>
          <a:endParaRPr lang="ru-RU"/>
        </a:p>
      </dgm:t>
    </dgm:pt>
    <dgm:pt modelId="{C97CA550-7E7D-47C0-9E5F-B0584011A569}">
      <dgm:prSet phldrT="[Текст]"/>
      <dgm:spPr/>
      <dgm:t>
        <a:bodyPr/>
        <a:lstStyle/>
        <a:p>
          <a:r>
            <a:rPr lang="ru-RU" dirty="0" smtClean="0"/>
            <a:t>«Принцип почвы»</a:t>
          </a:r>
          <a:endParaRPr lang="ru-RU" dirty="0"/>
        </a:p>
      </dgm:t>
    </dgm:pt>
    <dgm:pt modelId="{7CA5D956-FB94-441C-AA7B-B4DD3F182CAB}" type="parTrans" cxnId="{224A5ED1-073A-4294-BFC5-7A9B31B79EB1}">
      <dgm:prSet/>
      <dgm:spPr/>
      <dgm:t>
        <a:bodyPr/>
        <a:lstStyle/>
        <a:p>
          <a:endParaRPr lang="ru-RU"/>
        </a:p>
      </dgm:t>
    </dgm:pt>
    <dgm:pt modelId="{B42C9755-77AB-4840-ABF0-147CB6AADB69}" type="sibTrans" cxnId="{224A5ED1-073A-4294-BFC5-7A9B31B79EB1}">
      <dgm:prSet/>
      <dgm:spPr/>
      <dgm:t>
        <a:bodyPr/>
        <a:lstStyle/>
        <a:p>
          <a:endParaRPr lang="ru-RU"/>
        </a:p>
      </dgm:t>
    </dgm:pt>
    <dgm:pt modelId="{C870B5F6-4B88-4EAD-8E89-64B080C2A7D4}" type="pres">
      <dgm:prSet presAssocID="{76D4B5BC-8976-4CCE-B99B-19B7477F66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5843DB9-C82B-4354-A1D0-7B03DEB47941}" type="pres">
      <dgm:prSet presAssocID="{6E99F432-CB65-41DE-A8B5-C0B2A0587D1E}" presName="hierRoot1" presStyleCnt="0">
        <dgm:presLayoutVars>
          <dgm:hierBranch val="init"/>
        </dgm:presLayoutVars>
      </dgm:prSet>
      <dgm:spPr/>
    </dgm:pt>
    <dgm:pt modelId="{02B5EABE-7FAF-4EF0-A38A-2A0E9D2F717B}" type="pres">
      <dgm:prSet presAssocID="{6E99F432-CB65-41DE-A8B5-C0B2A0587D1E}" presName="rootComposite1" presStyleCnt="0"/>
      <dgm:spPr/>
    </dgm:pt>
    <dgm:pt modelId="{F98790D3-8C75-4E43-8EEC-334FF8808E1D}" type="pres">
      <dgm:prSet presAssocID="{6E99F432-CB65-41DE-A8B5-C0B2A0587D1E}" presName="rootText1" presStyleLbl="node0" presStyleIdx="0" presStyleCnt="1" custScaleX="1728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EE6781-7E31-4E47-A0BA-1F59D500C930}" type="pres">
      <dgm:prSet presAssocID="{6E99F432-CB65-41DE-A8B5-C0B2A0587D1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FB477C3-0219-49F9-AED2-BB15CA43D378}" type="pres">
      <dgm:prSet presAssocID="{6E99F432-CB65-41DE-A8B5-C0B2A0587D1E}" presName="hierChild2" presStyleCnt="0"/>
      <dgm:spPr/>
    </dgm:pt>
    <dgm:pt modelId="{2163C69C-A03B-45C2-B78C-9EBAB5F14986}" type="pres">
      <dgm:prSet presAssocID="{089F4579-722F-4374-B4B6-254264A56EB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6E824A7-37D0-4660-BBD0-266324D0250B}" type="pres">
      <dgm:prSet presAssocID="{DDC3A211-4AD2-4BCD-AE00-32C301869F08}" presName="hierRoot2" presStyleCnt="0">
        <dgm:presLayoutVars>
          <dgm:hierBranch val="init"/>
        </dgm:presLayoutVars>
      </dgm:prSet>
      <dgm:spPr/>
    </dgm:pt>
    <dgm:pt modelId="{6D2A173A-385A-455E-B579-09A5FF6B0033}" type="pres">
      <dgm:prSet presAssocID="{DDC3A211-4AD2-4BCD-AE00-32C301869F08}" presName="rootComposite" presStyleCnt="0"/>
      <dgm:spPr/>
    </dgm:pt>
    <dgm:pt modelId="{4788ED16-3DDE-485D-BA5D-0999EF7E5C7E}" type="pres">
      <dgm:prSet presAssocID="{DDC3A211-4AD2-4BCD-AE00-32C301869F0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92344C-34A6-4BDA-A7FD-C3BD6C68C06D}" type="pres">
      <dgm:prSet presAssocID="{DDC3A211-4AD2-4BCD-AE00-32C301869F08}" presName="rootConnector" presStyleLbl="node2" presStyleIdx="0" presStyleCnt="2"/>
      <dgm:spPr/>
      <dgm:t>
        <a:bodyPr/>
        <a:lstStyle/>
        <a:p>
          <a:endParaRPr lang="ru-RU"/>
        </a:p>
      </dgm:t>
    </dgm:pt>
    <dgm:pt modelId="{673E03C5-283E-4887-889C-C03E8B064277}" type="pres">
      <dgm:prSet presAssocID="{DDC3A211-4AD2-4BCD-AE00-32C301869F08}" presName="hierChild4" presStyleCnt="0"/>
      <dgm:spPr/>
    </dgm:pt>
    <dgm:pt modelId="{533E7C3F-E375-455A-9C43-87197836487B}" type="pres">
      <dgm:prSet presAssocID="{DDC3A211-4AD2-4BCD-AE00-32C301869F08}" presName="hierChild5" presStyleCnt="0"/>
      <dgm:spPr/>
    </dgm:pt>
    <dgm:pt modelId="{E77011F5-4BAB-4C16-83CF-FCD27B161FD4}" type="pres">
      <dgm:prSet presAssocID="{7CA5D956-FB94-441C-AA7B-B4DD3F182CAB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00D6B55-D8BA-445A-B5E9-622D9E852D4B}" type="pres">
      <dgm:prSet presAssocID="{C97CA550-7E7D-47C0-9E5F-B0584011A569}" presName="hierRoot2" presStyleCnt="0">
        <dgm:presLayoutVars>
          <dgm:hierBranch val="init"/>
        </dgm:presLayoutVars>
      </dgm:prSet>
      <dgm:spPr/>
    </dgm:pt>
    <dgm:pt modelId="{B34295B6-3CBF-451D-9E7F-C9AAA7E001D9}" type="pres">
      <dgm:prSet presAssocID="{C97CA550-7E7D-47C0-9E5F-B0584011A569}" presName="rootComposite" presStyleCnt="0"/>
      <dgm:spPr/>
    </dgm:pt>
    <dgm:pt modelId="{C1073AB3-AD2F-4054-8EFD-80409B96BF65}" type="pres">
      <dgm:prSet presAssocID="{C97CA550-7E7D-47C0-9E5F-B0584011A56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BB9462-AB4E-4EBE-BBB8-17584991BD6A}" type="pres">
      <dgm:prSet presAssocID="{C97CA550-7E7D-47C0-9E5F-B0584011A569}" presName="rootConnector" presStyleLbl="node2" presStyleIdx="1" presStyleCnt="2"/>
      <dgm:spPr/>
      <dgm:t>
        <a:bodyPr/>
        <a:lstStyle/>
        <a:p>
          <a:endParaRPr lang="ru-RU"/>
        </a:p>
      </dgm:t>
    </dgm:pt>
    <dgm:pt modelId="{E07572EF-84E7-42C5-9565-FC8B59BF4540}" type="pres">
      <dgm:prSet presAssocID="{C97CA550-7E7D-47C0-9E5F-B0584011A569}" presName="hierChild4" presStyleCnt="0"/>
      <dgm:spPr/>
    </dgm:pt>
    <dgm:pt modelId="{C2CCD088-CD80-49B9-85A8-88D29D19B6C9}" type="pres">
      <dgm:prSet presAssocID="{C97CA550-7E7D-47C0-9E5F-B0584011A569}" presName="hierChild5" presStyleCnt="0"/>
      <dgm:spPr/>
    </dgm:pt>
    <dgm:pt modelId="{22C1364D-371D-44A0-92FC-AF42C7751705}" type="pres">
      <dgm:prSet presAssocID="{6E99F432-CB65-41DE-A8B5-C0B2A0587D1E}" presName="hierChild3" presStyleCnt="0"/>
      <dgm:spPr/>
    </dgm:pt>
  </dgm:ptLst>
  <dgm:cxnLst>
    <dgm:cxn modelId="{D9FCA965-E032-48D9-8899-1B57DB63C967}" type="presOf" srcId="{089F4579-722F-4374-B4B6-254264A56EB0}" destId="{2163C69C-A03B-45C2-B78C-9EBAB5F14986}" srcOrd="0" destOrd="0" presId="urn:microsoft.com/office/officeart/2005/8/layout/orgChart1"/>
    <dgm:cxn modelId="{DA348E41-28E6-4F9C-97A2-34ACCBECC037}" type="presOf" srcId="{6E99F432-CB65-41DE-A8B5-C0B2A0587D1E}" destId="{48EE6781-7E31-4E47-A0BA-1F59D500C930}" srcOrd="1" destOrd="0" presId="urn:microsoft.com/office/officeart/2005/8/layout/orgChart1"/>
    <dgm:cxn modelId="{4194FBE5-FFA4-41C0-9E13-510E3C2E2AF7}" type="presOf" srcId="{C97CA550-7E7D-47C0-9E5F-B0584011A569}" destId="{C1073AB3-AD2F-4054-8EFD-80409B96BF65}" srcOrd="0" destOrd="0" presId="urn:microsoft.com/office/officeart/2005/8/layout/orgChart1"/>
    <dgm:cxn modelId="{29963EB0-FEE1-4687-94DC-182033612588}" srcId="{6E99F432-CB65-41DE-A8B5-C0B2A0587D1E}" destId="{DDC3A211-4AD2-4BCD-AE00-32C301869F08}" srcOrd="0" destOrd="0" parTransId="{089F4579-722F-4374-B4B6-254264A56EB0}" sibTransId="{34525277-EEE3-494A-800A-FA9B2D9523C2}"/>
    <dgm:cxn modelId="{061B0151-7B3D-4086-8654-CDA3216D1A2D}" type="presOf" srcId="{DDC3A211-4AD2-4BCD-AE00-32C301869F08}" destId="{C392344C-34A6-4BDA-A7FD-C3BD6C68C06D}" srcOrd="1" destOrd="0" presId="urn:microsoft.com/office/officeart/2005/8/layout/orgChart1"/>
    <dgm:cxn modelId="{6A0DE634-1B91-4042-AA43-1EE3F659FFA0}" type="presOf" srcId="{6E99F432-CB65-41DE-A8B5-C0B2A0587D1E}" destId="{F98790D3-8C75-4E43-8EEC-334FF8808E1D}" srcOrd="0" destOrd="0" presId="urn:microsoft.com/office/officeart/2005/8/layout/orgChart1"/>
    <dgm:cxn modelId="{6D7AD4E9-B991-432A-81BF-6FE116DBA7B5}" type="presOf" srcId="{C97CA550-7E7D-47C0-9E5F-B0584011A569}" destId="{8BBB9462-AB4E-4EBE-BBB8-17584991BD6A}" srcOrd="1" destOrd="0" presId="urn:microsoft.com/office/officeart/2005/8/layout/orgChart1"/>
    <dgm:cxn modelId="{BCDA0ECF-A964-40D7-A45C-CAE72AF64910}" type="presOf" srcId="{7CA5D956-FB94-441C-AA7B-B4DD3F182CAB}" destId="{E77011F5-4BAB-4C16-83CF-FCD27B161FD4}" srcOrd="0" destOrd="0" presId="urn:microsoft.com/office/officeart/2005/8/layout/orgChart1"/>
    <dgm:cxn modelId="{DFC3D129-2D0D-43AF-8520-BAC267E97566}" type="presOf" srcId="{DDC3A211-4AD2-4BCD-AE00-32C301869F08}" destId="{4788ED16-3DDE-485D-BA5D-0999EF7E5C7E}" srcOrd="0" destOrd="0" presId="urn:microsoft.com/office/officeart/2005/8/layout/orgChart1"/>
    <dgm:cxn modelId="{68AB2DCE-2E32-41AE-B72D-FB9B7D1F8AB5}" type="presOf" srcId="{76D4B5BC-8976-4CCE-B99B-19B7477F66DD}" destId="{C870B5F6-4B88-4EAD-8E89-64B080C2A7D4}" srcOrd="0" destOrd="0" presId="urn:microsoft.com/office/officeart/2005/8/layout/orgChart1"/>
    <dgm:cxn modelId="{224A5ED1-073A-4294-BFC5-7A9B31B79EB1}" srcId="{6E99F432-CB65-41DE-A8B5-C0B2A0587D1E}" destId="{C97CA550-7E7D-47C0-9E5F-B0584011A569}" srcOrd="1" destOrd="0" parTransId="{7CA5D956-FB94-441C-AA7B-B4DD3F182CAB}" sibTransId="{B42C9755-77AB-4840-ABF0-147CB6AADB69}"/>
    <dgm:cxn modelId="{18D9DAD2-F90B-4CCC-A017-AB490C5D2C77}" srcId="{76D4B5BC-8976-4CCE-B99B-19B7477F66DD}" destId="{6E99F432-CB65-41DE-A8B5-C0B2A0587D1E}" srcOrd="0" destOrd="0" parTransId="{FF826FC7-ECC2-43CB-BE2E-6029ED0CDAF7}" sibTransId="{23E95925-4A2C-4733-AB99-D070C49328EA}"/>
    <dgm:cxn modelId="{82DB21DE-4932-4E69-A069-5568C0FC7B2F}" type="presParOf" srcId="{C870B5F6-4B88-4EAD-8E89-64B080C2A7D4}" destId="{65843DB9-C82B-4354-A1D0-7B03DEB47941}" srcOrd="0" destOrd="0" presId="urn:microsoft.com/office/officeart/2005/8/layout/orgChart1"/>
    <dgm:cxn modelId="{99D8DEB1-9C4D-45F7-BD70-69AEA89F7822}" type="presParOf" srcId="{65843DB9-C82B-4354-A1D0-7B03DEB47941}" destId="{02B5EABE-7FAF-4EF0-A38A-2A0E9D2F717B}" srcOrd="0" destOrd="0" presId="urn:microsoft.com/office/officeart/2005/8/layout/orgChart1"/>
    <dgm:cxn modelId="{4C7119EE-F996-42E8-9499-39BAD9886784}" type="presParOf" srcId="{02B5EABE-7FAF-4EF0-A38A-2A0E9D2F717B}" destId="{F98790D3-8C75-4E43-8EEC-334FF8808E1D}" srcOrd="0" destOrd="0" presId="urn:microsoft.com/office/officeart/2005/8/layout/orgChart1"/>
    <dgm:cxn modelId="{C4C879E2-CB58-4A91-8FB4-8E0BB8497954}" type="presParOf" srcId="{02B5EABE-7FAF-4EF0-A38A-2A0E9D2F717B}" destId="{48EE6781-7E31-4E47-A0BA-1F59D500C930}" srcOrd="1" destOrd="0" presId="urn:microsoft.com/office/officeart/2005/8/layout/orgChart1"/>
    <dgm:cxn modelId="{A781D489-12DF-48FF-B35D-27E819A82B02}" type="presParOf" srcId="{65843DB9-C82B-4354-A1D0-7B03DEB47941}" destId="{4FB477C3-0219-49F9-AED2-BB15CA43D378}" srcOrd="1" destOrd="0" presId="urn:microsoft.com/office/officeart/2005/8/layout/orgChart1"/>
    <dgm:cxn modelId="{10EC2DCC-92FD-404C-B467-20C2A5CBEE33}" type="presParOf" srcId="{4FB477C3-0219-49F9-AED2-BB15CA43D378}" destId="{2163C69C-A03B-45C2-B78C-9EBAB5F14986}" srcOrd="0" destOrd="0" presId="urn:microsoft.com/office/officeart/2005/8/layout/orgChart1"/>
    <dgm:cxn modelId="{6F2DB367-F6A2-479F-BD71-E381C378B5DE}" type="presParOf" srcId="{4FB477C3-0219-49F9-AED2-BB15CA43D378}" destId="{56E824A7-37D0-4660-BBD0-266324D0250B}" srcOrd="1" destOrd="0" presId="urn:microsoft.com/office/officeart/2005/8/layout/orgChart1"/>
    <dgm:cxn modelId="{16451AEB-274F-4041-B21E-CAA8D2407F42}" type="presParOf" srcId="{56E824A7-37D0-4660-BBD0-266324D0250B}" destId="{6D2A173A-385A-455E-B579-09A5FF6B0033}" srcOrd="0" destOrd="0" presId="urn:microsoft.com/office/officeart/2005/8/layout/orgChart1"/>
    <dgm:cxn modelId="{72093529-48D0-467F-925B-0ECE56861750}" type="presParOf" srcId="{6D2A173A-385A-455E-B579-09A5FF6B0033}" destId="{4788ED16-3DDE-485D-BA5D-0999EF7E5C7E}" srcOrd="0" destOrd="0" presId="urn:microsoft.com/office/officeart/2005/8/layout/orgChart1"/>
    <dgm:cxn modelId="{498E16DE-D00D-4DFD-9C01-182D3FF45BE9}" type="presParOf" srcId="{6D2A173A-385A-455E-B579-09A5FF6B0033}" destId="{C392344C-34A6-4BDA-A7FD-C3BD6C68C06D}" srcOrd="1" destOrd="0" presId="urn:microsoft.com/office/officeart/2005/8/layout/orgChart1"/>
    <dgm:cxn modelId="{EBF8C839-371A-4F61-A367-9B052AB9C21E}" type="presParOf" srcId="{56E824A7-37D0-4660-BBD0-266324D0250B}" destId="{673E03C5-283E-4887-889C-C03E8B064277}" srcOrd="1" destOrd="0" presId="urn:microsoft.com/office/officeart/2005/8/layout/orgChart1"/>
    <dgm:cxn modelId="{E1FE519E-D34C-4123-A4D4-D6732FB083A4}" type="presParOf" srcId="{56E824A7-37D0-4660-BBD0-266324D0250B}" destId="{533E7C3F-E375-455A-9C43-87197836487B}" srcOrd="2" destOrd="0" presId="urn:microsoft.com/office/officeart/2005/8/layout/orgChart1"/>
    <dgm:cxn modelId="{8A326D95-519F-4CE7-8ACD-0F36A2C4CBD3}" type="presParOf" srcId="{4FB477C3-0219-49F9-AED2-BB15CA43D378}" destId="{E77011F5-4BAB-4C16-83CF-FCD27B161FD4}" srcOrd="2" destOrd="0" presId="urn:microsoft.com/office/officeart/2005/8/layout/orgChart1"/>
    <dgm:cxn modelId="{EB402199-C9C9-448A-B26B-260189305446}" type="presParOf" srcId="{4FB477C3-0219-49F9-AED2-BB15CA43D378}" destId="{500D6B55-D8BA-445A-B5E9-622D9E852D4B}" srcOrd="3" destOrd="0" presId="urn:microsoft.com/office/officeart/2005/8/layout/orgChart1"/>
    <dgm:cxn modelId="{85C870C8-9AFB-4B01-A6E8-62C49E6A3ACF}" type="presParOf" srcId="{500D6B55-D8BA-445A-B5E9-622D9E852D4B}" destId="{B34295B6-3CBF-451D-9E7F-C9AAA7E001D9}" srcOrd="0" destOrd="0" presId="urn:microsoft.com/office/officeart/2005/8/layout/orgChart1"/>
    <dgm:cxn modelId="{42E8EA39-D3B0-4448-A6E6-457C74549428}" type="presParOf" srcId="{B34295B6-3CBF-451D-9E7F-C9AAA7E001D9}" destId="{C1073AB3-AD2F-4054-8EFD-80409B96BF65}" srcOrd="0" destOrd="0" presId="urn:microsoft.com/office/officeart/2005/8/layout/orgChart1"/>
    <dgm:cxn modelId="{738AFF15-AC0D-448E-85FE-FF599028A1FF}" type="presParOf" srcId="{B34295B6-3CBF-451D-9E7F-C9AAA7E001D9}" destId="{8BBB9462-AB4E-4EBE-BBB8-17584991BD6A}" srcOrd="1" destOrd="0" presId="urn:microsoft.com/office/officeart/2005/8/layout/orgChart1"/>
    <dgm:cxn modelId="{B8F37FBC-554D-4CF0-A926-B1E02D5FB28F}" type="presParOf" srcId="{500D6B55-D8BA-445A-B5E9-622D9E852D4B}" destId="{E07572EF-84E7-42C5-9565-FC8B59BF4540}" srcOrd="1" destOrd="0" presId="urn:microsoft.com/office/officeart/2005/8/layout/orgChart1"/>
    <dgm:cxn modelId="{4F699CF5-79BA-4DC1-96F2-0155810454E9}" type="presParOf" srcId="{500D6B55-D8BA-445A-B5E9-622D9E852D4B}" destId="{C2CCD088-CD80-49B9-85A8-88D29D19B6C9}" srcOrd="2" destOrd="0" presId="urn:microsoft.com/office/officeart/2005/8/layout/orgChart1"/>
    <dgm:cxn modelId="{4ADA998E-F822-45FC-9C0C-B7B7D8584B0D}" type="presParOf" srcId="{65843DB9-C82B-4354-A1D0-7B03DEB47941}" destId="{22C1364D-371D-44A0-92FC-AF42C77517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7011F5-4BAB-4C16-83CF-FCD27B161FD4}">
      <dsp:nvSpPr>
        <dsp:cNvPr id="0" name=""/>
        <dsp:cNvSpPr/>
      </dsp:nvSpPr>
      <dsp:spPr>
        <a:xfrm>
          <a:off x="3929090" y="2143025"/>
          <a:ext cx="2150183" cy="746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172"/>
              </a:lnTo>
              <a:lnTo>
                <a:pt x="2150183" y="373172"/>
              </a:lnTo>
              <a:lnTo>
                <a:pt x="2150183" y="746344"/>
              </a:lnTo>
            </a:path>
          </a:pathLst>
        </a:custGeom>
        <a:noFill/>
        <a:ln w="55000" cap="flat" cmpd="thickThin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3C69C-A03B-45C2-B78C-9EBAB5F14986}">
      <dsp:nvSpPr>
        <dsp:cNvPr id="0" name=""/>
        <dsp:cNvSpPr/>
      </dsp:nvSpPr>
      <dsp:spPr>
        <a:xfrm>
          <a:off x="1778906" y="2143025"/>
          <a:ext cx="2150183" cy="746344"/>
        </a:xfrm>
        <a:custGeom>
          <a:avLst/>
          <a:gdLst/>
          <a:ahLst/>
          <a:cxnLst/>
          <a:rect l="0" t="0" r="0" b="0"/>
          <a:pathLst>
            <a:path>
              <a:moveTo>
                <a:pt x="2150183" y="0"/>
              </a:moveTo>
              <a:lnTo>
                <a:pt x="2150183" y="373172"/>
              </a:lnTo>
              <a:lnTo>
                <a:pt x="0" y="373172"/>
              </a:lnTo>
              <a:lnTo>
                <a:pt x="0" y="746344"/>
              </a:lnTo>
            </a:path>
          </a:pathLst>
        </a:custGeom>
        <a:noFill/>
        <a:ln w="55000" cap="flat" cmpd="thickThin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790D3-8C75-4E43-8EEC-334FF8808E1D}">
      <dsp:nvSpPr>
        <dsp:cNvPr id="0" name=""/>
        <dsp:cNvSpPr/>
      </dsp:nvSpPr>
      <dsp:spPr>
        <a:xfrm>
          <a:off x="857259" y="366014"/>
          <a:ext cx="6143661" cy="177701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Приобретение гражданства по рождению</a:t>
          </a:r>
          <a:endParaRPr lang="ru-RU" sz="3500" kern="1200" dirty="0"/>
        </a:p>
      </dsp:txBody>
      <dsp:txXfrm>
        <a:off x="857259" y="366014"/>
        <a:ext cx="6143661" cy="1777011"/>
      </dsp:txXfrm>
    </dsp:sp>
    <dsp:sp modelId="{4788ED16-3DDE-485D-BA5D-0999EF7E5C7E}">
      <dsp:nvSpPr>
        <dsp:cNvPr id="0" name=""/>
        <dsp:cNvSpPr/>
      </dsp:nvSpPr>
      <dsp:spPr>
        <a:xfrm>
          <a:off x="1894" y="2889370"/>
          <a:ext cx="3554023" cy="177701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«Принцип крови»</a:t>
          </a:r>
          <a:endParaRPr lang="ru-RU" sz="3500" kern="1200" dirty="0"/>
        </a:p>
      </dsp:txBody>
      <dsp:txXfrm>
        <a:off x="1894" y="2889370"/>
        <a:ext cx="3554023" cy="1777011"/>
      </dsp:txXfrm>
    </dsp:sp>
    <dsp:sp modelId="{C1073AB3-AD2F-4054-8EFD-80409B96BF65}">
      <dsp:nvSpPr>
        <dsp:cNvPr id="0" name=""/>
        <dsp:cNvSpPr/>
      </dsp:nvSpPr>
      <dsp:spPr>
        <a:xfrm>
          <a:off x="4302262" y="2889370"/>
          <a:ext cx="3554023" cy="177701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«Принцип почвы»</a:t>
          </a:r>
          <a:endParaRPr lang="ru-RU" sz="3500" kern="1200" dirty="0"/>
        </a:p>
      </dsp:txBody>
      <dsp:txXfrm>
        <a:off x="4302262" y="2889370"/>
        <a:ext cx="3554023" cy="1777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3149C-9226-47BF-9335-24511565D361}" type="datetimeFigureOut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0FEC6-3F85-40B8-BF0D-C05E1515FE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71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65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E90CB88-B538-4424-BA24-B0C497883427}" type="slidenum">
              <a:rPr lang="ru-RU"/>
              <a:pPr/>
              <a:t>12</a:t>
            </a:fld>
            <a:endParaRPr lang="ru-RU"/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4063" cy="34226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2CC3C-7928-42A3-A233-7A6AFD657606}" type="slidenum">
              <a:rPr lang="ru-RU"/>
              <a:pPr/>
              <a:t>15</a:t>
            </a:fld>
            <a:endParaRPr lang="ru-RU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DD69A84-71C1-4342-8260-E6F7613722AB}" type="slidenum">
              <a:rPr lang="ru-RU"/>
              <a:pPr/>
              <a:t>17</a:t>
            </a:fld>
            <a:endParaRPr lang="ru-RU"/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4063" cy="34226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65DEA7A-7BDA-4831-B841-49B3BAA2835B}" type="slidenum">
              <a:rPr lang="ru-RU"/>
              <a:pPr/>
              <a:t>27</a:t>
            </a:fld>
            <a:endParaRPr lang="ru-RU" dirty="0"/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2475" cy="34210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9776" cy="4108351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8E60912-939A-40A6-A4FB-7E2F9B62866D}" type="slidenum">
              <a:rPr lang="ru-RU"/>
              <a:pPr/>
              <a:t>28</a:t>
            </a:fld>
            <a:endParaRPr lang="ru-RU" dirty="0"/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2475" cy="34210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9776" cy="4108351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18C28A-E87F-40F3-9B5E-9B9B4341DAAC}" type="datetime1">
              <a:rPr lang="ru-RU" smtClean="0"/>
              <a:pPr>
                <a:defRPr/>
              </a:pPr>
              <a:t>25.11.2015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AD3076-0768-4C02-A2E1-480C38787E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79D1-9DD2-4BFB-81A8-3DAF22A264F4}" type="datetime1">
              <a:rPr lang="ru-RU" smtClean="0"/>
              <a:pPr>
                <a:defRPr/>
              </a:pPr>
              <a:t>25.11.2015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9DCE-0819-4E4F-B517-93F2419A17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533F-3228-45D9-A17B-29FB95652604}" type="datetime1">
              <a:rPr lang="ru-RU" smtClean="0"/>
              <a:pPr>
                <a:defRPr/>
              </a:pPr>
              <a:t>25.11.2015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566C-987B-41B8-B667-B6DE509602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6F4A-A453-4261-9F34-BA59CE5CD28E}" type="datetime1">
              <a:rPr lang="ru-RU" smtClean="0"/>
              <a:pPr>
                <a:defRPr/>
              </a:pPr>
              <a:t>25.11.2015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D000-FF89-4A69-AFFC-F36078356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E3BF76-86FF-4A92-B715-3DFF91CFD35D}" type="datetime1">
              <a:rPr lang="ru-RU" smtClean="0"/>
              <a:pPr>
                <a:defRPr/>
              </a:pPr>
              <a:t>25.11.2015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E4C01E-CE5C-47A7-85DA-3975E4CAA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AC3325-AEFD-44AC-A6A4-D984E91E7392}" type="datetime1">
              <a:rPr lang="ru-RU" smtClean="0"/>
              <a:pPr>
                <a:defRPr/>
              </a:pPr>
              <a:t>25.11.2015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7C8406-C85D-422B-8DE1-E7924284EC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A63776-8722-46C2-8653-FF80CB6BCC4D}" type="datetime1">
              <a:rPr lang="ru-RU" smtClean="0"/>
              <a:pPr>
                <a:defRPr/>
              </a:pPr>
              <a:t>25.11.2015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7D26F1-A209-4328-86EF-BE92CDBB34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D695A7-B02D-49D6-8976-E3814C751038}" type="datetime1">
              <a:rPr lang="ru-RU" smtClean="0"/>
              <a:pPr>
                <a:defRPr/>
              </a:pPr>
              <a:t>25.11.2015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763F11-B061-4769-BE5D-4E12D43CDF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AC6B-8338-4A20-94EE-58C1084CD64F}" type="datetime1">
              <a:rPr lang="ru-RU" smtClean="0"/>
              <a:pPr>
                <a:defRPr/>
              </a:pPr>
              <a:t>25.11.2015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1AA5B-8386-4715-9ADB-06042374DD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AE4E0A-B1F7-4C1D-93BA-63F96A08007A}" type="datetime1">
              <a:rPr lang="ru-RU" smtClean="0"/>
              <a:pPr>
                <a:defRPr/>
              </a:pPr>
              <a:t>25.11.2015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CCB67-FF23-440E-8BD2-24D74FEA81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C3B8D3-9E3A-46CD-AD6A-BCCB877A5603}" type="datetime1">
              <a:rPr lang="ru-RU" smtClean="0"/>
              <a:pPr>
                <a:defRPr/>
              </a:pPr>
              <a:t>25.11.2015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99A72DA-9739-4BF1-AA62-E6BB4EA1DE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77700B9-5E74-4F1F-83CB-162F2307B67C}" type="datetime1">
              <a:rPr lang="ru-RU" smtClean="0"/>
              <a:pPr>
                <a:defRPr/>
              </a:pPr>
              <a:t>25.11.2015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B06596-5ED2-46AC-A834-40EB0A6AB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6" r:id="rId2"/>
    <p:sldLayoutId id="2147484021" r:id="rId3"/>
    <p:sldLayoutId id="2147484022" r:id="rId4"/>
    <p:sldLayoutId id="2147484023" r:id="rId5"/>
    <p:sldLayoutId id="2147484024" r:id="rId6"/>
    <p:sldLayoutId id="2147484017" r:id="rId7"/>
    <p:sldLayoutId id="2147484025" r:id="rId8"/>
    <p:sldLayoutId id="2147484026" r:id="rId9"/>
    <p:sldLayoutId id="2147484018" r:id="rId10"/>
    <p:sldLayoutId id="21474840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50864"/>
            <a:ext cx="7772398" cy="147002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Права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Юридическом факультете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5" descr="a-G4f9-Uo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4464496" cy="33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31640" y="5661248"/>
            <a:ext cx="6728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vk.com/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lawschoolmsu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://edu.jobsmarket.ru/images/for_news_cl/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89240"/>
            <a:ext cx="1008112" cy="10062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2"/>
          </a:xfrm>
        </p:spPr>
        <p:txBody>
          <a:bodyPr/>
          <a:lstStyle/>
          <a:p>
            <a:r>
              <a:rPr lang="ru-RU" sz="2800" dirty="0" smtClean="0">
                <a:solidFill>
                  <a:srgbClr val="000000"/>
                </a:solidFill>
              </a:rPr>
              <a:t>Гражданство РФ является единым и равным независимо от оснований его приобретения</a:t>
            </a:r>
          </a:p>
          <a:p>
            <a:r>
              <a:rPr lang="ru-RU" sz="2800" dirty="0" smtClean="0">
                <a:solidFill>
                  <a:srgbClr val="000000"/>
                </a:solidFill>
              </a:rPr>
              <a:t>Гражданин РФ не может быть лишен гражданства или права изменить его</a:t>
            </a:r>
          </a:p>
          <a:p>
            <a:r>
              <a:rPr lang="ru-RU" sz="2800" dirty="0" smtClean="0">
                <a:solidFill>
                  <a:srgbClr val="000000"/>
                </a:solidFill>
              </a:rPr>
              <a:t>Государство гарантирует своим гражданам защиту их прав и свобод за рубежом</a:t>
            </a:r>
          </a:p>
          <a:p>
            <a:r>
              <a:rPr lang="ru-RU" sz="2800" dirty="0" smtClean="0">
                <a:solidFill>
                  <a:srgbClr val="000000"/>
                </a:solidFill>
              </a:rPr>
              <a:t>Нельзя принудительно выслать гражданина за границу и выдать его иностранному государству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гражданства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Российская Федерация поощряет приобретение гражданства Российской Федерации лицами без гражданства, проживающими на территории Российской Федерации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Наличие у лица гражданства Российской Федерации либо факт наличия у лица в прошлом гражданства СССР определяется на основании законодательных актов Российской Федерации, РСФСР или СССР, международных договоров Российской Федерации, РСФСР или СССР, действовавших на день наступления обстоятельств, с которыми связывается наличие у лица соответствующего гражданства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026" name="Picture 2" descr="http://russianchicagomag.com/wp-content/uploads/2014/04/%D0%91%D0%B5%D0%B7-%D0%B8%D0%BC%D0%B5%D0%BD%D0%B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545908"/>
            <a:ext cx="1643074" cy="104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431800" y="2232025"/>
            <a:ext cx="8135938" cy="720725"/>
          </a:xfrm>
          <a:prstGeom prst="roundRect">
            <a:avLst>
              <a:gd name="adj" fmla="val 218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  </a:t>
            </a:r>
            <a:r>
              <a:rPr lang="ru-RU" sz="2600" b="1">
                <a:solidFill>
                  <a:srgbClr val="000000"/>
                </a:solidFill>
              </a:rPr>
              <a:t>ОСНОВАНИЯ ПРИОБРЕТЕНИЯ ГРАЖДАНСТВА</a:t>
            </a:r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 flipV="1">
            <a:off x="6696075" y="1579563"/>
            <a:ext cx="1588" cy="6572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 flipV="1">
            <a:off x="2160588" y="1506538"/>
            <a:ext cx="1587" cy="7286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2160588" y="2952750"/>
            <a:ext cx="1587" cy="5746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6696075" y="2952750"/>
            <a:ext cx="1588" cy="5746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431800" y="776288"/>
            <a:ext cx="3527425" cy="736600"/>
          </a:xfrm>
          <a:prstGeom prst="roundRect">
            <a:avLst>
              <a:gd name="adj" fmla="val 213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>
                <a:solidFill>
                  <a:srgbClr val="000000"/>
                </a:solidFill>
              </a:rPr>
              <a:t>По рождению</a:t>
            </a:r>
          </a:p>
        </p:txBody>
      </p:sp>
      <p:sp>
        <p:nvSpPr>
          <p:cNvPr id="9224" name="AutoShape 7"/>
          <p:cNvSpPr>
            <a:spLocks noChangeArrowheads="1"/>
          </p:cNvSpPr>
          <p:nvPr/>
        </p:nvSpPr>
        <p:spPr bwMode="auto">
          <a:xfrm>
            <a:off x="4927600" y="792163"/>
            <a:ext cx="3711575" cy="736600"/>
          </a:xfrm>
          <a:prstGeom prst="roundRect">
            <a:avLst>
              <a:gd name="adj" fmla="val 213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>
                <a:solidFill>
                  <a:srgbClr val="000000"/>
                </a:solidFill>
              </a:rPr>
              <a:t>В результате приема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>
                <a:solidFill>
                  <a:srgbClr val="000000"/>
                </a:solidFill>
              </a:rPr>
              <a:t> в гражданство</a:t>
            </a:r>
          </a:p>
        </p:txBody>
      </p:sp>
      <p:sp>
        <p:nvSpPr>
          <p:cNvPr id="9225" name="AutoShape 8"/>
          <p:cNvSpPr>
            <a:spLocks noChangeArrowheads="1"/>
          </p:cNvSpPr>
          <p:nvPr/>
        </p:nvSpPr>
        <p:spPr bwMode="auto">
          <a:xfrm>
            <a:off x="144463" y="3527425"/>
            <a:ext cx="4319587" cy="1079500"/>
          </a:xfrm>
          <a:prstGeom prst="roundRect">
            <a:avLst>
              <a:gd name="adj" fmla="val 144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>
                <a:solidFill>
                  <a:srgbClr val="000000"/>
                </a:solidFill>
              </a:rPr>
              <a:t>В результате восстановления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>
                <a:solidFill>
                  <a:srgbClr val="000000"/>
                </a:solidFill>
              </a:rPr>
              <a:t>в гражданстве</a:t>
            </a:r>
          </a:p>
        </p:txBody>
      </p:sp>
      <p:sp>
        <p:nvSpPr>
          <p:cNvPr id="9226" name="AutoShape 9"/>
          <p:cNvSpPr>
            <a:spLocks noChangeArrowheads="1"/>
          </p:cNvSpPr>
          <p:nvPr/>
        </p:nvSpPr>
        <p:spPr bwMode="auto">
          <a:xfrm>
            <a:off x="5040313" y="3527425"/>
            <a:ext cx="3600450" cy="1152525"/>
          </a:xfrm>
          <a:prstGeom prst="roundRect">
            <a:avLst>
              <a:gd name="adj" fmla="val 134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>
                <a:solidFill>
                  <a:srgbClr val="000000"/>
                </a:solidFill>
              </a:rPr>
              <a:t>По иным основаниям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>
                <a:solidFill>
                  <a:srgbClr val="000000"/>
                </a:solidFill>
              </a:rPr>
              <a:t>(оптация, усыновление,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>
                <a:solidFill>
                  <a:srgbClr val="000000"/>
                </a:solidFill>
              </a:rPr>
              <a:t>удочерение)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72528" y="6429396"/>
            <a:ext cx="3481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298D000-FF89-4A69-AFFC-F36078356CF0}" type="slidenum">
              <a:rPr lang="ru-RU" sz="1000" smtClean="0">
                <a:latin typeface="+mn-lt"/>
                <a:cs typeface="+mn-cs"/>
              </a:rPr>
              <a:pPr/>
              <a:t>12</a:t>
            </a:fld>
            <a:endParaRPr lang="ru-RU" sz="1000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714348" y="714356"/>
          <a:ext cx="7858180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0825" y="35734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57158" y="928670"/>
            <a:ext cx="7858180" cy="305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ru-RU" sz="2700" dirty="0" smtClean="0">
                <a:latin typeface="+mn-lt"/>
                <a:cs typeface="+mn-cs"/>
                <a:sym typeface="Wingdings" pitchFamily="2" charset="2"/>
              </a:rPr>
              <a:t>«</a:t>
            </a:r>
            <a:r>
              <a:rPr lang="ru-RU" sz="2700" b="1" dirty="0" smtClean="0">
                <a:latin typeface="+mn-lt"/>
                <a:cs typeface="+mn-cs"/>
                <a:sym typeface="Wingdings" pitchFamily="2" charset="2"/>
              </a:rPr>
              <a:t>принцип крови</a:t>
            </a:r>
            <a:r>
              <a:rPr lang="ru-RU" sz="2700" dirty="0" smtClean="0">
                <a:latin typeface="+mn-lt"/>
                <a:cs typeface="+mn-cs"/>
                <a:sym typeface="Wingdings" pitchFamily="2" charset="2"/>
              </a:rPr>
              <a:t>», т.е. приобретение гражданства в силу рождения (действует в большинстве стран мира, в т.ч. в России). Его суть: ребенок приобретает гражданство родителей независимо от места своего рождения.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</a:pPr>
            <a:endParaRPr lang="ru-RU" sz="2700" dirty="0" smtClean="0">
              <a:latin typeface="+mn-lt"/>
              <a:cs typeface="+mn-cs"/>
              <a:sym typeface="Wingdings" pitchFamily="2" charset="2"/>
            </a:endParaRPr>
          </a:p>
        </p:txBody>
      </p:sp>
      <p:pic>
        <p:nvPicPr>
          <p:cNvPr id="41993" name="Picture 9" descr="Взрослый Ребе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214686"/>
            <a:ext cx="2314744" cy="330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3929066"/>
            <a:ext cx="5357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000" dirty="0" smtClean="0">
                <a:latin typeface="+mn-lt"/>
                <a:cs typeface="+mn-cs"/>
                <a:sym typeface="Wingdings" pitchFamily="2" charset="2"/>
              </a:rPr>
              <a:t>    Ребенок также приобретает гражданство России по рождению, если один из его родителей имеет гражданство России, а другой родитель является лицом без гражданства.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50825" y="35734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50825" y="366713"/>
            <a:ext cx="782163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ru-RU" sz="2700" dirty="0" smtClean="0">
                <a:latin typeface="+mn-lt"/>
                <a:cs typeface="+mn-cs"/>
                <a:sym typeface="Wingdings" pitchFamily="2" charset="2"/>
              </a:rPr>
              <a:t>«</a:t>
            </a:r>
            <a:r>
              <a:rPr lang="ru-RU" sz="2700" b="1" dirty="0" smtClean="0">
                <a:latin typeface="+mn-lt"/>
                <a:cs typeface="+mn-cs"/>
                <a:sym typeface="Wingdings" pitchFamily="2" charset="2"/>
              </a:rPr>
              <a:t>принцип почвы</a:t>
            </a:r>
            <a:r>
              <a:rPr lang="ru-RU" sz="2700" dirty="0" smtClean="0">
                <a:latin typeface="+mn-lt"/>
                <a:cs typeface="+mn-cs"/>
                <a:sym typeface="Wingdings" pitchFamily="2" charset="2"/>
              </a:rPr>
              <a:t>», т.е. приобретение гражданства в зависимости от места рождения (действует в США и большинстве латиноамериканских стран). Он означает, что ребенок приобретает гражданство государства, на территории которого он родился, независимо от гражданства родителей</a:t>
            </a:r>
          </a:p>
        </p:txBody>
      </p:sp>
      <p:pic>
        <p:nvPicPr>
          <p:cNvPr id="44042" name="Picture 10" descr="Паспорт СШ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857628"/>
            <a:ext cx="3000375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2596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Ребенок приобретает гражданство России по рождению, если он родился на территории Российской Федерации, а государство, гражданами которого являются его родители или единственный его родитель, не предоставляет ребенку свое гражданство.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Ребенок, который находится на территории России и родители которого неизвестны, становится гражданином России в случае, если родители не объявятся в течение шести месяцев со дня его обнаружения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57222" y="214290"/>
            <a:ext cx="1007272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Принцип недопущения </a:t>
            </a:r>
            <a:r>
              <a:rPr lang="ru-RU" sz="3200" dirty="0" err="1" smtClean="0"/>
              <a:t>безгражданства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44463" y="215900"/>
            <a:ext cx="89265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-357222" y="214290"/>
            <a:ext cx="1007272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Прием в гражданство в общем порядке</a:t>
            </a:r>
            <a:endParaRPr lang="ru-RU" sz="3200" dirty="0"/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285720" y="1428736"/>
            <a:ext cx="8229600" cy="4525962"/>
          </a:xfrm>
        </p:spPr>
        <p:txBody>
          <a:bodyPr/>
          <a:lstStyle/>
          <a:p>
            <a:r>
              <a:rPr lang="ru-RU" dirty="0" smtClean="0"/>
              <a:t>Пятилетний срок проживания в России</a:t>
            </a:r>
          </a:p>
          <a:p>
            <a:r>
              <a:rPr lang="ru-RU" dirty="0" smtClean="0"/>
              <a:t>Обязательство соблюдать Конституцию и законодательство</a:t>
            </a:r>
          </a:p>
          <a:p>
            <a:r>
              <a:rPr lang="ru-RU" dirty="0" smtClean="0"/>
              <a:t>Законный источник средств к существованию</a:t>
            </a:r>
          </a:p>
          <a:p>
            <a:r>
              <a:rPr lang="ru-RU" dirty="0" smtClean="0"/>
              <a:t>Отказ от иностранного гражданства</a:t>
            </a:r>
          </a:p>
          <a:p>
            <a:r>
              <a:rPr lang="ru-RU" dirty="0" smtClean="0"/>
              <a:t>Владение русским языком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72528" y="6286520"/>
            <a:ext cx="366712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2052" name="Picture 4" descr="http://www.ufmsko.ru/foto/DSCF0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14818"/>
            <a:ext cx="2881333" cy="2161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2596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000000"/>
                </a:solidFill>
              </a:rPr>
              <a:t>а) наличие у лица высоких достижений в области науки, техники и культуры; обладание лицом профессией либо квалификацией, представляющими интерес для Российской Федерации;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000000"/>
                </a:solidFill>
              </a:rPr>
              <a:t>б) предоставление лицу политического убежища на территории России;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000000"/>
                </a:solidFill>
              </a:rPr>
              <a:t>в) признание лица беженцем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Сокращенный срок – 1год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38914" name="Picture 2" descr="http://chto-proishodit.ru/system/files/news/03.2015/uchen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881621"/>
            <a:ext cx="2428892" cy="1619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1857388"/>
          </a:xfrm>
        </p:spPr>
        <p:txBody>
          <a:bodyPr/>
          <a:lstStyle/>
          <a:p>
            <a:r>
              <a:rPr lang="ru-RU" sz="2800" dirty="0" smtClean="0">
                <a:solidFill>
                  <a:srgbClr val="000000"/>
                </a:solidFill>
              </a:rPr>
              <a:t>Лицо, имеющее особые заслуги перед Российской Федерацией, может быть принято в гражданство Российской Федерации без соблюдения этих условий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39938" name="Picture 2" descr="http://www.starslife.ru/images/content_images/zherar_deparde_ba6fc0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500306"/>
            <a:ext cx="4524370" cy="3372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8426648" cy="4004714"/>
          </a:xfrm>
        </p:spPr>
        <p:txBody>
          <a:bodyPr/>
          <a:lstStyle/>
          <a:p>
            <a:r>
              <a:rPr lang="ru-RU" dirty="0" smtClean="0"/>
              <a:t>Каждый </a:t>
            </a:r>
            <a:r>
              <a:rPr lang="ru-RU" dirty="0"/>
              <a:t>обвиняемый в совершении преступления считается невиновным, пока его виновность не будет доказана в предусмотренном федеральным законом порядке и установлена вступившим в законную силу приговором суда.</a:t>
            </a:r>
          </a:p>
          <a:p>
            <a:r>
              <a:rPr lang="ru-RU" dirty="0" smtClean="0"/>
              <a:t>Обвиняемый </a:t>
            </a:r>
            <a:r>
              <a:rPr lang="ru-RU" dirty="0"/>
              <a:t>не обязан доказывать свою невиновность.</a:t>
            </a:r>
          </a:p>
          <a:p>
            <a:r>
              <a:rPr lang="ru-RU" dirty="0" smtClean="0"/>
              <a:t>Неустранимые </a:t>
            </a:r>
            <a:r>
              <a:rPr lang="ru-RU" dirty="0"/>
              <a:t>сомнения в </a:t>
            </a:r>
            <a:endParaRPr lang="ru-RU" dirty="0" smtClean="0"/>
          </a:p>
          <a:p>
            <a:pPr marL="109537" indent="0">
              <a:buNone/>
            </a:pPr>
            <a:r>
              <a:rPr lang="ru-RU" dirty="0" smtClean="0"/>
              <a:t>виновности </a:t>
            </a:r>
            <a:r>
              <a:rPr lang="ru-RU" dirty="0"/>
              <a:t>лица толкуются </a:t>
            </a:r>
            <a:endParaRPr lang="ru-RU" dirty="0" smtClean="0"/>
          </a:p>
          <a:p>
            <a:pPr marL="109537" indent="0">
              <a:buNone/>
            </a:pPr>
            <a:r>
              <a:rPr lang="ru-RU" dirty="0" smtClean="0"/>
              <a:t>в </a:t>
            </a:r>
            <a:r>
              <a:rPr lang="ru-RU" dirty="0"/>
              <a:t>пользу </a:t>
            </a:r>
            <a:r>
              <a:rPr lang="ru-RU" dirty="0" smtClean="0"/>
              <a:t>обвиняемого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65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Право на презумпцию невиновности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2290" name="Picture 2" descr="http://mtdata.ru/u24/photoE7DC/20098060393-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9567" y="4149080"/>
            <a:ext cx="4031166" cy="22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83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2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I </a:t>
            </a:r>
            <a:r>
              <a:rPr lang="ru-RU" sz="2800" dirty="0" smtClean="0">
                <a:solidFill>
                  <a:srgbClr val="000000"/>
                </a:solidFill>
              </a:rPr>
              <a:t>Вариант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000000"/>
                </a:solidFill>
              </a:rPr>
              <a:t>а) имеют хотя бы одного родителя, имеющего гражданство Российской Федерации и проживающего на территории Российской Федерации;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000000"/>
                </a:solidFill>
              </a:rPr>
              <a:t>б) имели гражданство СССР, проживали и проживают в государствах, входивших в состав СССР, не получили гражданства этих государств и остаются в результате этого лицами без гражданства;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Упрощенный порядок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4525962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II </a:t>
            </a:r>
            <a:r>
              <a:rPr lang="ru-RU" sz="2400" dirty="0" smtClean="0">
                <a:solidFill>
                  <a:srgbClr val="000000"/>
                </a:solidFill>
              </a:rPr>
              <a:t>Вариант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без соблюдения условия о сроке проживания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</a:rPr>
              <a:t>а) родились на территории РСФСР и имели гражданство бывшего СССР;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</a:rPr>
              <a:t>б) состоят в браке с гражданином Российской Федерации не менее трех лет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</a:rPr>
              <a:t>в) </a:t>
            </a:r>
            <a:r>
              <a:rPr lang="ru-RU" sz="2400" dirty="0" smtClean="0"/>
              <a:t>являются нетрудоспособными и имеют дееспособных детей – граждан России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</a:rPr>
              <a:t>г) «успешные предприниматели»…..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ru-RU" sz="2400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0000"/>
                </a:solidFill>
              </a:rPr>
              <a:t>Иностранные граждане и лица без гражданства, ранее имевшие гражданство Российской Федерации, могут быть восстановлены в гражданстве Российской Федерации. При этом срок их проживания на территории Российской Федерации сокращается до трех </a:t>
            </a:r>
            <a:r>
              <a:rPr lang="ru-RU" sz="2800" dirty="0" smtClean="0">
                <a:solidFill>
                  <a:srgbClr val="000000"/>
                </a:solidFill>
              </a:rPr>
              <a:t>лет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Восстановление в гражданстве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2050" name="Picture 2" descr="http://cdn12.img22.ria.ru/images/100349/91/1003499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500570"/>
            <a:ext cx="3370277" cy="1909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1590672"/>
          </a:xfrm>
        </p:spPr>
        <p:txBody>
          <a:bodyPr/>
          <a:lstStyle/>
          <a:p>
            <a:r>
              <a:rPr lang="ru-RU" dirty="0" smtClean="0"/>
              <a:t>Со дня принятия в состав России двух новых субъектов граждане Украины и лица без гражданства, постоянно проживающие на данной территории, признаются гражданами России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Оптация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1026" name="Picture 2" descr="http://sevastopolnews.info/wp-content/uploads/2014/09/rosk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571876"/>
            <a:ext cx="3967150" cy="2889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2"/>
          </a:xfrm>
        </p:spPr>
        <p:txBody>
          <a:bodyPr/>
          <a:lstStyle/>
          <a:p>
            <a:r>
              <a:rPr lang="ru-RU" b="1" dirty="0" smtClean="0"/>
              <a:t>Гражданство Российской Федерации прекращается:</a:t>
            </a:r>
          </a:p>
          <a:p>
            <a:r>
              <a:rPr lang="ru-RU" b="1" dirty="0" smtClean="0"/>
              <a:t>а) вследствие выхода из гражданства Российской Федерации;</a:t>
            </a:r>
          </a:p>
          <a:p>
            <a:r>
              <a:rPr lang="ru-RU" b="1" dirty="0" smtClean="0"/>
              <a:t>б) по иным основаниям, предусмотренным настоящим Федеральным законом или международным договором Российской Федерации</a:t>
            </a:r>
            <a:r>
              <a:rPr lang="ru-RU" b="1" dirty="0" smtClean="0"/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Прекращение гражданства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50178" name="Picture 2" descr="gtrk-omsk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607726"/>
            <a:ext cx="2428892" cy="1821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211986"/>
          </a:xfrm>
        </p:spPr>
        <p:txBody>
          <a:bodyPr/>
          <a:lstStyle/>
          <a:p>
            <a:r>
              <a:rPr lang="ru-RU" b="1" dirty="0" smtClean="0"/>
              <a:t>Обладают </a:t>
            </a:r>
            <a:r>
              <a:rPr lang="ru-RU" b="1" dirty="0"/>
              <a:t>верховенством</a:t>
            </a:r>
            <a:r>
              <a:rPr lang="ru-RU" dirty="0"/>
              <a:t>. </a:t>
            </a:r>
          </a:p>
          <a:p>
            <a:r>
              <a:rPr lang="ru-RU" dirty="0" smtClean="0"/>
              <a:t>Служат </a:t>
            </a:r>
            <a:r>
              <a:rPr lang="ru-RU" b="1" dirty="0"/>
              <a:t>юридической базой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 smtClean="0"/>
              <a:t>Формируются </a:t>
            </a:r>
            <a:r>
              <a:rPr lang="ru-RU" b="1" dirty="0"/>
              <a:t>в общем виде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/>
              <a:t>Действуют </a:t>
            </a:r>
            <a:r>
              <a:rPr lang="ru-RU" b="1" dirty="0"/>
              <a:t>на всей территории</a:t>
            </a:r>
            <a:r>
              <a:rPr lang="ru-RU" dirty="0"/>
              <a:t> Российской Федерации </a:t>
            </a:r>
            <a:r>
              <a:rPr lang="ru-RU" b="1" dirty="0"/>
              <a:t>в отношении всех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каждого гражданина России </a:t>
            </a:r>
            <a:r>
              <a:rPr lang="ru-RU" b="1" dirty="0"/>
              <a:t>одинаков круг обязанностей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/>
              <a:t>Имеют </a:t>
            </a:r>
            <a:r>
              <a:rPr lang="ru-RU" b="1" dirty="0"/>
              <a:t>постоянно действующий непрерывный характер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Конституционные обязанности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39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747866"/>
          </a:xfrm>
        </p:spPr>
        <p:txBody>
          <a:bodyPr/>
          <a:lstStyle/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1) Соблюдать </a:t>
            </a:r>
            <a:r>
              <a:rPr lang="ru-RU" sz="2400" dirty="0"/>
              <a:t>законы и Конституцию (ч. 2 ст. 15)</a:t>
            </a:r>
          </a:p>
          <a:p>
            <a:pPr lvl="0"/>
            <a:r>
              <a:rPr lang="ru-RU" sz="2400" dirty="0" smtClean="0"/>
              <a:t>2) </a:t>
            </a:r>
            <a:r>
              <a:rPr lang="ru-RU" sz="2400" b="1" dirty="0" smtClean="0"/>
              <a:t>Забота </a:t>
            </a:r>
            <a:r>
              <a:rPr lang="ru-RU" sz="2400" b="1" dirty="0"/>
              <a:t>о детях, их воспитание – </a:t>
            </a:r>
            <a:r>
              <a:rPr lang="ru-RU" sz="2400" b="1" dirty="0" smtClean="0"/>
              <a:t>обязанность родителей</a:t>
            </a:r>
            <a:r>
              <a:rPr lang="ru-RU" sz="2400" dirty="0"/>
              <a:t>; забота о нетрудоспособных родителей со стороны трудоспособных совершеннолетних детей (ч. 2 и 3 ст. 38)</a:t>
            </a:r>
          </a:p>
          <a:p>
            <a:pPr lvl="0"/>
            <a:r>
              <a:rPr lang="ru-RU" sz="2400" dirty="0" smtClean="0"/>
              <a:t>3) </a:t>
            </a:r>
            <a:r>
              <a:rPr lang="ru-RU" sz="2400" b="1" dirty="0" smtClean="0"/>
              <a:t>Основное </a:t>
            </a:r>
            <a:r>
              <a:rPr lang="ru-RU" sz="2400" b="1" dirty="0"/>
              <a:t>общее образование обязательно </a:t>
            </a:r>
            <a:r>
              <a:rPr lang="ru-RU" sz="2400" dirty="0"/>
              <a:t>(ч. 3 ст. 43) </a:t>
            </a:r>
            <a:endParaRPr lang="ru-RU" sz="2400" dirty="0" smtClean="0"/>
          </a:p>
          <a:p>
            <a:pPr lvl="0"/>
            <a:r>
              <a:rPr lang="ru-RU" sz="2400" dirty="0" smtClean="0"/>
              <a:t>4) Заботиться </a:t>
            </a:r>
            <a:r>
              <a:rPr lang="ru-RU" sz="2400" dirty="0"/>
              <a:t>о сохранении исторического и культурного наследия, беречь памятники истории и </a:t>
            </a:r>
            <a:r>
              <a:rPr lang="ru-RU" sz="2400" dirty="0" smtClean="0"/>
              <a:t>культуры (ч. 3 ст. 44)</a:t>
            </a:r>
            <a:endParaRPr lang="ru-RU" sz="2400" dirty="0"/>
          </a:p>
          <a:p>
            <a:pPr lvl="0"/>
            <a:r>
              <a:rPr lang="ru-RU" sz="2400" dirty="0" smtClean="0"/>
              <a:t>5) Сохранять </a:t>
            </a:r>
            <a:r>
              <a:rPr lang="ru-RU" sz="2400" dirty="0"/>
              <a:t>природу и окружающую </a:t>
            </a:r>
            <a:r>
              <a:rPr lang="ru-RU" sz="2400" dirty="0" smtClean="0"/>
              <a:t>среду (ст. 58)</a:t>
            </a:r>
            <a:endParaRPr lang="ru-RU" sz="2400" dirty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7513" y="116632"/>
            <a:ext cx="8229600" cy="8048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обязанности граждан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4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5900" y="125413"/>
            <a:ext cx="8567738" cy="232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85720" y="1857364"/>
            <a:ext cx="8712200" cy="136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+mn-lt"/>
                <a:cs typeface="+mn-cs"/>
              </a:rPr>
              <a:t>Каждый обязан платить законно установленные налоги и сборы. Законы, устанавливающие новые налоги или ухудшающие положение налогоплательщиков, обратной силы не имеют.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15900" y="3286124"/>
            <a:ext cx="8928100" cy="1443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+mn-lt"/>
                <a:cs typeface="+mn-cs"/>
              </a:rPr>
              <a:t>Налогоплательщики</a:t>
            </a:r>
            <a:r>
              <a:rPr lang="ru-RU" sz="2000" dirty="0" smtClean="0">
                <a:solidFill>
                  <a:srgbClr val="000000"/>
                </a:solidFill>
                <a:latin typeface="+mn-lt"/>
                <a:cs typeface="+mn-cs"/>
              </a:rPr>
              <a:t>-организации и физические лица, на которые возложена обязанность платить налоги за счет собственных средств.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>
              <a:solidFill>
                <a:srgbClr val="000000"/>
              </a:solidFill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431800" y="3887788"/>
            <a:ext cx="8351838" cy="161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>
              <a:solidFill>
                <a:srgbClr val="000000"/>
              </a:solidFill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5824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Платить законно установленные налоги и сборы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986" name="Picture 2" descr="http://xn--80aybgvx.xn--p1ai/bloks/bc/zn/april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000504"/>
            <a:ext cx="5156187" cy="2578094"/>
          </a:xfrm>
          <a:prstGeom prst="rect">
            <a:avLst/>
          </a:prstGeom>
          <a:noFill/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360363" y="214290"/>
            <a:ext cx="8640793" cy="57864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u="sng" dirty="0">
                <a:solidFill>
                  <a:srgbClr val="000000"/>
                </a:solidFill>
              </a:rPr>
              <a:t>Права налогоплательщика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1. Требовать соблюдение налоговой тайны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2. Получать информацию о действующих налогах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3. Использовать налоговые льготы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4.Не выполнять неправомерных требований налоговых органов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u="sng" dirty="0">
                <a:solidFill>
                  <a:srgbClr val="000000"/>
                </a:solidFill>
              </a:rPr>
              <a:t>Обязанности налогоплательщика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1. Предоставлять в налоговый орган декларации (расчеты)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2. Уплачивать налоги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3. Вести учет своих доходов и расходов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4. Предоставлять в налоговые органы документы, необходимые для исчисления налога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>
              <a:solidFill>
                <a:srgbClr val="000000"/>
              </a:solidFill>
            </a:endParaRP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071546"/>
            <a:ext cx="8229600" cy="4525962"/>
          </a:xfrm>
        </p:spPr>
        <p:txBody>
          <a:bodyPr/>
          <a:lstStyle/>
          <a:p>
            <a:r>
              <a:rPr lang="ru-RU" sz="2400" dirty="0" smtClean="0"/>
              <a:t>Защита Отечества является долгом и обязанностью гражданина Российской Федерации</a:t>
            </a:r>
          </a:p>
          <a:p>
            <a:r>
              <a:rPr lang="ru-RU" sz="2400" dirty="0" smtClean="0"/>
              <a:t>Гражданин Российской Федерации несет военную службу в соответствии с федеральным законом</a:t>
            </a:r>
          </a:p>
          <a:p>
            <a:r>
              <a:rPr lang="ru-RU" sz="2400" dirty="0" smtClean="0"/>
              <a:t>Гражданин Российской Федерации в случае, если его убеждениям или вероисповеданию противоречит несение военной службы, а также в иных установленных федеральным законом случаях имеет право на замену ее альтернативной гражданской службой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Защита Отечества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pic>
        <p:nvPicPr>
          <p:cNvPr id="45058" name="Picture 2" descr="http://mosmetod.ru/files/projects/urok_v_moskve/uroki/zashhita_otechestva/elements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500570"/>
            <a:ext cx="1572085" cy="2212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Никто </a:t>
            </a:r>
            <a:r>
              <a:rPr lang="ru-RU" sz="2400" dirty="0"/>
              <a:t>не может быть повторно осужден за одно и то же преступление.</a:t>
            </a:r>
          </a:p>
          <a:p>
            <a:r>
              <a:rPr lang="ru-RU" sz="2400" dirty="0" smtClean="0"/>
              <a:t>При </a:t>
            </a:r>
            <a:r>
              <a:rPr lang="ru-RU" sz="2400" dirty="0"/>
              <a:t>осуществлении правосудия не допускается использование доказательств, полученных с нарушением федерального закона.</a:t>
            </a:r>
          </a:p>
          <a:p>
            <a:r>
              <a:rPr lang="ru-RU" sz="2400" dirty="0" smtClean="0"/>
              <a:t>Каждый </a:t>
            </a:r>
            <a:r>
              <a:rPr lang="ru-RU" sz="2400" dirty="0"/>
              <a:t>осужденный за преступление имеет право на пересмотр приговора вышестоящим судом в порядке, установленном федеральным законом, а также право просить о помиловании или смягчении наказания.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Право на гуманизм правосудия </a:t>
            </a:r>
            <a:br>
              <a:rPr lang="ru-RU" dirty="0" smtClean="0"/>
            </a:br>
            <a:r>
              <a:rPr lang="ru-RU" sz="3600" dirty="0" smtClean="0"/>
              <a:t>(ст. 50-51 Конституции)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1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Picture 5" descr="a-G4f9-Uo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688632" cy="421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Никто </a:t>
            </a:r>
            <a:r>
              <a:rPr lang="ru-RU" dirty="0"/>
              <a:t>не обязан свидетельствовать против себя самого, своего супруга и близких родственников, круг которых определяется федеральным законом.</a:t>
            </a:r>
          </a:p>
          <a:p>
            <a:r>
              <a:rPr lang="ru-RU" dirty="0" smtClean="0"/>
              <a:t>Федеральным </a:t>
            </a:r>
            <a:r>
              <a:rPr lang="ru-RU" dirty="0"/>
              <a:t>законом </a:t>
            </a:r>
            <a:endParaRPr lang="ru-RU" dirty="0" smtClean="0"/>
          </a:p>
          <a:p>
            <a:pPr marL="109537" indent="0">
              <a:buNone/>
            </a:pPr>
            <a:r>
              <a:rPr lang="ru-RU" dirty="0" smtClean="0"/>
              <a:t>могут </a:t>
            </a:r>
            <a:r>
              <a:rPr lang="ru-RU" dirty="0"/>
              <a:t>устанавливаться </a:t>
            </a:r>
            <a:endParaRPr lang="ru-RU" dirty="0" smtClean="0"/>
          </a:p>
          <a:p>
            <a:pPr marL="109537" indent="0">
              <a:buNone/>
            </a:pPr>
            <a:r>
              <a:rPr lang="ru-RU" dirty="0" smtClean="0"/>
              <a:t>иные </a:t>
            </a:r>
            <a:r>
              <a:rPr lang="ru-RU" dirty="0"/>
              <a:t>случаи </a:t>
            </a:r>
            <a:endParaRPr lang="ru-RU" dirty="0" smtClean="0"/>
          </a:p>
          <a:p>
            <a:pPr marL="109537" indent="0">
              <a:buNone/>
            </a:pPr>
            <a:r>
              <a:rPr lang="ru-RU" dirty="0" smtClean="0"/>
              <a:t>освобождения </a:t>
            </a:r>
            <a:r>
              <a:rPr lang="ru-RU" dirty="0"/>
              <a:t>от </a:t>
            </a:r>
            <a:endParaRPr lang="ru-RU" dirty="0" smtClean="0"/>
          </a:p>
          <a:p>
            <a:pPr marL="109537" indent="0">
              <a:buNone/>
            </a:pPr>
            <a:r>
              <a:rPr lang="ru-RU" dirty="0" smtClean="0"/>
              <a:t>обязанности </a:t>
            </a:r>
            <a:r>
              <a:rPr lang="ru-RU" dirty="0"/>
              <a:t>давать </a:t>
            </a:r>
            <a:endParaRPr lang="ru-RU" dirty="0" smtClean="0"/>
          </a:p>
          <a:p>
            <a:pPr marL="109537" indent="0">
              <a:buNone/>
            </a:pPr>
            <a:r>
              <a:rPr lang="ru-RU" dirty="0" smtClean="0"/>
              <a:t>Свидетельские показания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Право на гуманизм правосудия </a:t>
            </a:r>
            <a:br>
              <a:rPr lang="ru-RU" dirty="0"/>
            </a:br>
            <a:r>
              <a:rPr lang="ru-RU" sz="3600" dirty="0"/>
              <a:t>(ст. 50-51 Конституции)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3314" name="Picture 2" descr="http://risovach.ru/upload/2014/05/mem/malchik-v-pizhame_51627924_orig_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6250" y="3080024"/>
            <a:ext cx="3757575" cy="332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27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84576"/>
          </a:xfrm>
        </p:spPr>
        <p:txBody>
          <a:bodyPr/>
          <a:lstStyle/>
          <a:p>
            <a:r>
              <a:rPr lang="ru-RU" dirty="0"/>
              <a:t>Права потерпевших от преступлений и злоупотреблений властью охраняются законом. Государство обеспечивает потерпевшим доступ к правосудию и компенсацию причиненного ущерба.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Каждый имеет право на возмещение государством вреда, причиненного незаконными действиями (или бездействием) органов государственной власти или их должностных лиц.»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20253"/>
            <a:ext cx="91440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>Право на защиту интересов пострадавших от нарушения </a:t>
            </a:r>
            <a:r>
              <a:rPr lang="ru-RU" sz="3100" dirty="0" smtClean="0"/>
              <a:t>закона (ст. 52-53 Конституции)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88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Закон</a:t>
            </a:r>
            <a:r>
              <a:rPr lang="ru-RU" dirty="0"/>
              <a:t>, </a:t>
            </a:r>
            <a:r>
              <a:rPr lang="ru-RU" b="1" dirty="0"/>
              <a:t>устанавливающий или отягчающий ответственность</a:t>
            </a:r>
            <a:r>
              <a:rPr lang="ru-RU" dirty="0"/>
              <a:t>, </a:t>
            </a:r>
            <a:r>
              <a:rPr lang="ru-RU" b="1" u="sng" dirty="0"/>
              <a:t>обратной силы не имеет</a:t>
            </a:r>
            <a:r>
              <a:rPr lang="ru-RU" dirty="0"/>
              <a:t>.</a:t>
            </a:r>
          </a:p>
          <a:p>
            <a:r>
              <a:rPr lang="ru-RU" dirty="0" smtClean="0"/>
              <a:t>Никто </a:t>
            </a:r>
            <a:r>
              <a:rPr lang="ru-RU" dirty="0"/>
              <a:t>не может нести ответственность за деяние, которое в момент его совершения не признавалось правонарушением. Если после совершения правонарушения ответственность за него устранена или смягчена, применяется новый закон.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Право на применение </a:t>
            </a:r>
            <a:r>
              <a:rPr lang="ru-RU" dirty="0" smtClean="0"/>
              <a:t>действующего закона </a:t>
            </a:r>
            <a:br>
              <a:rPr lang="ru-RU" dirty="0" smtClean="0"/>
            </a:br>
            <a:r>
              <a:rPr lang="ru-RU" sz="3100" dirty="0" smtClean="0"/>
              <a:t>(ст. 54 Конституции)</a:t>
            </a:r>
            <a:endParaRPr lang="ru-RU" sz="3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96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0" y="548680"/>
            <a:ext cx="9036496" cy="151216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dirty="0" smtClean="0"/>
              <a:t>«Я гражданин России!»</a:t>
            </a: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4" descr="http://68nik-muzeum.ru/139397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620000" cy="282892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7</a:t>
            </a:fld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357290" y="5000636"/>
            <a:ext cx="63579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Отечества достойный сын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Конституция Российской Федерации</a:t>
            </a:r>
          </a:p>
          <a:p>
            <a:r>
              <a:rPr lang="ru-RU" dirty="0" smtClean="0"/>
              <a:t>Всеобщая декларация прав человека</a:t>
            </a:r>
          </a:p>
          <a:p>
            <a:r>
              <a:rPr lang="ru-RU" dirty="0" smtClean="0"/>
              <a:t>Международная Конвенция о сокращении безгражданства.</a:t>
            </a:r>
          </a:p>
          <a:p>
            <a:r>
              <a:rPr lang="ru-RU" dirty="0" smtClean="0"/>
              <a:t>Федеральный закон «О гражданстве Российской Федерации»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Нормативная основа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5738"/>
            <a:ext cx="8353425" cy="576262"/>
          </a:xfrm>
          <a:noFill/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5000"/>
                </a:solidFill>
              </a:rPr>
              <a:t> </a:t>
            </a:r>
            <a:r>
              <a:rPr lang="ru-RU" sz="2800" dirty="0" smtClean="0"/>
              <a:t>Гражданство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0825" y="35734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85720" y="1571612"/>
            <a:ext cx="43037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>
              <a:spcBef>
                <a:spcPct val="50000"/>
              </a:spcBef>
            </a:pPr>
            <a:r>
              <a:rPr lang="ru-RU" sz="2400" dirty="0" smtClean="0">
                <a:latin typeface="+mn-lt"/>
                <a:cs typeface="+mn-cs"/>
              </a:rPr>
              <a:t>Гражданство – устойчивая правовая и политическая связь человека и государства, которая выражается в их взаимных правах и обязанностях.</a:t>
            </a:r>
            <a:endParaRPr lang="ru-RU" sz="2400" dirty="0" smtClean="0">
              <a:latin typeface="+mn-lt"/>
              <a:cs typeface="+mn-cs"/>
              <a:sym typeface="Wingdings" pitchFamily="2" charset="2"/>
            </a:endParaRPr>
          </a:p>
          <a:p>
            <a:pPr indent="355600">
              <a:buFont typeface="Wingdings" pitchFamily="2" charset="2"/>
              <a:buNone/>
            </a:pPr>
            <a:r>
              <a:rPr lang="ru-RU" sz="2400" dirty="0" smtClean="0">
                <a:latin typeface="+mn-lt"/>
                <a:cs typeface="+mn-cs"/>
              </a:rPr>
              <a:t>Люди, обладающие гражданством являются гражданами.</a:t>
            </a:r>
            <a:endParaRPr lang="en-US" sz="2400" dirty="0" smtClean="0">
              <a:latin typeface="+mn-lt"/>
              <a:cs typeface="+mn-cs"/>
            </a:endParaRPr>
          </a:p>
        </p:txBody>
      </p:sp>
      <p:pic>
        <p:nvPicPr>
          <p:cNvPr id="40967" name="Picture 7" descr="Паспорт гражданин 2"/>
          <p:cNvPicPr>
            <a:picLocks noChangeAspect="1" noChangeArrowheads="1"/>
          </p:cNvPicPr>
          <p:nvPr/>
        </p:nvPicPr>
        <p:blipFill>
          <a:blip r:embed="rId2" cstate="print"/>
          <a:srcRect t="24693"/>
          <a:stretch>
            <a:fillRect/>
          </a:stretch>
        </p:blipFill>
        <p:spPr bwMode="auto">
          <a:xfrm>
            <a:off x="4714876" y="1214422"/>
            <a:ext cx="4033838" cy="4319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66" y="6357958"/>
            <a:ext cx="366712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2036</TotalTime>
  <Words>1199</Words>
  <Application>Microsoft Office PowerPoint</Application>
  <PresentationFormat>Экран (4:3)</PresentationFormat>
  <Paragraphs>160</Paragraphs>
  <Slides>30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Школа Права при Юридическом факультете МГУ</vt:lpstr>
      <vt:lpstr>Право на презумпцию невиновности</vt:lpstr>
      <vt:lpstr>Право на гуманизм правосудия  (ст. 50-51 Конституции)</vt:lpstr>
      <vt:lpstr>Право на гуманизм правосудия  (ст. 50-51 Конституции)</vt:lpstr>
      <vt:lpstr>Право на защиту интересов пострадавших от нарушения закона (ст. 52-53 Конституции) </vt:lpstr>
      <vt:lpstr> Право на применение действующего закона  (ст. 54 Конституции)</vt:lpstr>
      <vt:lpstr>«Я гражданин России!» </vt:lpstr>
      <vt:lpstr>Нормативная основа</vt:lpstr>
      <vt:lpstr> Гражданство</vt:lpstr>
      <vt:lpstr>Принципы гражданства </vt:lpstr>
      <vt:lpstr>Слайд 11</vt:lpstr>
      <vt:lpstr>Слайд 12</vt:lpstr>
      <vt:lpstr>Слайд 13</vt:lpstr>
      <vt:lpstr>Слайд 14</vt:lpstr>
      <vt:lpstr>Слайд 15</vt:lpstr>
      <vt:lpstr>Принцип недопущения безгражданства</vt:lpstr>
      <vt:lpstr>Прием в гражданство в общем порядке</vt:lpstr>
      <vt:lpstr>Сокращенный срок – 1год</vt:lpstr>
      <vt:lpstr>Слайд 19</vt:lpstr>
      <vt:lpstr>Упрощенный порядок</vt:lpstr>
      <vt:lpstr>Слайд 21</vt:lpstr>
      <vt:lpstr>Восстановление в гражданстве</vt:lpstr>
      <vt:lpstr>Оптация</vt:lpstr>
      <vt:lpstr>Прекращение гражданства</vt:lpstr>
      <vt:lpstr>Конституционные обязанности</vt:lpstr>
      <vt:lpstr>Основные обязанности граждан</vt:lpstr>
      <vt:lpstr>Платить законно установленные налоги и сборы  </vt:lpstr>
      <vt:lpstr>Слайд 28</vt:lpstr>
      <vt:lpstr>Защита Отечества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Права при Юридическом факультете МГУ</dc:title>
  <dc:creator>1</dc:creator>
  <cp:lastModifiedBy>PC</cp:lastModifiedBy>
  <cp:revision>198</cp:revision>
  <dcterms:created xsi:type="dcterms:W3CDTF">2014-11-15T05:55:52Z</dcterms:created>
  <dcterms:modified xsi:type="dcterms:W3CDTF">2015-11-25T12:22:08Z</dcterms:modified>
</cp:coreProperties>
</file>