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3"/>
  </p:notesMasterIdLst>
  <p:sldIdLst>
    <p:sldId id="383" r:id="rId2"/>
    <p:sldId id="385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4646" autoAdjust="0"/>
  </p:normalViewPr>
  <p:slideViewPr>
    <p:cSldViewPr>
      <p:cViewPr varScale="1">
        <p:scale>
          <a:sx n="73" d="100"/>
          <a:sy n="73" d="100"/>
        </p:scale>
        <p:origin x="-13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F06F187-3793-40DF-B044-268E28D97D05}" type="datetimeFigureOut">
              <a:rPr lang="ru-RU"/>
              <a:pPr>
                <a:defRPr/>
              </a:pPr>
              <a:t>14.12.2014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8884D1-7978-4038-A75D-3ADFF0772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6041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043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6043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045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045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0459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C80FE9F-CE44-4E19-A2DC-370FCAB607D5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60460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0461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26DC64-6782-4C51-91A8-FCDF7D24AE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28316-EC06-406A-A6BE-4B5C811DD56B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B95B9-07C8-43F7-9F25-23C8494B9D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90E9A-5C8A-4C32-8C00-4E48F54FCB32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12662-3AD2-46F1-B2F2-4D3070F7F3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0E511B-B37E-4D8F-A2D6-0AFCE3B70922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EF31B-48D3-4511-A0FA-EB1680DAF7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0C8DEA-33EB-42E2-BF77-49FEB0190D08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80715-CEE8-4427-9E43-FA536A668A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55025-77ED-4E57-9774-F8CD71F11024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88F35-3A9B-4A09-9848-91A48840A1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84E2F5-AD52-4BE6-99D3-1AC882CBD0BB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A472C-E24D-4728-B5EE-E0C138A82E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06C6E1-B5A6-4BC8-8421-144AEEB0E9E8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08B9D-068E-40BB-AA9A-F5D03EDBCD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BC17C-EEDD-4AC4-BDB3-BC9D2F6D4EE7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ED88B-980C-428F-8AF7-9F1ED77A81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C17FDF-9528-4C91-8D45-852EAA83351A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7BAC2-236A-4C83-AF2D-9350A7474D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A4CE0-A885-4F62-8156-3B4BE4E27295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3F038-7E1C-4597-8734-E11267FAD4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940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940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943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943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B8E2C6-6970-4189-AAAC-BB1920966608}" type="datetimeFigureOut">
              <a:rPr lang="ru-RU"/>
              <a:pPr/>
              <a:t>14.12.2014</a:t>
            </a:fld>
            <a:endParaRPr lang="ru-RU"/>
          </a:p>
        </p:txBody>
      </p:sp>
      <p:sp>
        <p:nvSpPr>
          <p:cNvPr id="5943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943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256BEA7-EC29-42A3-9892-4926131D1390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Прямоугольник 3"/>
          <p:cNvSpPr>
            <a:spLocks noChangeArrowheads="1"/>
          </p:cNvSpPr>
          <p:nvPr/>
        </p:nvSpPr>
        <p:spPr bwMode="auto">
          <a:xfrm>
            <a:off x="1143000" y="785813"/>
            <a:ext cx="67151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dirty="0" smtClean="0">
                <a:latin typeface="Arial" charset="0"/>
              </a:rPr>
              <a:t>Каскадный </a:t>
            </a:r>
            <a:r>
              <a:rPr lang="ru-RU" sz="2400" dirty="0">
                <a:latin typeface="Arial" charset="0"/>
              </a:rPr>
              <a:t>подход обладает рядом недостатков, вызванных прежде всего тем, что реальный процесс создания ПО никогда полностью не укладывался в такую жесткую схему. </a:t>
            </a:r>
          </a:p>
          <a:p>
            <a:pPr algn="just"/>
            <a:r>
              <a:rPr lang="ru-RU" sz="2400" dirty="0">
                <a:latin typeface="Arial" charset="0"/>
              </a:rPr>
              <a:t>Процесс создания ПО носит, как правило, </a:t>
            </a:r>
            <a:r>
              <a:rPr lang="ru-RU" sz="2400" i="1" dirty="0">
                <a:latin typeface="Arial" charset="0"/>
              </a:rPr>
              <a:t>итерационный </a:t>
            </a:r>
            <a:r>
              <a:rPr lang="ru-RU" sz="2400" dirty="0">
                <a:latin typeface="Arial" charset="0"/>
              </a:rPr>
              <a:t>характер: результаты очередной стадии часто вызывают изменения в проектных решениях, выработанных на более ранних стадиях. </a:t>
            </a:r>
          </a:p>
          <a:p>
            <a:pPr algn="just"/>
            <a:r>
              <a:rPr lang="ru-RU" sz="2400" dirty="0">
                <a:latin typeface="Arial" charset="0"/>
              </a:rPr>
              <a:t>Таким образом, постоянно возникает потребность в возврате к предыдущим стадиям и уточнении или пересмотре ранее принятых решений.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571500" y="406470"/>
            <a:ext cx="8001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Основные принципы подхода RAD</a:t>
            </a:r>
            <a:r>
              <a:rPr lang="ru-RU" sz="2000" dirty="0" smtClean="0">
                <a:latin typeface="Arial" charset="0"/>
                <a:cs typeface="Times New Roman" pitchFamily="18" charset="0"/>
              </a:rPr>
              <a:t>:</a:t>
            </a:r>
          </a:p>
          <a:p>
            <a:pPr indent="457200" algn="just" eaLnBrk="0" hangingPunct="0">
              <a:tabLst>
                <a:tab pos="588963" algn="l"/>
              </a:tabLst>
            </a:pP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разработка приложений итерациями;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необязательность полного завершения работ на каждой из стадий ЖЦ ПО;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обязательность вовлечения пользователей в процесс разработки;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применение средств управления конфигурацией, облегчающих внесение изменений в проект и сопровождение готовой системы;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использование </a:t>
            </a:r>
            <a:r>
              <a:rPr lang="ru-RU" sz="2000" dirty="0" err="1">
                <a:latin typeface="Arial" charset="0"/>
                <a:cs typeface="Times New Roman" pitchFamily="18" charset="0"/>
              </a:rPr>
              <a:t>прототипирования</a:t>
            </a:r>
            <a:r>
              <a:rPr lang="ru-RU" sz="2000" dirty="0">
                <a:latin typeface="Arial" charset="0"/>
                <a:cs typeface="Times New Roman" pitchFamily="18" charset="0"/>
              </a:rPr>
              <a:t>, позволяющее полнее выяснить и удовлетворить потребности пользователей;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тестирование и развитие проекта, осуществляемые одновременно с разработкой;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ведение разработки немногочисленной хорошо управляемой командой профессионалов;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грамотное руководство разработкой системы, четкое планирование и контроль выполнения работ.</a:t>
            </a:r>
            <a:endParaRPr lang="ru-RU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"/>
          <p:cNvSpPr>
            <a:spLocks noChangeArrowheads="1"/>
          </p:cNvSpPr>
          <p:nvPr/>
        </p:nvSpPr>
        <p:spPr bwMode="auto">
          <a:xfrm>
            <a:off x="357188" y="702241"/>
            <a:ext cx="821531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Жизненный цикл ПО в соответствии с подходом RAD состоит из четырех стадий</a:t>
            </a:r>
            <a:r>
              <a:rPr lang="ru-RU" sz="2000" dirty="0" smtClean="0">
                <a:latin typeface="Arial" charset="0"/>
                <a:cs typeface="Times New Roman" pitchFamily="18" charset="0"/>
              </a:rPr>
              <a:t>:</a:t>
            </a:r>
          </a:p>
          <a:p>
            <a:pPr indent="457200" algn="just" eaLnBrk="0" hangingPunct="0">
              <a:tabLst>
                <a:tab pos="588963" algn="l"/>
              </a:tabLst>
            </a:pP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анализ и планирование требований;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проектирование;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реализация;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внедрение.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RAD наиболее хорошо подходит для относительно небольших проектов, разрабатываемых для конкретного заказчика, и не применим для построения сложных расчетных программ, операционных систем или программ управления сложными объектами в реальном масштабе времени, т.е. программ, содержащих большой объем (сотни тысяч строк) уникального кода, а также систем, от которых зависит безопасность людей (например, управление самолетом или атомной электростанцией).</a:t>
            </a:r>
            <a:endParaRPr lang="ru-RU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2" descr="1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785813"/>
            <a:ext cx="5715000" cy="5519737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500063" y="812800"/>
            <a:ext cx="828675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В середине 1980-х годов Барри Боэм предложил свой вариант итерационной модели под названием «спиральная модель» (</a:t>
            </a:r>
            <a:r>
              <a:rPr lang="en-US" sz="2400">
                <a:latin typeface="Arial" charset="0"/>
                <a:cs typeface="Times New Roman" pitchFamily="18" charset="0"/>
              </a:rPr>
              <a:t>spiral model</a:t>
            </a:r>
            <a:r>
              <a:rPr lang="ru-RU" sz="2400">
                <a:latin typeface="Arial" charset="0"/>
                <a:cs typeface="Times New Roman" pitchFamily="18" charset="0"/>
              </a:rPr>
              <a:t>) (см. рис.).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Принципиальные особенности спиральной модели: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отказ от фиксации требований и назначение приоритетов пользовательским требованиям;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разработка последовательности прототипов, начиная с требований наивысшего приоритета;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идентификация и анализ риска на каждой итерации;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использование каскадной модели для реализации окончательного прототипа;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оценка результатов по завершении каждой итерации и планирование следующей итерации.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1"/>
          <p:cNvSpPr>
            <a:spLocks noChangeArrowheads="1"/>
          </p:cNvSpPr>
          <p:nvPr/>
        </p:nvSpPr>
        <p:spPr bwMode="auto">
          <a:xfrm>
            <a:off x="928688" y="857250"/>
            <a:ext cx="7500937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000">
                <a:latin typeface="Arial" charset="0"/>
                <a:cs typeface="Times New Roman" pitchFamily="18" charset="0"/>
              </a:rPr>
              <a:t>При использовании спиральной модели прикладное ПО создается в несколько итераций (витков спирали) методом прототипирования</a:t>
            </a:r>
            <a:r>
              <a:rPr lang="ru-RU" sz="2000" b="1">
                <a:latin typeface="Arial" charset="0"/>
                <a:cs typeface="Times New Roman" pitchFamily="18" charset="0"/>
              </a:rPr>
              <a:t>.</a:t>
            </a:r>
            <a:r>
              <a:rPr lang="ru-RU" sz="2000">
                <a:latin typeface="Arial" charset="0"/>
                <a:cs typeface="Times New Roman" pitchFamily="18" charset="0"/>
              </a:rPr>
              <a:t> </a:t>
            </a:r>
          </a:p>
          <a:p>
            <a:pPr indent="457200" algn="just" eaLnBrk="0" hangingPunct="0"/>
            <a:r>
              <a:rPr lang="ru-RU" sz="2000">
                <a:latin typeface="Arial" charset="0"/>
                <a:cs typeface="Times New Roman" pitchFamily="18" charset="0"/>
              </a:rPr>
              <a:t>Под </a:t>
            </a:r>
            <a:r>
              <a:rPr lang="ru-RU" sz="2000" b="1" i="1">
                <a:latin typeface="Arial" charset="0"/>
                <a:cs typeface="Times New Roman" pitchFamily="18" charset="0"/>
              </a:rPr>
              <a:t>прототипом</a:t>
            </a:r>
            <a:r>
              <a:rPr lang="ru-RU" sz="2000">
                <a:latin typeface="Arial" charset="0"/>
                <a:cs typeface="Times New Roman" pitchFamily="18" charset="0"/>
              </a:rPr>
              <a:t> понимается действующий программный компонент, реализующий отдельные функции и внешние интерфейсы разрабатываемого ПО. </a:t>
            </a:r>
          </a:p>
          <a:p>
            <a:pPr indent="457200" algn="just" eaLnBrk="0" hangingPunct="0"/>
            <a:r>
              <a:rPr lang="ru-RU" sz="2000">
                <a:latin typeface="Arial" charset="0"/>
                <a:cs typeface="Times New Roman" pitchFamily="18" charset="0"/>
              </a:rPr>
              <a:t>Создание прототипов осуществляется в несколько итераций, или витков спирали. Каждая итерация соответствует созданию фрагмента или версии ПО, на ней уточняются цели и характеристики проекта, оценивается качество полученных результатов и планируются работы следующей итерации. На каждой итерации производится тщательная оценка риска превышения сроков и стоимости проекта, чтобы определить необходимость выполнения еще одной итерации, степень полноты и точности понимания требований к системе, а также целесообразность прекращения проекта.</a:t>
            </a:r>
            <a:endParaRPr lang="ru-RU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1" descr="1-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714375"/>
            <a:ext cx="7286625" cy="592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1214438" y="785813"/>
            <a:ext cx="678656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Достоинствами спиральной модели являются: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ускорение разработки (раннее получение результата за счет прототипирования);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постоянное участие заказчика в процессе разработки;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разбиение большого объема работы на небольшие части;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снижение риска (повышение вероятности предсказуемого поведения системы).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357188" y="785813"/>
            <a:ext cx="82153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Спиральная модель не исключает использования каскадного подхода на завершающих стадиях проекта в тех случаях, когда требования к системе оказываются полностью определенными.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К недостаткам спиральной модели можно отнести: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сложность планирования (определения количества и длительности итераций, оценки затрат и рисков);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сложность применения модели с точки зрения менеджеров и заказчиков (из-за привычки к строгому и детальному планированию);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напряженный режим работы для разработчиков (при краткосрочных итерациях).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"/>
          <p:cNvSpPr>
            <a:spLocks noChangeArrowheads="1"/>
          </p:cNvSpPr>
          <p:nvPr/>
        </p:nvSpPr>
        <p:spPr bwMode="auto">
          <a:xfrm>
            <a:off x="928688" y="1214438"/>
            <a:ext cx="750093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Основная проблема спирального цикла – определение момента перехода на следующую стадию. Для ее решения необходимо ввести временные ограничения на каждую из стадий жизненного цикла. Переход осуществляется в соответствии с планом, даже если не вся запланированная работа закончена. План составляется на основе статистических данных, полученных в предыдущих проектах, и личного опыта разработчиков.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1"/>
          <p:cNvSpPr>
            <a:spLocks noChangeArrowheads="1"/>
          </p:cNvSpPr>
          <p:nvPr/>
        </p:nvSpPr>
        <p:spPr bwMode="auto">
          <a:xfrm>
            <a:off x="428625" y="857250"/>
            <a:ext cx="8358188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000">
                <a:latin typeface="Arial" charset="0"/>
                <a:cs typeface="Times New Roman" pitchFamily="18" charset="0"/>
              </a:rPr>
              <a:t>Еще одним примером реализации итерационной модели ЖЦ является получивший широкое распространение в 90-е годы способ так называемой «быстрой разработки приложений», или </a:t>
            </a:r>
            <a:r>
              <a:rPr lang="ru-RU" sz="2000" b="1">
                <a:latin typeface="Arial" charset="0"/>
                <a:cs typeface="Times New Roman" pitchFamily="18" charset="0"/>
              </a:rPr>
              <a:t>RAD (Rapid Application Development)</a:t>
            </a:r>
            <a:r>
              <a:rPr lang="ru-RU" sz="2000">
                <a:latin typeface="Arial" charset="0"/>
                <a:cs typeface="Times New Roman" pitchFamily="18" charset="0"/>
              </a:rPr>
              <a:t>. Подход </a:t>
            </a:r>
            <a:r>
              <a:rPr lang="en-US" sz="2000">
                <a:latin typeface="Arial" charset="0"/>
                <a:cs typeface="Times New Roman" pitchFamily="18" charset="0"/>
              </a:rPr>
              <a:t>RAD</a:t>
            </a:r>
            <a:r>
              <a:rPr lang="ru-RU" sz="2000">
                <a:latin typeface="Arial" charset="0"/>
                <a:cs typeface="Times New Roman" pitchFamily="18" charset="0"/>
              </a:rPr>
              <a:t> предусматривает наличие трех составляющих:</a:t>
            </a:r>
            <a:endParaRPr lang="ru-RU" sz="20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>
                <a:latin typeface="Arial" charset="0"/>
                <a:cs typeface="Times New Roman" pitchFamily="18" charset="0"/>
              </a:rPr>
              <a:t> небольших групп разработчиков (от 3 до 7 человек), выполняющих работы по проектированию отдельных подсистем ПО. Это обусловлено требованием максимальной управляемости коллектива;</a:t>
            </a:r>
            <a:endParaRPr lang="ru-RU" sz="20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>
                <a:latin typeface="Arial" charset="0"/>
                <a:cs typeface="Times New Roman" pitchFamily="18" charset="0"/>
              </a:rPr>
              <a:t> короткого, но тщательно проработанного производственного графика (до 3 месяцев);</a:t>
            </a:r>
            <a:endParaRPr lang="ru-RU" sz="20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>
                <a:latin typeface="Arial" charset="0"/>
                <a:cs typeface="Times New Roman" pitchFamily="18" charset="0"/>
              </a:rPr>
              <a:t> повторяющегося цикла, при котором разработчики по мере того, как приложение начинает обретать форму, запрашивают и реализуют в продукте требования, полученные в результате взаимодействия с заказчиком.</a:t>
            </a:r>
            <a:endParaRPr lang="ru-RU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ревнование">
  <a:themeElements>
    <a:clrScheme name="Соревнование 3">
      <a:dk1>
        <a:srgbClr val="2A5400"/>
      </a:dk1>
      <a:lt1>
        <a:srgbClr val="FFFFFF"/>
      </a:lt1>
      <a:dk2>
        <a:srgbClr val="4A9400"/>
      </a:dk2>
      <a:lt2>
        <a:srgbClr val="F3F2D9"/>
      </a:lt2>
      <a:accent1>
        <a:srgbClr val="99CC00"/>
      </a:accent1>
      <a:accent2>
        <a:srgbClr val="6B4A39"/>
      </a:accent2>
      <a:accent3>
        <a:srgbClr val="B1C8AA"/>
      </a:accent3>
      <a:accent4>
        <a:srgbClr val="DADADA"/>
      </a:accent4>
      <a:accent5>
        <a:srgbClr val="CAE2AA"/>
      </a:accent5>
      <a:accent6>
        <a:srgbClr val="604233"/>
      </a:accent6>
      <a:hlink>
        <a:srgbClr val="E2BC5E"/>
      </a:hlink>
      <a:folHlink>
        <a:srgbClr val="AB7F6B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1204</TotalTime>
  <Words>721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Соревнование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маркетинга</dc:title>
  <dc:creator>Irina</dc:creator>
  <cp:lastModifiedBy>User</cp:lastModifiedBy>
  <cp:revision>93</cp:revision>
  <dcterms:created xsi:type="dcterms:W3CDTF">2009-02-19T21:48:42Z</dcterms:created>
  <dcterms:modified xsi:type="dcterms:W3CDTF">2014-12-13T20:10:12Z</dcterms:modified>
</cp:coreProperties>
</file>