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1"/>
  </p:sldMasterIdLst>
  <p:notesMasterIdLst>
    <p:notesMasterId r:id="rId13"/>
  </p:notesMasterIdLst>
  <p:sldIdLst>
    <p:sldId id="383" r:id="rId2"/>
    <p:sldId id="385" r:id="rId3"/>
    <p:sldId id="386" r:id="rId4"/>
    <p:sldId id="387" r:id="rId5"/>
    <p:sldId id="388" r:id="rId6"/>
    <p:sldId id="389" r:id="rId7"/>
    <p:sldId id="390" r:id="rId8"/>
    <p:sldId id="391" r:id="rId9"/>
    <p:sldId id="392" r:id="rId10"/>
    <p:sldId id="393" r:id="rId11"/>
    <p:sldId id="394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63" autoAdjust="0"/>
    <p:restoredTop sz="94646" autoAdjust="0"/>
  </p:normalViewPr>
  <p:slideViewPr>
    <p:cSldViewPr>
      <p:cViewPr varScale="1">
        <p:scale>
          <a:sx n="73" d="100"/>
          <a:sy n="73" d="100"/>
        </p:scale>
        <p:origin x="-130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AF06F187-3793-40DF-B044-268E28D97D05}" type="datetimeFigureOut">
              <a:rPr lang="ru-RU"/>
              <a:pPr>
                <a:defRPr/>
              </a:pPr>
              <a:t>14.12.2014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E08884D1-7978-4038-A75D-3ADFF0772C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418" name="Group 2"/>
          <p:cNvGrpSpPr>
            <a:grpSpLocks/>
          </p:cNvGrpSpPr>
          <p:nvPr/>
        </p:nvGrpSpPr>
        <p:grpSpPr bwMode="auto">
          <a:xfrm>
            <a:off x="0" y="0"/>
            <a:ext cx="9140825" cy="6851650"/>
            <a:chOff x="0" y="0"/>
            <a:chExt cx="5758" cy="4316"/>
          </a:xfrm>
        </p:grpSpPr>
        <p:sp>
          <p:nvSpPr>
            <p:cNvPr id="60419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20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21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22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23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24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25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26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27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28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29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30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60431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60432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33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34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35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36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37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38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39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40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41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42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43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44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45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46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47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48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49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50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51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52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53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54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55" name="Freeform 39"/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56" name="Freeform 40"/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60457" name="Rectangle 41"/>
          <p:cNvSpPr>
            <a:spLocks noGrp="1" noChangeArrowheads="1"/>
          </p:cNvSpPr>
          <p:nvPr>
            <p:ph type="ctrTitle"/>
          </p:nvPr>
        </p:nvSpPr>
        <p:spPr>
          <a:xfrm>
            <a:off x="685800" y="1447800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60458" name="Rectangle 4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03575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0459" name="Rectangle 43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C80FE9F-CE44-4E19-A2DC-370FCAB607D5}" type="datetimeFigureOut">
              <a:rPr lang="ru-RU"/>
              <a:pPr/>
              <a:t>14.12.2014</a:t>
            </a:fld>
            <a:endParaRPr lang="ru-RU"/>
          </a:p>
        </p:txBody>
      </p:sp>
      <p:sp>
        <p:nvSpPr>
          <p:cNvPr id="60460" name="Rectangle 44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0461" name="Rectangle 4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E26DC64-6782-4C51-91A8-FCDF7D24AE4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2028316-EC06-406A-A6BE-4B5C811DD56B}" type="datetimeFigureOut">
              <a:rPr lang="ru-RU"/>
              <a:pPr/>
              <a:t>14.12.2014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6B95B9-07C8-43F7-9F25-23C8494B9D2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8750"/>
            <a:ext cx="2057400" cy="59721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8750"/>
            <a:ext cx="6019800" cy="59721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2C90E9A-5C8A-4C32-8C00-4E48F54FCB32}" type="datetimeFigureOut">
              <a:rPr lang="ru-RU"/>
              <a:pPr/>
              <a:t>14.12.2014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412662-3AD2-46F1-B2F2-4D3070F7F35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60E511B-B37E-4D8F-A2D6-0AFCE3B70922}" type="datetimeFigureOut">
              <a:rPr lang="ru-RU"/>
              <a:pPr/>
              <a:t>14.12.2014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DEF31B-48D3-4511-A0FA-EB1680DAF74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F0C8DEA-33EB-42E2-BF77-49FEB0190D08}" type="datetimeFigureOut">
              <a:rPr lang="ru-RU"/>
              <a:pPr/>
              <a:t>14.12.2014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180715-CEE8-4427-9E43-FA536A668A3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C855025-77ED-4E57-9774-F8CD71F11024}" type="datetimeFigureOut">
              <a:rPr lang="ru-RU"/>
              <a:pPr/>
              <a:t>14.12.2014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88F35-3A9B-4A09-9848-91A48840A1A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784E2F5-AD52-4BE6-99D3-1AC882CBD0BB}" type="datetimeFigureOut">
              <a:rPr lang="ru-RU"/>
              <a:pPr/>
              <a:t>14.12.2014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5A472C-E24D-4728-B5EE-E0C138A82E8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606C6E1-B5A6-4BC8-8421-144AEEB0E9E8}" type="datetimeFigureOut">
              <a:rPr lang="ru-RU"/>
              <a:pPr/>
              <a:t>14.12.2014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908B9D-068E-40BB-AA9A-F5D03EDBCD5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CBC17C-EEDD-4AC4-BDB3-BC9D2F6D4EE7}" type="datetimeFigureOut">
              <a:rPr lang="ru-RU"/>
              <a:pPr/>
              <a:t>14.12.2014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6ED88B-980C-428F-8AF7-9F1ED77A810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6C17FDF-9528-4C91-8D45-852EAA83351A}" type="datetimeFigureOut">
              <a:rPr lang="ru-RU"/>
              <a:pPr/>
              <a:t>14.12.2014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C7BAC2-236A-4C83-AF2D-9350A7474D4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25A4CE0-A885-4F62-8156-3B4BE4E27295}" type="datetimeFigureOut">
              <a:rPr lang="ru-RU"/>
              <a:pPr/>
              <a:t>14.12.2014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D3F038-7E1C-4597-8734-E11267FAD49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394" name="Group 2"/>
          <p:cNvGrpSpPr>
            <a:grpSpLocks/>
          </p:cNvGrpSpPr>
          <p:nvPr/>
        </p:nvGrpSpPr>
        <p:grpSpPr bwMode="auto">
          <a:xfrm>
            <a:off x="0" y="0"/>
            <a:ext cx="9140825" cy="6851650"/>
            <a:chOff x="0" y="0"/>
            <a:chExt cx="5758" cy="4316"/>
          </a:xfrm>
        </p:grpSpPr>
        <p:sp>
          <p:nvSpPr>
            <p:cNvPr id="59395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9396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9397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9398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9399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9400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9401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9402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9403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9404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9405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9406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59407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59408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09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10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11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12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13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14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15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16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17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18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19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20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21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22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23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24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25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26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27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28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29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30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31" name="Freeform 39"/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9432" name="Freeform 40"/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59433" name="Rectangle 4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8750"/>
            <a:ext cx="8229600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9434" name="Rectangle 4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9435" name="Rectangle 4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7DB8E2C6-6970-4189-AAAC-BB1920966608}" type="datetimeFigureOut">
              <a:rPr lang="ru-RU"/>
              <a:pPr/>
              <a:t>14.12.2014</a:t>
            </a:fld>
            <a:endParaRPr lang="ru-RU"/>
          </a:p>
        </p:txBody>
      </p:sp>
      <p:sp>
        <p:nvSpPr>
          <p:cNvPr id="59436" name="Rectangle 4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59437" name="Rectangle 4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1256BEA7-EC29-42A3-9892-4926131D1390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Прямоугольник 3"/>
          <p:cNvSpPr>
            <a:spLocks noChangeArrowheads="1"/>
          </p:cNvSpPr>
          <p:nvPr/>
        </p:nvSpPr>
        <p:spPr bwMode="auto">
          <a:xfrm>
            <a:off x="1143000" y="785813"/>
            <a:ext cx="6715125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dirty="0" smtClean="0">
                <a:latin typeface="Arial" charset="0"/>
              </a:rPr>
              <a:t>Каскадный </a:t>
            </a:r>
            <a:r>
              <a:rPr lang="ru-RU" sz="2400" dirty="0">
                <a:latin typeface="Arial" charset="0"/>
              </a:rPr>
              <a:t>подход обладает рядом недостатков, вызванных прежде всего тем, что реальный процесс создания ПО никогда полностью не укладывался в такую жесткую схему. </a:t>
            </a:r>
          </a:p>
          <a:p>
            <a:pPr algn="just"/>
            <a:r>
              <a:rPr lang="ru-RU" sz="2400" dirty="0">
                <a:latin typeface="Arial" charset="0"/>
              </a:rPr>
              <a:t>Процесс создания ПО носит, как правило, </a:t>
            </a:r>
            <a:r>
              <a:rPr lang="ru-RU" sz="2400" i="1" dirty="0">
                <a:latin typeface="Arial" charset="0"/>
              </a:rPr>
              <a:t>итерационный </a:t>
            </a:r>
            <a:r>
              <a:rPr lang="ru-RU" sz="2400" dirty="0">
                <a:latin typeface="Arial" charset="0"/>
              </a:rPr>
              <a:t>характер: результаты очередной стадии часто вызывают изменения в проектных решениях, выработанных на более ранних стадиях. </a:t>
            </a:r>
          </a:p>
          <a:p>
            <a:pPr algn="just"/>
            <a:r>
              <a:rPr lang="ru-RU" sz="2400" dirty="0">
                <a:latin typeface="Arial" charset="0"/>
              </a:rPr>
              <a:t>Таким образом, постоянно возникает потребность в возврате к предыдущим стадиям и уточнении или пересмотре ранее принятых решений.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1"/>
          <p:cNvSpPr>
            <a:spLocks noChangeArrowheads="1"/>
          </p:cNvSpPr>
          <p:nvPr/>
        </p:nvSpPr>
        <p:spPr bwMode="auto">
          <a:xfrm>
            <a:off x="571500" y="406470"/>
            <a:ext cx="80010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7200" algn="just" eaLnBrk="0" hangingPunct="0">
              <a:tabLst>
                <a:tab pos="588963" algn="l"/>
              </a:tabLst>
            </a:pPr>
            <a:r>
              <a:rPr lang="ru-RU" sz="2000" dirty="0">
                <a:latin typeface="Arial" charset="0"/>
                <a:cs typeface="Times New Roman" pitchFamily="18" charset="0"/>
              </a:rPr>
              <a:t>Основные принципы подхода RAD</a:t>
            </a:r>
            <a:r>
              <a:rPr lang="ru-RU" sz="2000" dirty="0" smtClean="0">
                <a:latin typeface="Arial" charset="0"/>
                <a:cs typeface="Times New Roman" pitchFamily="18" charset="0"/>
              </a:rPr>
              <a:t>:</a:t>
            </a:r>
          </a:p>
          <a:p>
            <a:pPr indent="457200" algn="just" eaLnBrk="0" hangingPunct="0">
              <a:tabLst>
                <a:tab pos="588963" algn="l"/>
              </a:tabLst>
            </a:pPr>
            <a:endParaRPr lang="ru-RU" sz="2000" dirty="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000" dirty="0">
                <a:latin typeface="Arial" charset="0"/>
                <a:cs typeface="Times New Roman" pitchFamily="18" charset="0"/>
              </a:rPr>
              <a:t> разработка приложений итерациями;</a:t>
            </a:r>
            <a:endParaRPr lang="ru-RU" sz="2000" dirty="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000" dirty="0">
                <a:latin typeface="Arial" charset="0"/>
                <a:cs typeface="Times New Roman" pitchFamily="18" charset="0"/>
              </a:rPr>
              <a:t> необязательность полного завершения работ на каждой из стадий ЖЦ ПО;</a:t>
            </a:r>
            <a:endParaRPr lang="ru-RU" sz="2000" dirty="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000" dirty="0">
                <a:latin typeface="Arial" charset="0"/>
                <a:cs typeface="Times New Roman" pitchFamily="18" charset="0"/>
              </a:rPr>
              <a:t> обязательность вовлечения пользователей в процесс разработки;</a:t>
            </a:r>
            <a:endParaRPr lang="ru-RU" sz="2000" dirty="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000" dirty="0">
                <a:latin typeface="Arial" charset="0"/>
                <a:cs typeface="Times New Roman" pitchFamily="18" charset="0"/>
              </a:rPr>
              <a:t> применение средств управления конфигурацией, облегчающих внесение изменений в проект и сопровождение готовой системы;</a:t>
            </a:r>
            <a:endParaRPr lang="ru-RU" sz="2000" dirty="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000" dirty="0">
                <a:latin typeface="Arial" charset="0"/>
                <a:cs typeface="Times New Roman" pitchFamily="18" charset="0"/>
              </a:rPr>
              <a:t> использование </a:t>
            </a:r>
            <a:r>
              <a:rPr lang="ru-RU" sz="2000" dirty="0" err="1">
                <a:latin typeface="Arial" charset="0"/>
                <a:cs typeface="Times New Roman" pitchFamily="18" charset="0"/>
              </a:rPr>
              <a:t>прототипирования</a:t>
            </a:r>
            <a:r>
              <a:rPr lang="ru-RU" sz="2000" dirty="0">
                <a:latin typeface="Arial" charset="0"/>
                <a:cs typeface="Times New Roman" pitchFamily="18" charset="0"/>
              </a:rPr>
              <a:t>, позволяющее полнее выяснить и удовлетворить потребности пользователей;</a:t>
            </a:r>
            <a:endParaRPr lang="ru-RU" sz="2000" dirty="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000" dirty="0">
                <a:latin typeface="Arial" charset="0"/>
                <a:cs typeface="Times New Roman" pitchFamily="18" charset="0"/>
              </a:rPr>
              <a:t> тестирование и развитие проекта, осуществляемые одновременно с разработкой;</a:t>
            </a:r>
            <a:endParaRPr lang="ru-RU" sz="2000" dirty="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000" dirty="0">
                <a:latin typeface="Arial" charset="0"/>
                <a:cs typeface="Times New Roman" pitchFamily="18" charset="0"/>
              </a:rPr>
              <a:t> ведение разработки немногочисленной хорошо управляемой командой профессионалов;</a:t>
            </a:r>
            <a:endParaRPr lang="ru-RU" sz="2000" dirty="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000" dirty="0">
                <a:latin typeface="Arial" charset="0"/>
                <a:cs typeface="Times New Roman" pitchFamily="18" charset="0"/>
              </a:rPr>
              <a:t> грамотное руководство разработкой системы, четкое планирование и контроль выполнения работ.</a:t>
            </a:r>
            <a:endParaRPr lang="ru-RU" sz="200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1"/>
          <p:cNvSpPr>
            <a:spLocks noChangeArrowheads="1"/>
          </p:cNvSpPr>
          <p:nvPr/>
        </p:nvSpPr>
        <p:spPr bwMode="auto">
          <a:xfrm>
            <a:off x="357188" y="702241"/>
            <a:ext cx="8215312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7200" algn="just" eaLnBrk="0" hangingPunct="0">
              <a:tabLst>
                <a:tab pos="588963" algn="l"/>
              </a:tabLst>
            </a:pPr>
            <a:r>
              <a:rPr lang="ru-RU" sz="2000" dirty="0">
                <a:latin typeface="Arial" charset="0"/>
                <a:cs typeface="Times New Roman" pitchFamily="18" charset="0"/>
              </a:rPr>
              <a:t>Жизненный цикл ПО в соответствии с подходом RAD состоит из четырех стадий</a:t>
            </a:r>
            <a:r>
              <a:rPr lang="ru-RU" sz="2000" dirty="0" smtClean="0">
                <a:latin typeface="Arial" charset="0"/>
                <a:cs typeface="Times New Roman" pitchFamily="18" charset="0"/>
              </a:rPr>
              <a:t>:</a:t>
            </a:r>
          </a:p>
          <a:p>
            <a:pPr indent="457200" algn="just" eaLnBrk="0" hangingPunct="0">
              <a:tabLst>
                <a:tab pos="588963" algn="l"/>
              </a:tabLst>
            </a:pPr>
            <a:endParaRPr lang="ru-RU" sz="2000" dirty="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000" dirty="0">
                <a:latin typeface="Arial" charset="0"/>
                <a:cs typeface="Times New Roman" pitchFamily="18" charset="0"/>
              </a:rPr>
              <a:t>анализ и планирование требований;</a:t>
            </a:r>
            <a:endParaRPr lang="ru-RU" sz="2000" dirty="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000" dirty="0">
                <a:latin typeface="Arial" charset="0"/>
                <a:cs typeface="Times New Roman" pitchFamily="18" charset="0"/>
              </a:rPr>
              <a:t>проектирование;</a:t>
            </a:r>
            <a:endParaRPr lang="ru-RU" sz="2000" dirty="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000" dirty="0">
                <a:latin typeface="Arial" charset="0"/>
                <a:cs typeface="Times New Roman" pitchFamily="18" charset="0"/>
              </a:rPr>
              <a:t>реализация;</a:t>
            </a:r>
            <a:endParaRPr lang="ru-RU" sz="2000" dirty="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000" dirty="0">
                <a:latin typeface="Arial" charset="0"/>
                <a:cs typeface="Times New Roman" pitchFamily="18" charset="0"/>
              </a:rPr>
              <a:t>внедрение.</a:t>
            </a:r>
            <a:endParaRPr lang="ru-RU" sz="2000" dirty="0">
              <a:latin typeface="Arial" charset="0"/>
            </a:endParaRPr>
          </a:p>
          <a:p>
            <a:pPr indent="457200" algn="just" eaLnBrk="0" hangingPunct="0">
              <a:tabLst>
                <a:tab pos="588963" algn="l"/>
              </a:tabLst>
            </a:pPr>
            <a:r>
              <a:rPr lang="ru-RU" sz="2000" dirty="0">
                <a:latin typeface="Arial" charset="0"/>
                <a:cs typeface="Times New Roman" pitchFamily="18" charset="0"/>
              </a:rPr>
              <a:t>RAD наиболее хорошо подходит для относительно небольших проектов, разрабатываемых для конкретного заказчика, и не применим для построения сложных расчетных программ, операционных систем или программ управления сложными объектами в реальном масштабе времени, т.е. программ, содержащих большой объем (сотни тысяч строк) уникального кода, а также систем, от которых зависит безопасность людей (например, управление самолетом или атомной электростанцией).</a:t>
            </a:r>
            <a:endParaRPr lang="ru-RU" sz="200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2" descr="1-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25" y="785813"/>
            <a:ext cx="5715000" cy="5519737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Rectangle 1"/>
          <p:cNvSpPr>
            <a:spLocks noChangeArrowheads="1"/>
          </p:cNvSpPr>
          <p:nvPr/>
        </p:nvSpPr>
        <p:spPr bwMode="auto">
          <a:xfrm>
            <a:off x="500063" y="812800"/>
            <a:ext cx="8286750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7200" algn="just" eaLnBrk="0" hangingPunct="0">
              <a:tabLst>
                <a:tab pos="588963" algn="l"/>
              </a:tabLst>
            </a:pPr>
            <a:r>
              <a:rPr lang="ru-RU" sz="2400">
                <a:latin typeface="Arial" charset="0"/>
                <a:cs typeface="Times New Roman" pitchFamily="18" charset="0"/>
              </a:rPr>
              <a:t>В середине 1980-х годов Барри Боэм предложил свой вариант итерационной модели под названием «спиральная модель» (</a:t>
            </a:r>
            <a:r>
              <a:rPr lang="en-US" sz="2400">
                <a:latin typeface="Arial" charset="0"/>
                <a:cs typeface="Times New Roman" pitchFamily="18" charset="0"/>
              </a:rPr>
              <a:t>spiral model</a:t>
            </a:r>
            <a:r>
              <a:rPr lang="ru-RU" sz="2400">
                <a:latin typeface="Arial" charset="0"/>
                <a:cs typeface="Times New Roman" pitchFamily="18" charset="0"/>
              </a:rPr>
              <a:t>) (см. рис.).</a:t>
            </a:r>
            <a:endParaRPr lang="ru-RU" sz="2400">
              <a:latin typeface="Arial" charset="0"/>
            </a:endParaRPr>
          </a:p>
          <a:p>
            <a:pPr indent="457200" algn="just" eaLnBrk="0" hangingPunct="0">
              <a:tabLst>
                <a:tab pos="588963" algn="l"/>
              </a:tabLst>
            </a:pPr>
            <a:r>
              <a:rPr lang="ru-RU" sz="2400">
                <a:latin typeface="Arial" charset="0"/>
                <a:cs typeface="Times New Roman" pitchFamily="18" charset="0"/>
              </a:rPr>
              <a:t>Принципиальные особенности спиральной модели:</a:t>
            </a:r>
            <a:endParaRPr lang="ru-RU" sz="240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400">
                <a:latin typeface="Arial" charset="0"/>
                <a:cs typeface="Times New Roman" pitchFamily="18" charset="0"/>
              </a:rPr>
              <a:t>отказ от фиксации требований и назначение приоритетов пользовательским требованиям;</a:t>
            </a:r>
            <a:endParaRPr lang="ru-RU" sz="240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400">
                <a:latin typeface="Arial" charset="0"/>
                <a:cs typeface="Times New Roman" pitchFamily="18" charset="0"/>
              </a:rPr>
              <a:t>разработка последовательности прототипов, начиная с требований наивысшего приоритета;</a:t>
            </a:r>
            <a:endParaRPr lang="ru-RU" sz="240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400">
                <a:latin typeface="Arial" charset="0"/>
                <a:cs typeface="Times New Roman" pitchFamily="18" charset="0"/>
              </a:rPr>
              <a:t>идентификация и анализ риска на каждой итерации;</a:t>
            </a:r>
            <a:endParaRPr lang="ru-RU" sz="240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400">
                <a:latin typeface="Arial" charset="0"/>
                <a:cs typeface="Times New Roman" pitchFamily="18" charset="0"/>
              </a:rPr>
              <a:t>использование каскадной модели для реализации окончательного прототипа;</a:t>
            </a:r>
            <a:endParaRPr lang="ru-RU" sz="240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400">
                <a:latin typeface="Arial" charset="0"/>
                <a:cs typeface="Times New Roman" pitchFamily="18" charset="0"/>
              </a:rPr>
              <a:t>оценка результатов по завершении каждой итерации и планирование следующей итерации.</a:t>
            </a:r>
            <a:endParaRPr lang="ru-RU" sz="24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1"/>
          <p:cNvSpPr>
            <a:spLocks noChangeArrowheads="1"/>
          </p:cNvSpPr>
          <p:nvPr/>
        </p:nvSpPr>
        <p:spPr bwMode="auto">
          <a:xfrm>
            <a:off x="928688" y="857250"/>
            <a:ext cx="7500937" cy="53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7200" algn="just" eaLnBrk="0" hangingPunct="0"/>
            <a:r>
              <a:rPr lang="ru-RU" sz="2000">
                <a:latin typeface="Arial" charset="0"/>
                <a:cs typeface="Times New Roman" pitchFamily="18" charset="0"/>
              </a:rPr>
              <a:t>При использовании спиральной модели прикладное ПО создается в несколько итераций (витков спирали) методом прототипирования</a:t>
            </a:r>
            <a:r>
              <a:rPr lang="ru-RU" sz="2000" b="1">
                <a:latin typeface="Arial" charset="0"/>
                <a:cs typeface="Times New Roman" pitchFamily="18" charset="0"/>
              </a:rPr>
              <a:t>.</a:t>
            </a:r>
            <a:r>
              <a:rPr lang="ru-RU" sz="2000">
                <a:latin typeface="Arial" charset="0"/>
                <a:cs typeface="Times New Roman" pitchFamily="18" charset="0"/>
              </a:rPr>
              <a:t> </a:t>
            </a:r>
          </a:p>
          <a:p>
            <a:pPr indent="457200" algn="just" eaLnBrk="0" hangingPunct="0"/>
            <a:r>
              <a:rPr lang="ru-RU" sz="2000">
                <a:latin typeface="Arial" charset="0"/>
                <a:cs typeface="Times New Roman" pitchFamily="18" charset="0"/>
              </a:rPr>
              <a:t>Под </a:t>
            </a:r>
            <a:r>
              <a:rPr lang="ru-RU" sz="2000" b="1" i="1">
                <a:latin typeface="Arial" charset="0"/>
                <a:cs typeface="Times New Roman" pitchFamily="18" charset="0"/>
              </a:rPr>
              <a:t>прототипом</a:t>
            </a:r>
            <a:r>
              <a:rPr lang="ru-RU" sz="2000">
                <a:latin typeface="Arial" charset="0"/>
                <a:cs typeface="Times New Roman" pitchFamily="18" charset="0"/>
              </a:rPr>
              <a:t> понимается действующий программный компонент, реализующий отдельные функции и внешние интерфейсы разрабатываемого ПО. </a:t>
            </a:r>
          </a:p>
          <a:p>
            <a:pPr indent="457200" algn="just" eaLnBrk="0" hangingPunct="0"/>
            <a:r>
              <a:rPr lang="ru-RU" sz="2000">
                <a:latin typeface="Arial" charset="0"/>
                <a:cs typeface="Times New Roman" pitchFamily="18" charset="0"/>
              </a:rPr>
              <a:t>Создание прототипов осуществляется в несколько итераций, или витков спирали. Каждая итерация соответствует созданию фрагмента или версии ПО, на ней уточняются цели и характеристики проекта, оценивается качество полученных результатов и планируются работы следующей итерации. На каждой итерации производится тщательная оценка риска превышения сроков и стоимости проекта, чтобы определить необходимость выполнения еще одной итерации, степень полноты и точности понимания требований к системе, а также целесообразность прекращения проекта.</a:t>
            </a:r>
            <a:endParaRPr lang="ru-RU" sz="20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1" descr="1-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88" y="714375"/>
            <a:ext cx="7286625" cy="592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1"/>
          <p:cNvSpPr>
            <a:spLocks noChangeArrowheads="1"/>
          </p:cNvSpPr>
          <p:nvPr/>
        </p:nvSpPr>
        <p:spPr bwMode="auto">
          <a:xfrm>
            <a:off x="1214438" y="785813"/>
            <a:ext cx="6786562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7200" algn="just" eaLnBrk="0" hangingPunct="0">
              <a:tabLst>
                <a:tab pos="588963" algn="l"/>
              </a:tabLst>
            </a:pPr>
            <a:r>
              <a:rPr lang="ru-RU" sz="2400">
                <a:latin typeface="Arial" charset="0"/>
                <a:cs typeface="Times New Roman" pitchFamily="18" charset="0"/>
              </a:rPr>
              <a:t>Достоинствами спиральной модели являются:</a:t>
            </a:r>
            <a:endParaRPr lang="ru-RU" sz="240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400">
                <a:latin typeface="Arial" charset="0"/>
                <a:cs typeface="Times New Roman" pitchFamily="18" charset="0"/>
              </a:rPr>
              <a:t> ускорение разработки (раннее получение результата за счет прототипирования);</a:t>
            </a:r>
            <a:endParaRPr lang="ru-RU" sz="240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400">
                <a:latin typeface="Arial" charset="0"/>
                <a:cs typeface="Times New Roman" pitchFamily="18" charset="0"/>
              </a:rPr>
              <a:t> постоянное участие заказчика в процессе разработки;</a:t>
            </a:r>
            <a:endParaRPr lang="ru-RU" sz="240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400">
                <a:latin typeface="Arial" charset="0"/>
                <a:cs typeface="Times New Roman" pitchFamily="18" charset="0"/>
              </a:rPr>
              <a:t> разбиение большого объема работы на небольшие части;</a:t>
            </a:r>
            <a:endParaRPr lang="ru-RU" sz="240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400">
                <a:latin typeface="Arial" charset="0"/>
                <a:cs typeface="Times New Roman" pitchFamily="18" charset="0"/>
              </a:rPr>
              <a:t> снижение риска (повышение вероятности предсказуемого поведения системы).</a:t>
            </a:r>
            <a:endParaRPr lang="ru-RU" sz="24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1"/>
          <p:cNvSpPr>
            <a:spLocks noChangeArrowheads="1"/>
          </p:cNvSpPr>
          <p:nvPr/>
        </p:nvSpPr>
        <p:spPr bwMode="auto">
          <a:xfrm>
            <a:off x="357188" y="785813"/>
            <a:ext cx="8215312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7200" algn="just" eaLnBrk="0" hangingPunct="0">
              <a:tabLst>
                <a:tab pos="588963" algn="l"/>
              </a:tabLst>
            </a:pPr>
            <a:r>
              <a:rPr lang="ru-RU" sz="2400">
                <a:latin typeface="Arial" charset="0"/>
                <a:cs typeface="Times New Roman" pitchFamily="18" charset="0"/>
              </a:rPr>
              <a:t>Спиральная модель не исключает использования каскадного подхода на завершающих стадиях проекта в тех случаях, когда требования к системе оказываются полностью определенными.</a:t>
            </a:r>
            <a:endParaRPr lang="ru-RU" sz="2400">
              <a:latin typeface="Arial" charset="0"/>
            </a:endParaRPr>
          </a:p>
          <a:p>
            <a:pPr indent="457200" algn="just" eaLnBrk="0" hangingPunct="0">
              <a:tabLst>
                <a:tab pos="588963" algn="l"/>
              </a:tabLst>
            </a:pPr>
            <a:r>
              <a:rPr lang="ru-RU" sz="2400">
                <a:latin typeface="Arial" charset="0"/>
                <a:cs typeface="Times New Roman" pitchFamily="18" charset="0"/>
              </a:rPr>
              <a:t>К недостаткам спиральной модели можно отнести:</a:t>
            </a:r>
            <a:endParaRPr lang="ru-RU" sz="240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400">
                <a:latin typeface="Arial" charset="0"/>
                <a:cs typeface="Times New Roman" pitchFamily="18" charset="0"/>
              </a:rPr>
              <a:t> сложность планирования (определения количества и длительности итераций, оценки затрат и рисков);</a:t>
            </a:r>
            <a:endParaRPr lang="ru-RU" sz="240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400">
                <a:latin typeface="Arial" charset="0"/>
                <a:cs typeface="Times New Roman" pitchFamily="18" charset="0"/>
              </a:rPr>
              <a:t> сложность применения модели с точки зрения менеджеров и заказчиков (из-за привычки к строгому и детальному планированию);</a:t>
            </a:r>
            <a:endParaRPr lang="ru-RU" sz="240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400">
                <a:latin typeface="Arial" charset="0"/>
                <a:cs typeface="Times New Roman" pitchFamily="18" charset="0"/>
              </a:rPr>
              <a:t> напряженный режим работы для разработчиков (при краткосрочных итерациях).</a:t>
            </a:r>
            <a:endParaRPr lang="ru-RU" sz="24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1"/>
          <p:cNvSpPr>
            <a:spLocks noChangeArrowheads="1"/>
          </p:cNvSpPr>
          <p:nvPr/>
        </p:nvSpPr>
        <p:spPr bwMode="auto">
          <a:xfrm>
            <a:off x="928688" y="1214438"/>
            <a:ext cx="7500937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7200" algn="just" eaLnBrk="0" hangingPunct="0"/>
            <a:r>
              <a:rPr lang="ru-RU" sz="2400">
                <a:latin typeface="Arial" charset="0"/>
                <a:cs typeface="Times New Roman" pitchFamily="18" charset="0"/>
              </a:rPr>
              <a:t>Основная проблема спирального цикла – определение момента перехода на следующую стадию. Для ее решения необходимо ввести временные ограничения на каждую из стадий жизненного цикла. Переход осуществляется в соответствии с планом, даже если не вся запланированная работа закончена. План составляется на основе статистических данных, полученных в предыдущих проектах, и личного опыта разработчиков.</a:t>
            </a:r>
            <a:endParaRPr lang="ru-RU" sz="24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1"/>
          <p:cNvSpPr>
            <a:spLocks noChangeArrowheads="1"/>
          </p:cNvSpPr>
          <p:nvPr/>
        </p:nvSpPr>
        <p:spPr bwMode="auto">
          <a:xfrm>
            <a:off x="428625" y="857250"/>
            <a:ext cx="8358188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7200" algn="just" eaLnBrk="0" hangingPunct="0">
              <a:tabLst>
                <a:tab pos="588963" algn="l"/>
              </a:tabLst>
            </a:pPr>
            <a:r>
              <a:rPr lang="ru-RU" sz="2000">
                <a:latin typeface="Arial" charset="0"/>
                <a:cs typeface="Times New Roman" pitchFamily="18" charset="0"/>
              </a:rPr>
              <a:t>Еще одним примером реализации итерационной модели ЖЦ является получивший широкое распространение в 90-е годы способ так называемой «быстрой разработки приложений», или </a:t>
            </a:r>
            <a:r>
              <a:rPr lang="ru-RU" sz="2000" b="1">
                <a:latin typeface="Arial" charset="0"/>
                <a:cs typeface="Times New Roman" pitchFamily="18" charset="0"/>
              </a:rPr>
              <a:t>RAD (Rapid Application Development)</a:t>
            </a:r>
            <a:r>
              <a:rPr lang="ru-RU" sz="2000">
                <a:latin typeface="Arial" charset="0"/>
                <a:cs typeface="Times New Roman" pitchFamily="18" charset="0"/>
              </a:rPr>
              <a:t>. Подход </a:t>
            </a:r>
            <a:r>
              <a:rPr lang="en-US" sz="2000">
                <a:latin typeface="Arial" charset="0"/>
                <a:cs typeface="Times New Roman" pitchFamily="18" charset="0"/>
              </a:rPr>
              <a:t>RAD</a:t>
            </a:r>
            <a:r>
              <a:rPr lang="ru-RU" sz="2000">
                <a:latin typeface="Arial" charset="0"/>
                <a:cs typeface="Times New Roman" pitchFamily="18" charset="0"/>
              </a:rPr>
              <a:t> предусматривает наличие трех составляющих:</a:t>
            </a:r>
            <a:endParaRPr lang="ru-RU" sz="200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000">
                <a:latin typeface="Arial" charset="0"/>
                <a:cs typeface="Times New Roman" pitchFamily="18" charset="0"/>
              </a:rPr>
              <a:t> небольших групп разработчиков (от 3 до 7 человек), выполняющих работы по проектированию отдельных подсистем ПО. Это обусловлено требованием максимальной управляемости коллектива;</a:t>
            </a:r>
            <a:endParaRPr lang="ru-RU" sz="200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000">
                <a:latin typeface="Arial" charset="0"/>
                <a:cs typeface="Times New Roman" pitchFamily="18" charset="0"/>
              </a:rPr>
              <a:t> короткого, но тщательно проработанного производственного графика (до 3 месяцев);</a:t>
            </a:r>
            <a:endParaRPr lang="ru-RU" sz="2000">
              <a:latin typeface="Arial" charset="0"/>
            </a:endParaRPr>
          </a:p>
          <a:p>
            <a:pPr indent="457200" algn="just" eaLnBrk="0" hangingPunct="0">
              <a:buFontTx/>
              <a:buChar char="•"/>
              <a:tabLst>
                <a:tab pos="588963" algn="l"/>
              </a:tabLst>
            </a:pPr>
            <a:r>
              <a:rPr lang="ru-RU" sz="2000">
                <a:latin typeface="Arial" charset="0"/>
                <a:cs typeface="Times New Roman" pitchFamily="18" charset="0"/>
              </a:rPr>
              <a:t> повторяющегося цикла, при котором разработчики по мере того, как приложение начинает обретать форму, запрашивают и реализуют в продукте требования, полученные в результате взаимодействия с заказчиком.</a:t>
            </a:r>
            <a:endParaRPr lang="ru-RU" sz="20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оревнование">
  <a:themeElements>
    <a:clrScheme name="Соревнование 3">
      <a:dk1>
        <a:srgbClr val="2A5400"/>
      </a:dk1>
      <a:lt1>
        <a:srgbClr val="FFFFFF"/>
      </a:lt1>
      <a:dk2>
        <a:srgbClr val="4A9400"/>
      </a:dk2>
      <a:lt2>
        <a:srgbClr val="F3F2D9"/>
      </a:lt2>
      <a:accent1>
        <a:srgbClr val="99CC00"/>
      </a:accent1>
      <a:accent2>
        <a:srgbClr val="6B4A39"/>
      </a:accent2>
      <a:accent3>
        <a:srgbClr val="B1C8AA"/>
      </a:accent3>
      <a:accent4>
        <a:srgbClr val="DADADA"/>
      </a:accent4>
      <a:accent5>
        <a:srgbClr val="CAE2AA"/>
      </a:accent5>
      <a:accent6>
        <a:srgbClr val="604233"/>
      </a:accent6>
      <a:hlink>
        <a:srgbClr val="E2BC5E"/>
      </a:hlink>
      <a:folHlink>
        <a:srgbClr val="AB7F6B"/>
      </a:folHlink>
    </a:clrScheme>
    <a:fontScheme name="Соревнование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оревнование 1">
        <a:dk1>
          <a:srgbClr val="5C1F00"/>
        </a:dk1>
        <a:lt1>
          <a:srgbClr val="FFFFFF"/>
        </a:lt1>
        <a:dk2>
          <a:srgbClr val="990000"/>
        </a:dk2>
        <a:lt2>
          <a:srgbClr val="FFF9BB"/>
        </a:lt2>
        <a:accent1>
          <a:srgbClr val="FF3300"/>
        </a:accent1>
        <a:accent2>
          <a:srgbClr val="B86D52"/>
        </a:accent2>
        <a:accent3>
          <a:srgbClr val="CAAAAA"/>
        </a:accent3>
        <a:accent4>
          <a:srgbClr val="DADADA"/>
        </a:accent4>
        <a:accent5>
          <a:srgbClr val="FFADAA"/>
        </a:accent5>
        <a:accent6>
          <a:srgbClr val="A66249"/>
        </a:accent6>
        <a:hlink>
          <a:srgbClr val="FF99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2">
        <a:dk1>
          <a:srgbClr val="800000"/>
        </a:dk1>
        <a:lt1>
          <a:srgbClr val="FFFFFF"/>
        </a:lt1>
        <a:dk2>
          <a:srgbClr val="FF9900"/>
        </a:dk2>
        <a:lt2>
          <a:srgbClr val="FFFF99"/>
        </a:lt2>
        <a:accent1>
          <a:srgbClr val="FF5050"/>
        </a:accent1>
        <a:accent2>
          <a:srgbClr val="CC3300"/>
        </a:accent2>
        <a:accent3>
          <a:srgbClr val="FFCAAA"/>
        </a:accent3>
        <a:accent4>
          <a:srgbClr val="DADADA"/>
        </a:accent4>
        <a:accent5>
          <a:srgbClr val="FFB3B3"/>
        </a:accent5>
        <a:accent6>
          <a:srgbClr val="B92D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3">
        <a:dk1>
          <a:srgbClr val="2A5400"/>
        </a:dk1>
        <a:lt1>
          <a:srgbClr val="FFFFFF"/>
        </a:lt1>
        <a:dk2>
          <a:srgbClr val="4A9400"/>
        </a:dk2>
        <a:lt2>
          <a:srgbClr val="F3F2D9"/>
        </a:lt2>
        <a:accent1>
          <a:srgbClr val="99CC00"/>
        </a:accent1>
        <a:accent2>
          <a:srgbClr val="6B4A39"/>
        </a:accent2>
        <a:accent3>
          <a:srgbClr val="B1C8AA"/>
        </a:accent3>
        <a:accent4>
          <a:srgbClr val="DADADA"/>
        </a:accent4>
        <a:accent5>
          <a:srgbClr val="CAE2AA"/>
        </a:accent5>
        <a:accent6>
          <a:srgbClr val="604233"/>
        </a:accent6>
        <a:hlink>
          <a:srgbClr val="E2BC5E"/>
        </a:hlink>
        <a:folHlink>
          <a:srgbClr val="AB7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4">
        <a:dk1>
          <a:srgbClr val="005A58"/>
        </a:dk1>
        <a:lt1>
          <a:srgbClr val="FFFFFF"/>
        </a:lt1>
        <a:dk2>
          <a:srgbClr val="009E9A"/>
        </a:dk2>
        <a:lt2>
          <a:srgbClr val="C5EBE4"/>
        </a:lt2>
        <a:accent1>
          <a:srgbClr val="0099CC"/>
        </a:accent1>
        <a:accent2>
          <a:srgbClr val="339933"/>
        </a:accent2>
        <a:accent3>
          <a:srgbClr val="AACCCA"/>
        </a:accent3>
        <a:accent4>
          <a:srgbClr val="DADADA"/>
        </a:accent4>
        <a:accent5>
          <a:srgbClr val="AACAE2"/>
        </a:accent5>
        <a:accent6>
          <a:srgbClr val="2D8A2D"/>
        </a:accent6>
        <a:hlink>
          <a:srgbClr val="00FF99"/>
        </a:hlink>
        <a:folHlink>
          <a:srgbClr val="4CD2D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5">
        <a:dk1>
          <a:srgbClr val="000070"/>
        </a:dk1>
        <a:lt1>
          <a:srgbClr val="FFFFFF"/>
        </a:lt1>
        <a:dk2>
          <a:srgbClr val="0000FF"/>
        </a:dk2>
        <a:lt2>
          <a:srgbClr val="C5C5FF"/>
        </a:lt2>
        <a:accent1>
          <a:srgbClr val="0099FF"/>
        </a:accent1>
        <a:accent2>
          <a:srgbClr val="7883B4"/>
        </a:accent2>
        <a:accent3>
          <a:srgbClr val="AAAAFF"/>
        </a:accent3>
        <a:accent4>
          <a:srgbClr val="DADADA"/>
        </a:accent4>
        <a:accent5>
          <a:srgbClr val="AACAFF"/>
        </a:accent5>
        <a:accent6>
          <a:srgbClr val="6C76A3"/>
        </a:accent6>
        <a:hlink>
          <a:srgbClr val="00FFFF"/>
        </a:hlink>
        <a:folHlink>
          <a:srgbClr val="2DBF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6">
        <a:dk1>
          <a:srgbClr val="4D4D4D"/>
        </a:dk1>
        <a:lt1>
          <a:srgbClr val="FFFFFF"/>
        </a:lt1>
        <a:dk2>
          <a:srgbClr val="8202E2"/>
        </a:dk2>
        <a:lt2>
          <a:srgbClr val="CCCCFF"/>
        </a:lt2>
        <a:accent1>
          <a:srgbClr val="CC99FF"/>
        </a:accent1>
        <a:accent2>
          <a:srgbClr val="666699"/>
        </a:accent2>
        <a:accent3>
          <a:srgbClr val="C1AAEE"/>
        </a:accent3>
        <a:accent4>
          <a:srgbClr val="DADADA"/>
        </a:accent4>
        <a:accent5>
          <a:srgbClr val="E2CAFF"/>
        </a:accent5>
        <a:accent6>
          <a:srgbClr val="5C5C8A"/>
        </a:accent6>
        <a:hlink>
          <a:srgbClr val="FF7C80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7">
        <a:dk1>
          <a:srgbClr val="575863"/>
        </a:dk1>
        <a:lt1>
          <a:srgbClr val="FFFFFF"/>
        </a:lt1>
        <a:dk2>
          <a:srgbClr val="818982"/>
        </a:dk2>
        <a:lt2>
          <a:srgbClr val="EAEAEA"/>
        </a:lt2>
        <a:accent1>
          <a:srgbClr val="CC6600"/>
        </a:accent1>
        <a:accent2>
          <a:srgbClr val="A4A686"/>
        </a:accent2>
        <a:accent3>
          <a:srgbClr val="C1C4C1"/>
        </a:accent3>
        <a:accent4>
          <a:srgbClr val="DADADA"/>
        </a:accent4>
        <a:accent5>
          <a:srgbClr val="E2B8AA"/>
        </a:accent5>
        <a:accent6>
          <a:srgbClr val="949679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8">
        <a:dk1>
          <a:srgbClr val="000000"/>
        </a:dk1>
        <a:lt1>
          <a:srgbClr val="FFFFFF"/>
        </a:lt1>
        <a:dk2>
          <a:srgbClr val="000000"/>
        </a:dk2>
        <a:lt2>
          <a:srgbClr val="CDCDCD"/>
        </a:lt2>
        <a:accent1>
          <a:srgbClr val="CDD9F7"/>
        </a:accent1>
        <a:accent2>
          <a:srgbClr val="99FF33"/>
        </a:accent2>
        <a:accent3>
          <a:srgbClr val="FFFFFF"/>
        </a:accent3>
        <a:accent4>
          <a:srgbClr val="000000"/>
        </a:accent4>
        <a:accent5>
          <a:srgbClr val="E3E9FA"/>
        </a:accent5>
        <a:accent6>
          <a:srgbClr val="8AE72D"/>
        </a:accent6>
        <a:hlink>
          <a:srgbClr val="0033CC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Competition</Template>
  <TotalTime>1204</TotalTime>
  <Words>721</Words>
  <Application>Microsoft Office PowerPoint</Application>
  <PresentationFormat>Экран (4:3)</PresentationFormat>
  <Paragraphs>45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Соревнование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***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Информационные системы маркетинга</dc:title>
  <dc:creator>Irina</dc:creator>
  <cp:lastModifiedBy>User</cp:lastModifiedBy>
  <cp:revision>93</cp:revision>
  <dcterms:created xsi:type="dcterms:W3CDTF">2009-02-19T21:48:42Z</dcterms:created>
  <dcterms:modified xsi:type="dcterms:W3CDTF">2014-12-13T20:10:12Z</dcterms:modified>
</cp:coreProperties>
</file>