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33"/>
  </p:notesMasterIdLst>
  <p:sldIdLst>
    <p:sldId id="257" r:id="rId2"/>
    <p:sldId id="258" r:id="rId3"/>
    <p:sldId id="259" r:id="rId4"/>
    <p:sldId id="279" r:id="rId5"/>
    <p:sldId id="280" r:id="rId6"/>
    <p:sldId id="281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8" r:id="rId19"/>
    <p:sldId id="271" r:id="rId20"/>
    <p:sldId id="272" r:id="rId21"/>
    <p:sldId id="273" r:id="rId22"/>
    <p:sldId id="277" r:id="rId23"/>
    <p:sldId id="274" r:id="rId24"/>
    <p:sldId id="282" r:id="rId25"/>
    <p:sldId id="275" r:id="rId26"/>
    <p:sldId id="276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9" autoAdjust="0"/>
  </p:normalViewPr>
  <p:slideViewPr>
    <p:cSldViewPr>
      <p:cViewPr varScale="1">
        <p:scale>
          <a:sx n="112" d="100"/>
          <a:sy n="112" d="100"/>
        </p:scale>
        <p:origin x="-15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A1B2E-2353-4E81-9D06-DB00AD74439B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A3052-4E85-46DF-9DBB-794AC5593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4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143640-B90E-4C95-B168-7F6E2C3BBF49}" type="slidenum">
              <a:rPr lang="ru-RU" sz="1200" b="0" smtClean="0">
                <a:latin typeface="Arial" charset="0"/>
              </a:rPr>
              <a:pPr eaLnBrk="1" hangingPunct="1"/>
              <a:t>14</a:t>
            </a:fld>
            <a:endParaRPr lang="ru-RU" sz="1200" b="0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46260-C001-4913-9F54-11F8936FC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66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EDDD8-7634-4933-B807-EB9B85D2F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8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0C40D-0AD0-42A9-921C-89AA46C6F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23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D4530-A830-4E24-9CCD-8FC3D7300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25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2E567-F232-4180-9BEA-FA77B525D2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74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2C941-4BDC-413B-9E1D-350E51177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97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EEE014-F9EA-4C44-9504-D06D20350617}" type="datetimeFigureOut">
              <a:rPr lang="ru-RU" smtClean="0"/>
              <a:t>12.11.2013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56DBE4-3C77-4B1A-B9F6-DD707173D7A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dive-anapa.ru/images/trueimg/originals/11/AD8CA555C5AA-11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chernoemore.com.ua/uploads/posts/2009-04/1240405122_karta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4"/>
          <p:cNvSpPr>
            <a:spLocks noChangeArrowheads="1" noChangeShapeType="1" noTextEdit="1"/>
          </p:cNvSpPr>
          <p:nvPr/>
        </p:nvSpPr>
        <p:spPr bwMode="auto">
          <a:xfrm>
            <a:off x="684213" y="1557338"/>
            <a:ext cx="7775575" cy="2951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Чёрное море</a:t>
            </a:r>
          </a:p>
        </p:txBody>
      </p:sp>
    </p:spTree>
    <p:extLst>
      <p:ext uri="{BB962C8B-B14F-4D97-AF65-F5344CB8AC3E}">
        <p14:creationId xmlns:p14="http://schemas.microsoft.com/office/powerpoint/2010/main" val="362926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5267325" cy="9763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accent1"/>
                </a:solidFill>
                <a:latin typeface="Times New Roman" pitchFamily="18" charset="0"/>
              </a:rPr>
              <a:t>Чёрное море глубокое.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764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latin typeface="Times New Roman" pitchFamily="18" charset="0"/>
              </a:rPr>
              <a:t>Одни авторы указывают, что глубина достигает </a:t>
            </a: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</a:rPr>
              <a:t>2211м</a:t>
            </a:r>
            <a:r>
              <a:rPr lang="ru-RU" sz="2800" dirty="0" smtClean="0">
                <a:latin typeface="Times New Roman" pitchFamily="18" charset="0"/>
              </a:rPr>
              <a:t>, другие, что  - </a:t>
            </a: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</a:rPr>
              <a:t>2245м.</a:t>
            </a:r>
            <a:r>
              <a:rPr lang="ru-RU" sz="2800" dirty="0" smtClean="0">
                <a:latin typeface="Times New Roman" pitchFamily="18" charset="0"/>
              </a:rPr>
              <a:t> Наибольшая глубина, как это видно на карте -  у берегов Турции в </a:t>
            </a:r>
            <a:r>
              <a:rPr lang="ru-RU" sz="2800" dirty="0" err="1" smtClean="0">
                <a:latin typeface="Times New Roman" pitchFamily="18" charset="0"/>
              </a:rPr>
              <a:t>Синопской</a:t>
            </a:r>
            <a:r>
              <a:rPr lang="ru-RU" sz="2800" dirty="0" smtClean="0">
                <a:latin typeface="Times New Roman" pitchFamily="18" charset="0"/>
              </a:rPr>
              <a:t> впадине.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</a:rPr>
              <a:t>Средняя глубина моря -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</a:rPr>
              <a:t>1271 м</a:t>
            </a:r>
            <a:r>
              <a:rPr lang="ru-RU" sz="2800" dirty="0" smtClean="0">
                <a:latin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dirty="0" smtClean="0">
                <a:latin typeface="Times New Roman" pitchFamily="18" charset="0"/>
              </a:rPr>
              <a:t>Средний уровень</a:t>
            </a:r>
            <a:r>
              <a:rPr lang="ru-RU" sz="2400" dirty="0" smtClean="0">
                <a:latin typeface="Times New Roman" pitchFamily="18" charset="0"/>
              </a:rPr>
              <a:t>. Примерно равен уровню мирового океана.   Повышается на 20-25 см за 100 лет.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latin typeface="Times New Roman" pitchFamily="18" charset="0"/>
              </a:rPr>
              <a:t>Восточный берег Чёрного моря круто уходит в глубины</a:t>
            </a:r>
            <a:r>
              <a:rPr lang="ru-RU" sz="20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dirty="0" smtClean="0">
              <a:solidFill>
                <a:schemeClr val="folHlink"/>
              </a:solidFill>
            </a:endParaRPr>
          </a:p>
        </p:txBody>
      </p:sp>
      <p:pic>
        <p:nvPicPr>
          <p:cNvPr id="21508" name="Picture 4" descr="Глубины моряКарта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0"/>
            <a:ext cx="32083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3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  <a:t>Площадь, бассейн моря.</a:t>
            </a: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2243138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latin typeface="Times New Roman" pitchFamily="18" charset="0"/>
              </a:rPr>
              <a:t>Площадь</a:t>
            </a:r>
            <a:r>
              <a:rPr lang="ru-RU" sz="2400" dirty="0" smtClean="0">
                <a:latin typeface="Times New Roman" pitchFamily="18" charset="0"/>
              </a:rPr>
              <a:t> поверхности </a:t>
            </a:r>
            <a:r>
              <a:rPr lang="ru-RU" sz="1800" dirty="0" smtClean="0">
                <a:latin typeface="Times New Roman" pitchFamily="18" charset="0"/>
              </a:rPr>
              <a:t>Чёрного моря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</a:rPr>
              <a:t> примерно </a:t>
            </a:r>
            <a:r>
              <a:rPr lang="ru-RU" sz="3600" dirty="0" smtClean="0">
                <a:latin typeface="Times New Roman" pitchFamily="18" charset="0"/>
              </a:rPr>
              <a:t>413000 </a:t>
            </a:r>
            <a:r>
              <a:rPr lang="ru-RU" sz="1800" dirty="0" smtClean="0">
                <a:latin typeface="Times New Roman" pitchFamily="18" charset="0"/>
              </a:rPr>
              <a:t>квадратных километров (</a:t>
            </a:r>
            <a:r>
              <a:rPr lang="ru-RU" sz="1400" dirty="0" smtClean="0">
                <a:latin typeface="Times New Roman" pitchFamily="18" charset="0"/>
              </a:rPr>
              <a:t>В некоторых источниках  </a:t>
            </a:r>
            <a:r>
              <a:rPr lang="ru-RU" sz="2000" dirty="0" smtClean="0">
                <a:latin typeface="Times New Roman" pitchFamily="18" charset="0"/>
              </a:rPr>
              <a:t>422000 </a:t>
            </a:r>
            <a:r>
              <a:rPr lang="ru-RU" sz="2000" dirty="0" err="1" smtClean="0">
                <a:latin typeface="Times New Roman" pitchFamily="18" charset="0"/>
              </a:rPr>
              <a:t>кв.км</a:t>
            </a:r>
            <a:r>
              <a:rPr lang="ru-RU" sz="2000" dirty="0" smtClean="0">
                <a:latin typeface="Times New Roman" pitchFamily="18" charset="0"/>
              </a:rPr>
              <a:t>).</a:t>
            </a:r>
          </a:p>
        </p:txBody>
      </p:sp>
      <p:pic>
        <p:nvPicPr>
          <p:cNvPr id="24580" name="Picture 6" descr="Карта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1544638"/>
            <a:ext cx="5770562" cy="371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3348038" y="5373688"/>
            <a:ext cx="4895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800" b="0">
                <a:solidFill>
                  <a:schemeClr val="hlink"/>
                </a:solidFill>
                <a:latin typeface="Tahoma" pitchFamily="34" charset="0"/>
              </a:rPr>
              <a:t>Бассейном моря называется территория,</a:t>
            </a:r>
          </a:p>
          <a:p>
            <a:pPr eaLnBrk="1" hangingPunct="1"/>
            <a:r>
              <a:rPr lang="ru-RU" sz="1800" b="0">
                <a:solidFill>
                  <a:schemeClr val="hlink"/>
                </a:solidFill>
                <a:latin typeface="Tahoma" pitchFamily="34" charset="0"/>
              </a:rPr>
              <a:t>с которой все выпавшие воды поступают </a:t>
            </a:r>
          </a:p>
          <a:p>
            <a:pPr eaLnBrk="1" hangingPunct="1"/>
            <a:r>
              <a:rPr lang="ru-RU" sz="1800" b="0">
                <a:solidFill>
                  <a:schemeClr val="hlink"/>
                </a:solidFill>
                <a:latin typeface="Tahoma" pitchFamily="34" charset="0"/>
              </a:rPr>
              <a:t>В это море.</a:t>
            </a:r>
          </a:p>
        </p:txBody>
      </p:sp>
      <p:pic>
        <p:nvPicPr>
          <p:cNvPr id="24582" name="Picture 8" descr="Карта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557338"/>
            <a:ext cx="5770562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34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125538"/>
            <a:ext cx="8002587" cy="57324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effectLst/>
              </a:rPr>
              <a:t>Чёрное море огромно !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effectLst/>
              </a:rPr>
              <a:t>Оно омывает берега  Турции ,Болгарии , Румынии, Украины, Грузии .Чёрное море таит в себе большие богатства . В настоящее время в морской воде открыто около 60 химических элементов. Это йод, бром, радий, серебро, золото и др. Правда, содержатся они в очень малых количествах. Так, например, серебра всего приходится 1 миллиграмм на тонну морской воды. Но если бы всё серебро имеющееся  в воде Чёрного моря, извлечь , то это составило бы 537000 тонн.  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effectLst/>
              </a:rPr>
              <a:t>К богатствам Чёрного моря относятся также растения и животные , населяющие его .</a:t>
            </a:r>
          </a:p>
        </p:txBody>
      </p:sp>
    </p:spTree>
    <p:extLst>
      <p:ext uri="{BB962C8B-B14F-4D97-AF65-F5344CB8AC3E}">
        <p14:creationId xmlns:p14="http://schemas.microsoft.com/office/powerpoint/2010/main" val="21683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4" name="Rectangle 10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301608" cy="1384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b="1" dirty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</a:rPr>
            </a:br>
            <a:r>
              <a:rPr lang="ru-RU" sz="2400" b="1" i="1" dirty="0" smtClean="0">
                <a:solidFill>
                  <a:schemeClr val="accent1"/>
                </a:solidFill>
                <a:latin typeface="Times New Roman" pitchFamily="18" charset="0"/>
              </a:rPr>
              <a:t>Прибрежная зона моря – шельф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глубина до 110-160 м сложена галькой, гравием, обломками раковин, песком и пылевидными частицами - алевритом. На глубине 20-150 м  покрыта  илами глинистыми и известковыми.  В северо-западной части моря шельф имеет ширину до 200 км, в остальной части моря шельф гораздо уже, от 1 до 10 км. Против устьев крупных горных рек от берега в море идут подводные овраги-каньоны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6629" name="Picture 15" descr="ШельфБурение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05038"/>
            <a:ext cx="1905000" cy="1460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13" descr="ШельфЧМоря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3933056"/>
            <a:ext cx="2986087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8556" name="Rectangle 12"/>
          <p:cNvSpPr>
            <a:spLocks noGrp="1" noChangeArrowheads="1"/>
          </p:cNvSpPr>
          <p:nvPr>
            <p:ph sz="half" idx="3"/>
          </p:nvPr>
        </p:nvSpPr>
        <p:spPr>
          <a:xfrm>
            <a:off x="3563888" y="2204865"/>
            <a:ext cx="5194300" cy="288032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</a:rPr>
              <a:t>Шельф пытаются использовать для добычи песка и гальки!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</a:rPr>
              <a:t>По оценкам специалистов, добыча песка на участке шельфа Черного моря приведет не только к деградации донных биоценозов, но и снижению рыбных запасов. </a:t>
            </a:r>
          </a:p>
        </p:txBody>
      </p:sp>
    </p:spTree>
    <p:extLst>
      <p:ext uri="{BB962C8B-B14F-4D97-AF65-F5344CB8AC3E}">
        <p14:creationId xmlns:p14="http://schemas.microsoft.com/office/powerpoint/2010/main" val="33934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5759450" cy="11255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  <a:t>Острова Чёрного моря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341438"/>
            <a:ext cx="4244975" cy="55165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Берега Чёрного моря слабо изрезаны: мало бухт, заливов.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Черное море почти лишено островов.</a:t>
            </a:r>
            <a:r>
              <a:rPr lang="ru-RU" sz="1400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Times New Roman" pitchFamily="18" charset="0"/>
              </a:rPr>
              <a:t>Их всего три: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err="1" smtClean="0">
                <a:latin typeface="Times New Roman" pitchFamily="18" charset="0"/>
              </a:rPr>
              <a:t>Фидониси</a:t>
            </a:r>
            <a:r>
              <a:rPr lang="ru-RU" sz="1800" dirty="0" smtClean="0">
                <a:latin typeface="Times New Roman" pitchFamily="18" charset="0"/>
              </a:rPr>
              <a:t> (он же Змеиный), расположен против устья Дуная.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Березань (местные жители называют его островом Шмидта в память лейтенанта Шмидта, героического руководителя восстания черноморских моряков, расстрелянного царским правительством на этом острове), расположен между входами в </a:t>
            </a:r>
            <a:r>
              <a:rPr lang="ru-RU" sz="1800" dirty="0" err="1" smtClean="0">
                <a:latin typeface="Times New Roman" pitchFamily="18" charset="0"/>
              </a:rPr>
              <a:t>Березанский</a:t>
            </a:r>
            <a:r>
              <a:rPr lang="ru-RU" sz="1800" dirty="0" smtClean="0">
                <a:latin typeface="Times New Roman" pitchFamily="18" charset="0"/>
              </a:rPr>
              <a:t> и </a:t>
            </a:r>
            <a:r>
              <a:rPr lang="ru-RU" sz="1800" dirty="0" err="1" smtClean="0">
                <a:latin typeface="Times New Roman" pitchFamily="18" charset="0"/>
              </a:rPr>
              <a:t>Днепро-Бугскип</a:t>
            </a:r>
            <a:r>
              <a:rPr lang="ru-RU" sz="1800" dirty="0" smtClean="0">
                <a:latin typeface="Times New Roman" pitchFamily="18" charset="0"/>
              </a:rPr>
              <a:t> лиманы;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dirty="0" err="1" smtClean="0">
                <a:latin typeface="Times New Roman" pitchFamily="18" charset="0"/>
              </a:rPr>
              <a:t>Кефкен</a:t>
            </a:r>
            <a:r>
              <a:rPr lang="ru-RU" sz="1800" dirty="0" smtClean="0">
                <a:latin typeface="Times New Roman" pitchFamily="18" charset="0"/>
              </a:rPr>
              <a:t>, который находится в 92 км к востоку от пролива Босфор, севернее мыса </a:t>
            </a:r>
            <a:r>
              <a:rPr lang="ru-RU" sz="1800" b="1" dirty="0" err="1" smtClean="0">
                <a:latin typeface="Times New Roman" pitchFamily="18" charset="0"/>
              </a:rPr>
              <a:t>Кефкен</a:t>
            </a:r>
            <a:r>
              <a:rPr lang="ru-RU" sz="1800" dirty="0" smtClean="0">
                <a:latin typeface="Times New Roman" pitchFamily="18" charset="0"/>
              </a:rPr>
              <a:t>. </a:t>
            </a:r>
          </a:p>
        </p:txBody>
      </p:sp>
      <p:pic>
        <p:nvPicPr>
          <p:cNvPr id="27653" name="Picture 13" descr="berezanОстровШмидт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492375"/>
            <a:ext cx="2962275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4" name="Picture 14" descr="КефкенСхема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653136"/>
            <a:ext cx="194762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11" descr="ОстровЗмеиный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0"/>
            <a:ext cx="288131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6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hlink"/>
                </a:solidFill>
                <a:latin typeface="Times New Roman" pitchFamily="18" charset="0"/>
              </a:rPr>
              <a:t>Полуострова</a:t>
            </a:r>
          </a:p>
        </p:txBody>
      </p:sp>
      <p:pic>
        <p:nvPicPr>
          <p:cNvPr id="113678" name="Picture 14" descr="Krasnodarsky_Kray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08720"/>
            <a:ext cx="2876936" cy="2808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366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50825" y="3357563"/>
            <a:ext cx="8435975" cy="35004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Отметим</a:t>
            </a:r>
            <a:r>
              <a:rPr lang="ru-RU" sz="2400" b="1" dirty="0" smtClean="0">
                <a:latin typeface="Times New Roman" pitchFamily="18" charset="0"/>
              </a:rPr>
              <a:t>   два полуострова</a:t>
            </a:r>
            <a:r>
              <a:rPr lang="ru-RU" sz="2000" b="1" dirty="0" smtClean="0">
                <a:latin typeface="Times New Roman" pitchFamily="18" charset="0"/>
              </a:rPr>
              <a:t> –   	                                                       						</a:t>
            </a: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Крымский</a:t>
            </a:r>
            <a:r>
              <a:rPr lang="ru-RU" sz="2000" b="1" dirty="0" smtClean="0">
                <a:latin typeface="Times New Roman" pitchFamily="18" charset="0"/>
              </a:rPr>
              <a:t>                                                                                                                                                         					и </a:t>
            </a: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Таманский.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Чёрное море тесно связано с Азовским  морем </a:t>
            </a: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Керченским проливом</a:t>
            </a:r>
            <a:r>
              <a:rPr lang="ru-RU" sz="2000" b="1" dirty="0" smtClean="0">
                <a:latin typeface="Times New Roman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(Азовское море в 10 раз меньше по площади, а по глубине достигает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всего 14 м. Поэтому раньше Азовское море называли </a:t>
            </a:r>
            <a:r>
              <a:rPr lang="ru-RU" sz="2000" b="1" dirty="0" err="1" smtClean="0">
                <a:latin typeface="Times New Roman" pitchFamily="18" charset="0"/>
              </a:rPr>
              <a:t>Меотийским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болотом и считали заливом Чёрного моря.)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dirty="0" smtClean="0">
                <a:latin typeface="Times New Roman" pitchFamily="18" charset="0"/>
              </a:rPr>
              <a:t> </a:t>
            </a:r>
          </a:p>
        </p:txBody>
      </p:sp>
      <p:pic>
        <p:nvPicPr>
          <p:cNvPr id="28678" name="Picture 20" descr="Крымский п-овКосмос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836712"/>
            <a:ext cx="4103687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80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229600" cy="9048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hlink"/>
                </a:solidFill>
                <a:latin typeface="Times New Roman" pitchFamily="18" charset="0"/>
              </a:rPr>
              <a:t>Государства на берегах Чёрного моря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320828" y="1052736"/>
            <a:ext cx="4464050" cy="60928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latin typeface="Times New Roman" pitchFamily="18" charset="0"/>
              </a:rPr>
              <a:t>Берега Чёрного моря</a:t>
            </a:r>
            <a:r>
              <a:rPr lang="ru-RU" sz="2400" dirty="0" smtClean="0">
                <a:latin typeface="Times New Roman" pitchFamily="18" charset="0"/>
              </a:rPr>
              <a:t> принадлежат семи </a:t>
            </a:r>
            <a:r>
              <a:rPr lang="ru-RU" sz="2400" b="1" dirty="0" smtClean="0">
                <a:latin typeface="Times New Roman" pitchFamily="18" charset="0"/>
              </a:rPr>
              <a:t>государствам</a:t>
            </a:r>
            <a:r>
              <a:rPr lang="ru-RU" sz="2400" dirty="0" smtClean="0">
                <a:latin typeface="Times New Roman" pitchFamily="18" charset="0"/>
              </a:rPr>
              <a:t>: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России, Украине,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  Румынии, Болгарии,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     Турции, </a:t>
            </a:r>
          </a:p>
          <a:p>
            <a:pPr eaLnBrk="1" hangingPunct="1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Грузии  и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   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</a:rPr>
              <a:t>    Абхазии</a:t>
            </a:r>
            <a:r>
              <a:rPr lang="ru-RU" sz="2400" dirty="0" smtClean="0">
                <a:latin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</a:rPr>
              <a:t>Эти государства объединились в усилиях сохранить чистоту Чёрного моря.  </a:t>
            </a:r>
            <a:endParaRPr lang="en-US" sz="2400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</a:rPr>
              <a:t> Жителям побережья необходимо прилагать усилия для предотвращения загрязнения Чёрного моря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</p:txBody>
      </p:sp>
      <p:pic>
        <p:nvPicPr>
          <p:cNvPr id="30724" name="Picture 16" descr="черное мо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060575"/>
            <a:ext cx="411480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435975" cy="8334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hlink"/>
                </a:solidFill>
                <a:latin typeface="Times New Roman" pitchFamily="18" charset="0"/>
              </a:rPr>
              <a:t>Объём воды</a:t>
            </a:r>
            <a:r>
              <a:rPr lang="ru-RU" sz="3600" dirty="0" smtClean="0">
                <a:solidFill>
                  <a:schemeClr val="bg2"/>
                </a:solidFill>
                <a:latin typeface="Times New Roman" pitchFamily="18" charset="0"/>
              </a:rPr>
              <a:t> в Чёрном море – </a:t>
            </a:r>
            <a:br>
              <a:rPr lang="ru-RU" sz="3600" dirty="0" smtClean="0">
                <a:solidFill>
                  <a:schemeClr val="bg2"/>
                </a:solidFill>
                <a:latin typeface="Times New Roman" pitchFamily="18" charset="0"/>
              </a:rPr>
            </a:br>
            <a:r>
              <a:rPr lang="ru-RU" sz="3600" dirty="0" smtClean="0">
                <a:solidFill>
                  <a:schemeClr val="bg2"/>
                </a:solidFill>
                <a:latin typeface="Times New Roman" pitchFamily="18" charset="0"/>
              </a:rPr>
              <a:t>более 547 тыс. кубических километров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341438"/>
            <a:ext cx="4392612" cy="5516562"/>
          </a:xfrm>
        </p:spPr>
        <p:txBody>
          <a:bodyPr/>
          <a:lstStyle/>
          <a:p>
            <a:pPr eaLnBrk="1" hangingPunct="1">
              <a:defRPr/>
            </a:pPr>
            <a:endParaRPr lang="ru-RU" sz="2400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</a:rPr>
              <a:t>Из всего объёма воды лишь 13% насыщены кислородом – это поверхностный слой толщиной в 100-200 м, остальной объём воды насыщен ядовитым газом – сероводородом.  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</a:rPr>
              <a:t>И тем не менее  Чёрное море населяет не менее 3 700 видов животных, растений, водорослей  и грибов.</a:t>
            </a:r>
            <a:r>
              <a:rPr lang="ru-RU" sz="2400" dirty="0" smtClean="0"/>
              <a:t> </a:t>
            </a:r>
          </a:p>
        </p:txBody>
      </p:sp>
      <p:pic>
        <p:nvPicPr>
          <p:cNvPr id="32772" name="Picture 5" descr="ЧМореГлуб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2276475"/>
            <a:ext cx="4038600" cy="305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86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 err="1" smtClean="0">
                <a:latin typeface="Times New Roman" pitchFamily="18" charset="0"/>
              </a:rPr>
              <a:t>Двуслойность</a:t>
            </a:r>
            <a:r>
              <a:rPr lang="ru-RU" i="1" dirty="0" smtClean="0">
                <a:latin typeface="Times New Roman" pitchFamily="18" charset="0"/>
              </a:rPr>
              <a:t> –</a:t>
            </a:r>
            <a:br>
              <a:rPr lang="ru-RU" i="1" dirty="0" smtClean="0">
                <a:latin typeface="Times New Roman" pitchFamily="18" charset="0"/>
              </a:rPr>
            </a:br>
            <a:r>
              <a:rPr lang="ru-RU" b="1" i="1" dirty="0" smtClean="0">
                <a:solidFill>
                  <a:schemeClr val="hlink"/>
                </a:solidFill>
                <a:latin typeface="Times New Roman" pitchFamily="18" charset="0"/>
              </a:rPr>
              <a:t>особенность Чёрного моря</a:t>
            </a:r>
            <a:r>
              <a:rPr lang="ru-RU" i="1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36352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50825" y="1628775"/>
            <a:ext cx="4244975" cy="49688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В Чёрном море активный </a:t>
            </a:r>
            <a:r>
              <a:rPr lang="ru-RU" sz="2000" dirty="0" err="1" smtClean="0">
                <a:latin typeface="Times New Roman" pitchFamily="18" charset="0"/>
              </a:rPr>
              <a:t>водообмен</a:t>
            </a:r>
            <a:r>
              <a:rPr lang="ru-RU" sz="2000" dirty="0" smtClean="0">
                <a:latin typeface="Times New Roman" pitchFamily="18" charset="0"/>
              </a:rPr>
              <a:t> происходит только до глубины 150-200 м. Глубже весь объём воды отравлен сероводородом.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Общее количество сероводорода составляет млрд тонн и в последние 1 – 2 тысячи лет сохраняется примерно постоянным, т.к. параллельно с образованием сероводорода в глубинах происходит окисление сероводорода бактериями.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Содержание сероводорода на глубине 150 м определяется в 0,19 мг на литр морской воды, на глубине 200 м – 0,83 мг, а на глубине 2000 м -  уже 9,6 мг         (возрастает в 50 раз).</a:t>
            </a:r>
            <a:r>
              <a:rPr lang="ru-RU" sz="2000" dirty="0" smtClean="0"/>
              <a:t> </a:t>
            </a:r>
          </a:p>
        </p:txBody>
      </p:sp>
      <p:sp>
        <p:nvSpPr>
          <p:cNvPr id="36352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557338"/>
            <a:ext cx="4038600" cy="51117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Глубинный сероводород образовался 7-8 тысяч лет назад после землетрясения, открывшего доступ солёным водам Средиземного моря в древнее пресноводное озеро, которое было в те времена на месте Чёрного моря.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Это вызвало гибель большого количества пресноводных организмов. А разложение останков создало сероводород (реликтовый). Сероводород в Чёрном море был открыт экспедицией геолога Н. Андрусова в 1890 году.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Кроме этого в море постоянно образуется сероводород из-за разложения органических останков, выносимых в море   реками. Этот процесс называется «</a:t>
            </a:r>
            <a:r>
              <a:rPr lang="ru-RU" sz="2400" dirty="0" err="1" smtClean="0">
                <a:latin typeface="Times New Roman" pitchFamily="18" charset="0"/>
              </a:rPr>
              <a:t>эвтрофикация</a:t>
            </a:r>
            <a:r>
              <a:rPr lang="ru-RU" sz="2400" dirty="0" smtClean="0">
                <a:latin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66592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738" y="404664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Природа Черного моря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3441700" cy="45307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Климат – мягкий средиземноморский субтропический.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Растительный мир – зеленые, бурые и красные водоросли, фитопланктоны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В глубинных слоях обитают только сероводородные бактерии.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В верхнем слое Черного моря много рыбы.</a:t>
            </a:r>
          </a:p>
        </p:txBody>
      </p:sp>
      <p:pic>
        <p:nvPicPr>
          <p:cNvPr id="11268" name="Picture 5" descr="Картинка 14 из 4687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060575"/>
            <a:ext cx="4354513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4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заглавие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620000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2339752" y="332656"/>
            <a:ext cx="4536504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ЭТО НАШЕ ПРЕКРАСНОЕ МОРЕ</a:t>
            </a:r>
          </a:p>
        </p:txBody>
      </p:sp>
    </p:spTree>
    <p:extLst>
      <p:ext uri="{BB962C8B-B14F-4D97-AF65-F5344CB8AC3E}">
        <p14:creationId xmlns:p14="http://schemas.microsoft.com/office/powerpoint/2010/main" val="24733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  <a:noFill/>
        </p:spPr>
        <p:txBody>
          <a:bodyPr/>
          <a:lstStyle/>
          <a:p>
            <a:r>
              <a:rPr lang="ru-RU" sz="3200" i="1" dirty="0" smtClean="0">
                <a:effectLst/>
              </a:rPr>
              <a:t>           Жители Чёрного моря!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8229600" cy="55626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 smtClean="0">
                <a:effectLst/>
              </a:rPr>
              <a:t>В Чёрном море встречается около 130 видов рыб . Есть камбала, сельдь, хамса, тюлька, кефаль, ставрида, скумбрия и др. Из птиц встречается чайки , буревестник  и другие птицы . На дне Чёрного моря обитают устрицы, мидии, хищный  моллюск - </a:t>
            </a:r>
            <a:r>
              <a:rPr lang="ru-RU" sz="2400" dirty="0" err="1" smtClean="0">
                <a:effectLst/>
              </a:rPr>
              <a:t>рапана</a:t>
            </a:r>
            <a:r>
              <a:rPr lang="ru-RU" sz="2400" dirty="0" smtClean="0">
                <a:effectLst/>
              </a:rPr>
              <a:t>, в расщелинах  прибрежных  скал ютятся крабы, встречается много медуз. Они  своим поведением могут предсказать приближение шторма. 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effectLst/>
              </a:rPr>
              <a:t>На Черноморском побережье  расположены курорты, где поправляют сво</a:t>
            </a:r>
            <a:r>
              <a:rPr lang="ru-RU" sz="2400" dirty="0" smtClean="0">
                <a:effectLst/>
                <a:latin typeface="Arial" charset="0"/>
              </a:rPr>
              <a:t>ё </a:t>
            </a:r>
            <a:r>
              <a:rPr lang="ru-RU" sz="2400" dirty="0" smtClean="0">
                <a:effectLst/>
              </a:rPr>
              <a:t>здоровье тысячи детей и взрослых. Это санатории, </a:t>
            </a:r>
            <a:r>
              <a:rPr lang="ru-RU" sz="2400" dirty="0" smtClean="0">
                <a:effectLst/>
              </a:rPr>
              <a:t>пансионаты</a:t>
            </a:r>
            <a:r>
              <a:rPr lang="ru-RU" sz="2400" dirty="0" smtClean="0">
                <a:effectLst/>
                <a:latin typeface="Arial" charset="0"/>
              </a:rPr>
              <a:t>,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 smtClean="0">
                <a:effectLst/>
              </a:rPr>
              <a:t>туристические базы , детские базы </a:t>
            </a:r>
            <a:r>
              <a:rPr lang="ru-RU" sz="2400" dirty="0" smtClean="0">
                <a:effectLst/>
              </a:rPr>
              <a:t>отдыха. </a:t>
            </a:r>
            <a:r>
              <a:rPr lang="ru-RU" sz="2400" dirty="0" smtClean="0">
                <a:effectLst/>
              </a:rPr>
              <a:t>Мы видим ,что Чёрное море приносит  человеку большую пользу . А всегда ли бережно человек относится к нему</a:t>
            </a:r>
            <a:r>
              <a:rPr lang="ru-RU" sz="2400" dirty="0" smtClean="0">
                <a:effectLst/>
                <a:latin typeface="Arial" charset="0"/>
              </a:rPr>
              <a:t>? </a:t>
            </a:r>
            <a:r>
              <a:rPr lang="ru-RU" sz="2400" dirty="0" smtClean="0">
                <a:effectLst/>
              </a:rPr>
              <a:t>Разве можно те богатства ,которые мы берём у моря губить </a:t>
            </a:r>
            <a:r>
              <a:rPr lang="ru-RU" sz="2400" dirty="0" smtClean="0">
                <a:effectLst/>
                <a:latin typeface="Arial" charset="0"/>
              </a:rPr>
              <a:t>?</a:t>
            </a:r>
            <a:r>
              <a:rPr lang="ru-RU" sz="2400" dirty="0" smtClean="0">
                <a:effectLst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797366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635896" y="476672"/>
            <a:ext cx="4536504" cy="74672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>
                <a:effectLst/>
              </a:rPr>
              <a:t>           Редкие животные 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51520" y="3356992"/>
            <a:ext cx="4038600" cy="2964160"/>
          </a:xfrm>
          <a:noFill/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2000" dirty="0" smtClean="0">
                <a:effectLst/>
              </a:rPr>
              <a:t>У нас в Чёрном море встречается три вида дельфинов, но больше других распространен дельфин – белобочка .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effectLst/>
              </a:rPr>
              <a:t>Средняя его длина 1,8 м ,вес 40 – 60 кг. Жира у дельфина так много , что вес его составляет 30 – 43% от веса всего тела .</a:t>
            </a:r>
          </a:p>
        </p:txBody>
      </p:sp>
      <p:pic>
        <p:nvPicPr>
          <p:cNvPr id="14341" name="Picture 23" descr="0000C0A85952_80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905000"/>
            <a:ext cx="4267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11" descr="00A0940076C2_2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104456" cy="31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6523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dolphins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2696"/>
            <a:ext cx="6999780" cy="50566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4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4" name="Rectangle 4"/>
          <p:cNvSpPr>
            <a:spLocks noGrp="1" noChangeArrowheads="1"/>
          </p:cNvSpPr>
          <p:nvPr>
            <p:ph type="title"/>
          </p:nvPr>
        </p:nvSpPr>
        <p:spPr>
          <a:xfrm>
            <a:off x="591037" y="91031"/>
            <a:ext cx="8280400" cy="15805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</a:rPr>
              <a:t>31 октября - Международный день Черного моря</a:t>
            </a:r>
          </a:p>
        </p:txBody>
      </p:sp>
      <p:sp>
        <p:nvSpPr>
          <p:cNvPr id="3686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775"/>
            <a:ext cx="4038600" cy="50403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Международный день Черного моря отмечается в память о 31 октября 1996 года, когда шесть причерноморских стран — Болгария, Румыния, Турция, Грузия, Россия и Украина — подписали Стратегический план действий по реабилитации и защите Черного моря. </a:t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>Этот План был разработан после проведения всесторонних исследований морской среды, которые показали, что жизнеспособность морской среды Чёрного моря</a:t>
            </a:r>
            <a:r>
              <a:rPr lang="ru-RU" sz="20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</a:rPr>
              <a:t>существенно ухудшилась в сравнении с предыдущими тремя десятилетиями.</a:t>
            </a:r>
            <a:br>
              <a:rPr lang="ru-RU" sz="2000" dirty="0" smtClean="0">
                <a:latin typeface="Times New Roman" pitchFamily="18" charset="0"/>
              </a:rPr>
            </a:br>
            <a:endParaRPr lang="ru-RU" sz="2000" dirty="0" smtClean="0">
              <a:latin typeface="Times New Roman" pitchFamily="18" charset="0"/>
            </a:endParaRPr>
          </a:p>
        </p:txBody>
      </p:sp>
      <p:sp>
        <p:nvSpPr>
          <p:cNvPr id="368647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4648200" y="2492375"/>
            <a:ext cx="4495800" cy="4365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800" dirty="0" smtClean="0">
                <a:latin typeface="Times New Roman" pitchFamily="18" charset="0"/>
              </a:rPr>
              <a:t>К </a:t>
            </a:r>
            <a:r>
              <a:rPr lang="ru-RU" sz="2000" dirty="0" smtClean="0">
                <a:latin typeface="Times New Roman" pitchFamily="18" charset="0"/>
              </a:rPr>
              <a:t>Международному дню Черного моря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приурочены действия, направленные на сохранение уникальной экосистемы Черного моря, привлечение внимания к проблемам и поиску путей к решению наиболее острых из них. </a:t>
            </a:r>
          </a:p>
          <a:p>
            <a:pPr eaLnBrk="1" hangingPunct="1">
              <a:defRPr/>
            </a:pPr>
            <a:r>
              <a:rPr lang="ru-RU" sz="1800" dirty="0" smtClean="0">
                <a:latin typeface="Times New Roman" pitchFamily="18" charset="0"/>
              </a:rPr>
              <a:t>Во всех городах Черноморского побережья, региональных центрах проводятся экологические акции, круглые столы, конкурсы и другие мероприятия, направленные на формирование общественного мнения в защиту моря, на  воспитание экологической культуры населения. </a:t>
            </a:r>
          </a:p>
        </p:txBody>
      </p:sp>
      <p:pic>
        <p:nvPicPr>
          <p:cNvPr id="9223" name="Picture 9" descr="ЧМореЗел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81319"/>
            <a:ext cx="3096344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47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836712"/>
            <a:ext cx="620303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</a:rPr>
              <a:t>Экологическая акция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916832"/>
            <a:ext cx="7427168" cy="329372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dirty="0" smtClean="0">
                <a:latin typeface="Times New Roman" pitchFamily="18" charset="0"/>
              </a:rPr>
              <a:t>  </a:t>
            </a:r>
            <a:r>
              <a:rPr lang="ru-RU" sz="8000" dirty="0" smtClean="0">
                <a:latin typeface="Times New Roman" pitchFamily="18" charset="0"/>
              </a:rPr>
              <a:t>«Защитим Чёрное море»</a:t>
            </a:r>
          </a:p>
        </p:txBody>
      </p:sp>
    </p:spTree>
    <p:extLst>
      <p:ext uri="{BB962C8B-B14F-4D97-AF65-F5344CB8AC3E}">
        <p14:creationId xmlns:p14="http://schemas.microsoft.com/office/powerpoint/2010/main" val="16471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95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Девиз акции</a:t>
            </a:r>
            <a:r>
              <a:rPr lang="ru-RU" sz="4000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ru-RU" sz="4000" dirty="0" smtClean="0">
                <a:solidFill>
                  <a:schemeClr val="folHlink"/>
                </a:solidFill>
                <a:latin typeface="Times New Roman" pitchFamily="18" charset="0"/>
              </a:rPr>
            </a:br>
            <a:endParaRPr lang="ru-RU" sz="4000" dirty="0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781300"/>
            <a:ext cx="8229600" cy="32385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latin typeface="Times New Roman" pitchFamily="18" charset="0"/>
              </a:rPr>
              <a:t>Чёрному морю – чистую воду!</a:t>
            </a:r>
          </a:p>
          <a:p>
            <a:pPr eaLnBrk="1" hangingPunct="1">
              <a:defRPr/>
            </a:pPr>
            <a:r>
              <a:rPr lang="ru-RU" sz="3600" b="1" i="1" dirty="0" smtClean="0">
                <a:latin typeface="Times New Roman" pitchFamily="18" charset="0"/>
              </a:rPr>
              <a:t>Чёрному морю – чистый воздух!</a:t>
            </a:r>
          </a:p>
          <a:p>
            <a:pPr eaLnBrk="1" hangingPunct="1">
              <a:defRPr/>
            </a:pPr>
            <a:r>
              <a:rPr lang="ru-RU" sz="3600" b="1" i="1" dirty="0" smtClean="0">
                <a:latin typeface="Times New Roman" pitchFamily="18" charset="0"/>
              </a:rPr>
              <a:t> Чёрному морю – чистые берега!</a:t>
            </a: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583247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«Защитим Чёрное море!»</a:t>
            </a:r>
          </a:p>
        </p:txBody>
      </p:sp>
    </p:spTree>
    <p:extLst>
      <p:ext uri="{BB962C8B-B14F-4D97-AF65-F5344CB8AC3E}">
        <p14:creationId xmlns:p14="http://schemas.microsoft.com/office/powerpoint/2010/main" val="299081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760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 dirty="0" smtClean="0">
                <a:latin typeface="Times New Roman" pitchFamily="18" charset="0"/>
              </a:rPr>
              <a:t>      </a:t>
            </a:r>
            <a:r>
              <a:rPr lang="ru-RU" sz="3200" b="1" dirty="0" smtClean="0">
                <a:latin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>
                <a:latin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Листовка акции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chemeClr val="hlink"/>
                </a:solidFill>
                <a:latin typeface="Times New Roman" pitchFamily="18" charset="0"/>
              </a:rPr>
              <a:t>     </a:t>
            </a:r>
            <a:r>
              <a:rPr lang="ru-RU" sz="3200" b="1" dirty="0" smtClean="0">
                <a:latin typeface="Times New Roman" pitchFamily="18" charset="0"/>
              </a:rPr>
              <a:t>ДАЙТЕ ЧЁРНОМУ МОРЮ ОБЕЩАНИЕ</a:t>
            </a:r>
            <a:r>
              <a:rPr lang="ru-RU" sz="4800" dirty="0" smtClean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268413"/>
            <a:ext cx="7942262" cy="55895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3600" b="1" dirty="0" smtClean="0">
                <a:latin typeface="Times New Roman" pitchFamily="18" charset="0"/>
              </a:rPr>
              <a:t>Я буду:</a:t>
            </a:r>
            <a:endParaRPr lang="ru-RU" sz="36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забирать с собой после посещения пляжа весь свой мусор;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беречь воду при любых хозяйственных делах;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ликвидировать утечки воды в своей квартире;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высаживать деревья, кустарники и цветы вокруг своего дома, школы и в общественных местах;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рассказывать моим соседям и знакомым как заботиться о растениях, о том, как полезны растения и о том, как растения фильтруют воду прежде, чем она попадёт в море,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пользоваться хозяйственной сумкой, когда иду за покупками, чтобы не пользоваться засоряющими природу упаковочными пакетами,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покупать изделия с меньшим количеством упаковки,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выливать масло, краски и химикаты так, чтобы они не попали в воду;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dirty="0" smtClean="0">
                <a:latin typeface="Times New Roman" pitchFamily="18" charset="0"/>
              </a:rPr>
              <a:t>проводить экологические акции по защите Чёрного моря: убирать мусор на пляжах и по берегам рек, чтобы мусор не загрязнил море, рисовать плакаты в защиту моря и его обитателей, участвовать в выставках таких плакатов, проводить беседы, викторины, праздники, чтобы воспитать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Times New Roman" pitchFamily="18" charset="0"/>
              </a:rPr>
              <a:t>                   </a:t>
            </a:r>
            <a:r>
              <a:rPr lang="ru-RU" sz="2800" i="1" dirty="0" smtClean="0">
                <a:latin typeface="Times New Roman" pitchFamily="18" charset="0"/>
              </a:rPr>
              <a:t>у всех окружающих любовь к морю.</a:t>
            </a:r>
          </a:p>
        </p:txBody>
      </p:sp>
    </p:spTree>
    <p:extLst>
      <p:ext uri="{BB962C8B-B14F-4D97-AF65-F5344CB8AC3E}">
        <p14:creationId xmlns:p14="http://schemas.microsoft.com/office/powerpoint/2010/main" val="95851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latin typeface="Times New Roman" pitchFamily="18" charset="0"/>
              </a:rPr>
              <a:t>История международного сотрудничества по спасению Чёрного моря</a:t>
            </a:r>
          </a:p>
        </p:txBody>
      </p:sp>
      <p:sp>
        <p:nvSpPr>
          <p:cNvPr id="5427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628775"/>
            <a:ext cx="4186238" cy="52292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К началу 1990 года состояние экологической системы «Чёрное море» специалистами было определено как </a:t>
            </a:r>
            <a:r>
              <a:rPr lang="ru-RU" sz="2000" i="1" dirty="0" smtClean="0">
                <a:solidFill>
                  <a:srgbClr val="FF3300"/>
                </a:solidFill>
                <a:latin typeface="Times New Roman" pitchFamily="18" charset="0"/>
              </a:rPr>
              <a:t>критическое</a:t>
            </a:r>
            <a:r>
              <a:rPr lang="ru-RU" sz="2000" dirty="0" smtClean="0">
                <a:solidFill>
                  <a:srgbClr val="FF3300"/>
                </a:solidFill>
                <a:latin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 1992 году в Рио-Де-Жанейро состоялась первая </a:t>
            </a:r>
            <a:r>
              <a:rPr lang="ru-RU" sz="2000" b="1" dirty="0" smtClean="0">
                <a:solidFill>
                  <a:srgbClr val="FF3300"/>
                </a:solidFill>
                <a:latin typeface="Times New Roman" pitchFamily="18" charset="0"/>
              </a:rPr>
              <a:t>Всемирная</a:t>
            </a:r>
            <a:r>
              <a:rPr lang="ru-RU" sz="2000" dirty="0" smtClean="0">
                <a:latin typeface="Times New Roman" pitchFamily="18" charset="0"/>
              </a:rPr>
              <a:t> конференция по окружающей среде и развитию. На этой встрече международное сообщество пришло к единому мнению, что ради будущих поколений людей экономическая деятельность всех стран должна сопровождаться соответствующими мерами </a:t>
            </a:r>
            <a:r>
              <a:rPr lang="ru-RU" sz="2000" i="1" dirty="0" smtClean="0">
                <a:latin typeface="Times New Roman" pitchFamily="18" charset="0"/>
              </a:rPr>
              <a:t>по охране</a:t>
            </a:r>
            <a:r>
              <a:rPr lang="ru-RU" sz="2000" dirty="0" smtClean="0">
                <a:latin typeface="Times New Roman" pitchFamily="18" charset="0"/>
              </a:rPr>
              <a:t> природной среды и </a:t>
            </a:r>
            <a:r>
              <a:rPr lang="ru-RU" sz="2000" i="1" dirty="0" smtClean="0">
                <a:latin typeface="Times New Roman" pitchFamily="18" charset="0"/>
              </a:rPr>
              <a:t>защите хрупких экосистем</a:t>
            </a:r>
            <a:r>
              <a:rPr lang="ru-RU" sz="2000" dirty="0" smtClean="0">
                <a:latin typeface="Times New Roman" pitchFamily="18" charset="0"/>
              </a:rPr>
              <a:t> от деградации и угрозы полного исчезновения. </a:t>
            </a:r>
          </a:p>
        </p:txBody>
      </p:sp>
      <p:sp>
        <p:nvSpPr>
          <p:cNvPr id="5427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484313"/>
            <a:ext cx="4316413" cy="53736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Черноморский регион стал первым, где курс на охрану окружающей среды получил дальнейшее развитие: 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 апреле 1992 года в Бухаресте была принята </a:t>
            </a:r>
            <a:r>
              <a:rPr lang="ru-RU" sz="2000" dirty="0" smtClean="0">
                <a:solidFill>
                  <a:srgbClr val="FF3300"/>
                </a:solidFill>
                <a:latin typeface="Times New Roman" pitchFamily="18" charset="0"/>
              </a:rPr>
              <a:t>Конвенция  по защите Чёрного моря</a:t>
            </a:r>
            <a:r>
              <a:rPr lang="ru-RU" sz="2000" dirty="0" smtClean="0">
                <a:latin typeface="Times New Roman" pitchFamily="18" charset="0"/>
              </a:rPr>
              <a:t> от загрязнения. Глобальный Экологический фонд, Евросоюз и другие доноры  выделили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17 млн долларов для осуществления </a:t>
            </a:r>
            <a:r>
              <a:rPr lang="ru-RU" sz="2000" b="1" dirty="0" smtClean="0">
                <a:latin typeface="Times New Roman" pitchFamily="18" charset="0"/>
              </a:rPr>
              <a:t>Черноморской экологической программы</a:t>
            </a:r>
            <a:r>
              <a:rPr lang="ru-RU" sz="2000" dirty="0" smtClean="0">
                <a:latin typeface="Times New Roman" pitchFamily="18" charset="0"/>
              </a:rPr>
              <a:t> (ЧЭП).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Штаб-квартира ЧЭП размещена в Стамбуле, в каждой из 6 Черноморских стран созданы Деловые центры, определена их специализация.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70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827584" y="2780928"/>
            <a:ext cx="7524328" cy="3645024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Times New Roman" pitchFamily="18" charset="0"/>
              </a:rPr>
              <a:t>После Трансграничного диагностического анализа был создан  и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31 октября 1996 года</a:t>
            </a:r>
            <a:r>
              <a:rPr lang="ru-RU" sz="2800" b="1" dirty="0" smtClean="0">
                <a:latin typeface="Times New Roman" pitchFamily="18" charset="0"/>
              </a:rPr>
              <a:t>  в Стамбуле подписан</a:t>
            </a:r>
            <a:r>
              <a:rPr lang="ru-RU" sz="2800" dirty="0" smtClean="0">
                <a:latin typeface="Times New Roman" pitchFamily="18" charset="0"/>
              </a:rPr>
              <a:t> Стратегический план действий, по которому разработаны региональные проекты по решению основных экологических проблем Чёрного моря.</a:t>
            </a:r>
          </a:p>
        </p:txBody>
      </p:sp>
      <p:pic>
        <p:nvPicPr>
          <p:cNvPr id="55299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548680"/>
            <a:ext cx="2880320" cy="2351479"/>
          </a:xfrm>
        </p:spPr>
      </p:pic>
    </p:spTree>
    <p:extLst>
      <p:ext uri="{BB962C8B-B14F-4D97-AF65-F5344CB8AC3E}">
        <p14:creationId xmlns:p14="http://schemas.microsoft.com/office/powerpoint/2010/main" val="373459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620688"/>
            <a:ext cx="4495800" cy="371703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В городах черноморского побережья для многих жителей уже стало традицией отмечать 31 октября Международный день Черного моря . В этот день проводятся экологические субботники по уборке берега моря от мусора.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Кроме того, особое внимание уделяется работе с детьми, для которых проводятся лекции, выставки и конкурсы рисунков.</a:t>
            </a:r>
          </a:p>
        </p:txBody>
      </p:sp>
      <p:pic>
        <p:nvPicPr>
          <p:cNvPr id="56323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4586" y="620713"/>
            <a:ext cx="3562213" cy="2880295"/>
          </a:xfrm>
        </p:spPr>
      </p:pic>
      <p:sp>
        <p:nvSpPr>
          <p:cNvPr id="56324" name="Rectangle 8"/>
          <p:cNvSpPr>
            <a:spLocks noGrp="1" noChangeArrowheads="1"/>
          </p:cNvSpPr>
          <p:nvPr>
            <p:ph sz="quarter" idx="3"/>
          </p:nvPr>
        </p:nvSpPr>
        <p:spPr>
          <a:xfrm>
            <a:off x="4648200" y="3930650"/>
            <a:ext cx="4038600" cy="21653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err="1" smtClean="0">
                <a:latin typeface="Times New Roman" pitchFamily="18" charset="0"/>
              </a:rPr>
              <a:t>Дайвингисты</a:t>
            </a:r>
            <a:r>
              <a:rPr lang="ru-RU" sz="2400" dirty="0" smtClean="0">
                <a:latin typeface="Times New Roman" pitchFamily="18" charset="0"/>
              </a:rPr>
              <a:t> подняли мусор со дна моря и продемонстрировали его школьникам.</a:t>
            </a:r>
          </a:p>
          <a:p>
            <a:pPr eaLnBrk="1" hangingPunct="1"/>
            <a:endParaRPr lang="ru-RU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2838846" cy="22946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15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НебоВетер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704856" cy="57786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6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924800" cy="5943600"/>
          </a:xfrm>
          <a:noFill/>
        </p:spPr>
        <p:txBody>
          <a:bodyPr/>
          <a:lstStyle/>
          <a:p>
            <a:pPr algn="ctr"/>
            <a:r>
              <a:rPr lang="ru-RU" sz="3600" i="1" dirty="0" smtClean="0">
                <a:effectLst/>
                <a:latin typeface="Arial" charset="0"/>
              </a:rPr>
              <a:t>Загрязнять все больше вы                Стали год от года                              Реки , где рождались мы ,                   Стали ,как болота ,                            Человек ты задаёшь                           Трудную задачу :                                  Обитатели  воды                                Над задачей плачут .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5658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305800" cy="4508500"/>
          </a:xfrm>
          <a:noFill/>
        </p:spPr>
        <p:txBody>
          <a:bodyPr/>
          <a:lstStyle/>
          <a:p>
            <a:r>
              <a:rPr lang="ru-RU" sz="9600" b="1" i="1" dirty="0" smtClean="0">
                <a:effectLst/>
              </a:rPr>
              <a:t>     Береги     </a:t>
            </a:r>
            <a:br>
              <a:rPr lang="ru-RU" sz="9600" b="1" i="1" dirty="0" smtClean="0">
                <a:effectLst/>
              </a:rPr>
            </a:br>
            <a:r>
              <a:rPr lang="ru-RU" sz="9600" b="1" i="1" dirty="0" smtClean="0">
                <a:effectLst/>
              </a:rPr>
              <a:t>      море  !!!</a:t>
            </a:r>
          </a:p>
        </p:txBody>
      </p:sp>
    </p:spTree>
    <p:extLst>
      <p:ext uri="{BB962C8B-B14F-4D97-AF65-F5344CB8AC3E}">
        <p14:creationId xmlns:p14="http://schemas.microsoft.com/office/powerpoint/2010/main" val="37202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Названия моря в древности</a:t>
            </a: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>.</a:t>
            </a:r>
            <a:b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</a:br>
            <a:endParaRPr lang="ru-RU" sz="4000" dirty="0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12875"/>
            <a:ext cx="4330700" cy="46069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Известна легенда: когда отважные греческие мореплаватели приплыли в Чёрное море, оно встретило их штормом, разметало их корабли, и уцелевшие корабли «убрались восвояси». Тогда греки назвали наше море  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«Понт </a:t>
            </a:r>
            <a:r>
              <a:rPr lang="ru-RU" sz="2000" dirty="0" err="1" smtClean="0">
                <a:solidFill>
                  <a:schemeClr val="hlink"/>
                </a:solidFill>
                <a:latin typeface="Times New Roman" pitchFamily="18" charset="0"/>
              </a:rPr>
              <a:t>Аксинский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</a:rPr>
              <a:t> (Негостеприимное море).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Позже греки построили мощные корабли, переплыли море и основали на берегах греческие колонии – города. В это время  на греческих картах и в греческих лоциях появилось название моря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	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«Понт </a:t>
            </a:r>
            <a:r>
              <a:rPr lang="ru-RU" sz="2000" dirty="0" err="1" smtClean="0">
                <a:solidFill>
                  <a:schemeClr val="hlink"/>
                </a:solidFill>
                <a:latin typeface="Times New Roman" pitchFamily="18" charset="0"/>
              </a:rPr>
              <a:t>Эвксинский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</a:rPr>
              <a:t> (море Гостеприимное). </a:t>
            </a:r>
          </a:p>
        </p:txBody>
      </p:sp>
      <p:pic>
        <p:nvPicPr>
          <p:cNvPr id="37892" name="Picture 8" descr="Ладья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268413"/>
            <a:ext cx="264160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10" descr="Ладья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3500438"/>
            <a:ext cx="2146300" cy="3024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98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latin typeface="Times New Roman" pitchFamily="18" charset="0"/>
              </a:rPr>
              <a:t>Почему Чёрное море так называется</a:t>
            </a:r>
            <a:r>
              <a:rPr lang="ru-RU" sz="4000" b="1" dirty="0" smtClean="0">
                <a:latin typeface="Times New Roman" pitchFamily="18" charset="0"/>
              </a:rPr>
              <a:t>?</a:t>
            </a:r>
          </a:p>
        </p:txBody>
      </p:sp>
      <p:pic>
        <p:nvPicPr>
          <p:cNvPr id="39941" name="Picture 10" descr="Коричневое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916113"/>
            <a:ext cx="3792537" cy="285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7865" name="Rectangle 9"/>
          <p:cNvSpPr>
            <a:spLocks noGrp="1" noChangeArrowheads="1"/>
          </p:cNvSpPr>
          <p:nvPr>
            <p:ph sz="quarter" idx="2"/>
          </p:nvPr>
        </p:nvSpPr>
        <p:spPr>
          <a:xfrm>
            <a:off x="457200" y="4941888"/>
            <a:ext cx="4038600" cy="10779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ru-RU" sz="2400" dirty="0" smtClean="0"/>
              <a:t>Итак первая версия «чёрное» - северное, неприютное. </a:t>
            </a:r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648200" y="981075"/>
            <a:ext cx="4038600" cy="58769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Есть ещё две интересных версии.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Одна связана с главной особенностью нашего моря: наличием в морской воле растворённого ядовитого газа – сероводорода. Сероводорода в воде моря огромное количество. Он  насыщает глубины моря, лишает их жизни, поэтому на глубинах живут только особые серобактерии, которые восстанавливают сульфаты, содержащиеся в морской воде, и превращают  их в сероводород и бикарбонаты.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Сероводород легко окисляется, поэтому, 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если на глубину опустить какой-нибудь металлический предмет и потом вытащить его на поверхность, предмет будет покрыт </a:t>
            </a: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чёрным</a:t>
            </a:r>
            <a:r>
              <a:rPr lang="ru-RU" sz="2000" dirty="0" smtClean="0">
                <a:solidFill>
                  <a:schemeClr val="hlink"/>
                </a:solidFill>
                <a:latin typeface="Times New Roman" pitchFamily="18" charset="0"/>
              </a:rPr>
              <a:t> налётом.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8329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0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latin typeface="Times New Roman" pitchFamily="18" charset="0"/>
              </a:rPr>
              <a:t>Ещё одну версию подсказывает легенда:</a:t>
            </a:r>
            <a:endParaRPr lang="ru-RU" sz="4000" b="1" i="1" u="sng" dirty="0" smtClean="0">
              <a:latin typeface="Times New Roman" pitchFamily="18" charset="0"/>
            </a:endParaRPr>
          </a:p>
        </p:txBody>
      </p:sp>
      <p:pic>
        <p:nvPicPr>
          <p:cNvPr id="40963" name="Picture 13" descr="ЧМореШторм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7" y="1905000"/>
            <a:ext cx="2963125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4" name="Picture 11" descr="ЧМореЗелёное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71" y="4038600"/>
            <a:ext cx="2973658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12" name="Rectangle 16"/>
          <p:cNvSpPr>
            <a:spLocks noGrp="1" noChangeArrowheads="1"/>
          </p:cNvSpPr>
          <p:nvPr>
            <p:ph sz="half" idx="3"/>
          </p:nvPr>
        </p:nvSpPr>
        <p:spPr>
          <a:xfrm>
            <a:off x="4716463" y="1268413"/>
            <a:ext cx="4038600" cy="53990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</a:rPr>
              <a:t>Добрый волшебник победил злого, отнял у него меч и закинул на средину моря. Море старается выбросить этот меч, поднимает большие волны и становится чёрным.</a:t>
            </a:r>
            <a:r>
              <a:rPr lang="ru-RU" b="1" i="1" u="sng" dirty="0" smtClean="0">
                <a:latin typeface="Times New Roman" pitchFamily="18" charset="0"/>
              </a:rPr>
              <a:t/>
            </a:r>
            <a:br>
              <a:rPr lang="ru-RU" b="1" i="1" u="sng" dirty="0" smtClean="0">
                <a:latin typeface="Times New Roman" pitchFamily="18" charset="0"/>
              </a:rPr>
            </a:br>
            <a:endParaRPr lang="ru-RU" b="1" i="1" u="sng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7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8229600" cy="936104"/>
          </a:xfrm>
        </p:spPr>
        <p:txBody>
          <a:bodyPr lIns="91410" tIns="45705" rIns="91410" bIns="45705"/>
          <a:lstStyle/>
          <a:p>
            <a:pPr eaLnBrk="1" hangingPunct="1">
              <a:defRPr/>
            </a:pPr>
            <a:r>
              <a:rPr lang="ru-RU" sz="5400" dirty="0" smtClean="0">
                <a:latin typeface="Times New Roman" pitchFamily="18" charset="0"/>
              </a:rPr>
              <a:t>Чёрное море  </a:t>
            </a:r>
            <a:r>
              <a:rPr lang="ru-RU" sz="3200" dirty="0" smtClean="0">
                <a:latin typeface="Times New Roman" pitchFamily="18" charset="0"/>
              </a:rPr>
              <a:t>снимок из космоса</a:t>
            </a:r>
          </a:p>
        </p:txBody>
      </p:sp>
      <p:pic>
        <p:nvPicPr>
          <p:cNvPr id="19459" name="Содержимое 3" descr="black_sea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196752"/>
            <a:ext cx="6840538" cy="5265738"/>
          </a:xfrm>
          <a:noFill/>
          <a:ln w="635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1698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Местоположение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3586162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Черно море – теплое и приветливое,  внутреннее море бассейна Атлантического океана.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По поверхности Черного моря проходит водная граница между Европой и Азией.</a:t>
            </a:r>
          </a:p>
        </p:txBody>
      </p:sp>
      <p:pic>
        <p:nvPicPr>
          <p:cNvPr id="13316" name="Picture 5" descr="Картинка 15 из 8012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989138"/>
            <a:ext cx="4427537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9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548680"/>
            <a:ext cx="6336704" cy="6921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hlink"/>
                </a:solidFill>
                <a:latin typeface="Times New Roman" pitchFamily="18" charset="0"/>
              </a:rPr>
              <a:t>Глубина</a:t>
            </a:r>
            <a:r>
              <a:rPr lang="ru-RU" sz="4000" dirty="0" smtClean="0">
                <a:latin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</a:rPr>
              <a:t>Батиметрическая карта. </a:t>
            </a:r>
            <a:endParaRPr lang="ru-RU" sz="4000" dirty="0" smtClean="0"/>
          </a:p>
        </p:txBody>
      </p:sp>
      <p:pic>
        <p:nvPicPr>
          <p:cNvPr id="20483" name="Picture 3" descr="Глубины моряКарта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992888" cy="4935608"/>
          </a:xfrm>
        </p:spPr>
      </p:pic>
    </p:spTree>
    <p:extLst>
      <p:ext uri="{BB962C8B-B14F-4D97-AF65-F5344CB8AC3E}">
        <p14:creationId xmlns:p14="http://schemas.microsoft.com/office/powerpoint/2010/main" val="489681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1674</Words>
  <Application>Microsoft Office PowerPoint</Application>
  <PresentationFormat>Экран (4:3)</PresentationFormat>
  <Paragraphs>117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Презентация PowerPoint</vt:lpstr>
      <vt:lpstr>Презентация PowerPoint</vt:lpstr>
      <vt:lpstr>Презентация PowerPoint</vt:lpstr>
      <vt:lpstr>Названия моря в древности. </vt:lpstr>
      <vt:lpstr>Почему Чёрное море так называется?</vt:lpstr>
      <vt:lpstr>Ещё одну версию подсказывает легенда:</vt:lpstr>
      <vt:lpstr>Чёрное море  снимок из космоса</vt:lpstr>
      <vt:lpstr>Местоположение </vt:lpstr>
      <vt:lpstr>Глубина. Батиметрическая карта. </vt:lpstr>
      <vt:lpstr>Чёрное море глубокое.</vt:lpstr>
      <vt:lpstr>Площадь, бассейн моря. </vt:lpstr>
      <vt:lpstr>Презентация PowerPoint</vt:lpstr>
      <vt:lpstr>    Прибрежная зона моря – шельф, глубина до 110-160 м сложена галькой, гравием, обломками раковин, песком и пылевидными частицами - алевритом. На глубине 20-150 м  покрыта  илами глинистыми и известковыми.  В северо-западной части моря шельф имеет ширину до 200 км, в остальной части моря шельф гораздо уже, от 1 до 10 км. Против устьев крупных горных рек от берега в море идут подводные овраги-каньоны.</vt:lpstr>
      <vt:lpstr>Острова Чёрного моря</vt:lpstr>
      <vt:lpstr>Полуострова</vt:lpstr>
      <vt:lpstr>Государства на берегах Чёрного моря</vt:lpstr>
      <vt:lpstr>Объём воды в Чёрном море –  более 547 тыс. кубических километров</vt:lpstr>
      <vt:lpstr>Двуслойность – особенность Чёрного моря.</vt:lpstr>
      <vt:lpstr>Природа Черного моря</vt:lpstr>
      <vt:lpstr>           Жители Чёрного моря!</vt:lpstr>
      <vt:lpstr>           Редкие животные </vt:lpstr>
      <vt:lpstr>Презентация PowerPoint</vt:lpstr>
      <vt:lpstr>31 октября - Международный день Черного моря</vt:lpstr>
      <vt:lpstr>Экологическая акция</vt:lpstr>
      <vt:lpstr>Девиз акции </vt:lpstr>
      <vt:lpstr>                   Листовка акции      ДАЙТЕ ЧЁРНОМУ МОРЮ ОБЕЩАНИЕ </vt:lpstr>
      <vt:lpstr>История международного сотрудничества по спасению Чёрного моря</vt:lpstr>
      <vt:lpstr>Презентация PowerPoint</vt:lpstr>
      <vt:lpstr>Презентация PowerPoint</vt:lpstr>
      <vt:lpstr>Загрязнять все больше вы                Стали год от года                              Реки , где рождались мы ,                   Стали ,как болота ,                            Человек ты задаёшь                           Трудную задачу :                                  Обитатели  воды                                Над задачей плачут .                     </vt:lpstr>
      <vt:lpstr>     Береги            море  !!!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40</cp:revision>
  <dcterms:created xsi:type="dcterms:W3CDTF">2013-11-12T07:02:24Z</dcterms:created>
  <dcterms:modified xsi:type="dcterms:W3CDTF">2013-11-12T08:25:01Z</dcterms:modified>
</cp:coreProperties>
</file>