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8" r:id="rId1"/>
  </p:sldMasterIdLst>
  <p:notesMasterIdLst>
    <p:notesMasterId r:id="rId40"/>
  </p:notesMasterIdLst>
  <p:sldIdLst>
    <p:sldId id="256" r:id="rId2"/>
    <p:sldId id="268" r:id="rId3"/>
    <p:sldId id="281" r:id="rId4"/>
    <p:sldId id="282" r:id="rId5"/>
    <p:sldId id="276" r:id="rId6"/>
    <p:sldId id="277" r:id="rId7"/>
    <p:sldId id="278" r:id="rId8"/>
    <p:sldId id="283" r:id="rId9"/>
    <p:sldId id="284" r:id="rId10"/>
    <p:sldId id="296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304" r:id="rId22"/>
    <p:sldId id="295" r:id="rId23"/>
    <p:sldId id="297" r:id="rId24"/>
    <p:sldId id="298" r:id="rId25"/>
    <p:sldId id="306" r:id="rId26"/>
    <p:sldId id="299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275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3" autoAdjust="0"/>
    <p:restoredTop sz="94019" autoAdjust="0"/>
  </p:normalViewPr>
  <p:slideViewPr>
    <p:cSldViewPr>
      <p:cViewPr varScale="1">
        <p:scale>
          <a:sx n="58" d="100"/>
          <a:sy n="58" d="100"/>
        </p:scale>
        <p:origin x="17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8F89C2-2971-488E-ACB3-FCF888DA312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FB899C-FE54-42C0-9107-C873F17F5564}">
      <dgm:prSet custT="1"/>
      <dgm:spPr/>
      <dgm:t>
        <a:bodyPr/>
        <a:lstStyle/>
        <a:p>
          <a:pPr rtl="0"/>
          <a:r>
            <a:rPr lang="ru-RU" sz="3200" b="1" dirty="0" smtClean="0"/>
            <a:t>Судебная защита</a:t>
          </a:r>
          <a:endParaRPr lang="ru-RU" sz="3200" dirty="0"/>
        </a:p>
      </dgm:t>
    </dgm:pt>
    <dgm:pt modelId="{06AB820A-D9A5-439B-8B1E-EAC3F4C62B30}" type="parTrans" cxnId="{04CE5B5A-7C57-4DE3-B12D-DBEEF9BECBD9}">
      <dgm:prSet/>
      <dgm:spPr/>
      <dgm:t>
        <a:bodyPr/>
        <a:lstStyle/>
        <a:p>
          <a:endParaRPr lang="ru-RU"/>
        </a:p>
      </dgm:t>
    </dgm:pt>
    <dgm:pt modelId="{053580DF-5FD3-4622-AC65-7CDC650975AC}" type="sibTrans" cxnId="{04CE5B5A-7C57-4DE3-B12D-DBEEF9BECBD9}">
      <dgm:prSet/>
      <dgm:spPr/>
      <dgm:t>
        <a:bodyPr/>
        <a:lstStyle/>
        <a:p>
          <a:endParaRPr lang="ru-RU"/>
        </a:p>
      </dgm:t>
    </dgm:pt>
    <dgm:pt modelId="{2AACD753-3A21-4C7E-B966-6452B8038FBF}">
      <dgm:prSet custT="1"/>
      <dgm:spPr/>
      <dgm:t>
        <a:bodyPr/>
        <a:lstStyle/>
        <a:p>
          <a:pPr rtl="0"/>
          <a:r>
            <a:rPr lang="ru-RU" sz="2800" b="1" dirty="0" smtClean="0"/>
            <a:t>Несудебная защита</a:t>
          </a:r>
          <a:endParaRPr lang="ru-RU" sz="2800" dirty="0"/>
        </a:p>
      </dgm:t>
    </dgm:pt>
    <dgm:pt modelId="{669DA2B2-003D-487A-9683-C1B67A4A2F31}" type="parTrans" cxnId="{A61773A4-0934-49A8-B66E-EF80C0337DBA}">
      <dgm:prSet/>
      <dgm:spPr/>
      <dgm:t>
        <a:bodyPr/>
        <a:lstStyle/>
        <a:p>
          <a:endParaRPr lang="ru-RU"/>
        </a:p>
      </dgm:t>
    </dgm:pt>
    <dgm:pt modelId="{F9F0067D-2601-4ED7-9CE2-D6274CC1D8FD}" type="sibTrans" cxnId="{A61773A4-0934-49A8-B66E-EF80C0337DBA}">
      <dgm:prSet/>
      <dgm:spPr/>
      <dgm:t>
        <a:bodyPr/>
        <a:lstStyle/>
        <a:p>
          <a:endParaRPr lang="ru-RU"/>
        </a:p>
      </dgm:t>
    </dgm:pt>
    <dgm:pt modelId="{F031BB6C-DAD1-485D-86E3-86CEAD4B449B}">
      <dgm:prSet/>
      <dgm:spPr/>
      <dgm:t>
        <a:bodyPr/>
        <a:lstStyle/>
        <a:p>
          <a:pPr rtl="0"/>
          <a:r>
            <a:rPr lang="ru-RU" b="1" dirty="0" smtClean="0"/>
            <a:t>Деятельность общественных правозащитных организаций</a:t>
          </a:r>
          <a:r>
            <a:rPr lang="ru-RU" dirty="0" smtClean="0"/>
            <a:t>.</a:t>
          </a:r>
          <a:endParaRPr lang="ru-RU" dirty="0"/>
        </a:p>
      </dgm:t>
    </dgm:pt>
    <dgm:pt modelId="{B7FA5694-7DE9-464E-9E94-1885D48CF6D9}" type="parTrans" cxnId="{11F2D236-28D7-497E-B98C-CA8784D3FF4F}">
      <dgm:prSet/>
      <dgm:spPr/>
      <dgm:t>
        <a:bodyPr/>
        <a:lstStyle/>
        <a:p>
          <a:endParaRPr lang="ru-RU"/>
        </a:p>
      </dgm:t>
    </dgm:pt>
    <dgm:pt modelId="{0B1AE710-1044-4DA3-96FC-AE8F6F9C3B8B}" type="sibTrans" cxnId="{11F2D236-28D7-497E-B98C-CA8784D3FF4F}">
      <dgm:prSet/>
      <dgm:spPr/>
      <dgm:t>
        <a:bodyPr/>
        <a:lstStyle/>
        <a:p>
          <a:endParaRPr lang="ru-RU"/>
        </a:p>
      </dgm:t>
    </dgm:pt>
    <dgm:pt modelId="{F0EB0D19-37AF-4C2E-8DDA-4053F9AFBD79}">
      <dgm:prSet/>
      <dgm:spPr/>
      <dgm:t>
        <a:bodyPr/>
        <a:lstStyle/>
        <a:p>
          <a:r>
            <a:rPr lang="ru-RU" dirty="0" smtClean="0"/>
            <a:t>Международный </a:t>
          </a:r>
          <a:endParaRPr lang="ru-RU" dirty="0"/>
        </a:p>
      </dgm:t>
    </dgm:pt>
    <dgm:pt modelId="{C291161D-8A02-4172-8A9D-1AD2A51C640D}" type="parTrans" cxnId="{70B4AD8A-2566-4B4A-86F7-90E4527EE4E8}">
      <dgm:prSet/>
      <dgm:spPr/>
      <dgm:t>
        <a:bodyPr/>
        <a:lstStyle/>
        <a:p>
          <a:endParaRPr lang="ru-RU"/>
        </a:p>
      </dgm:t>
    </dgm:pt>
    <dgm:pt modelId="{F9417C71-0581-4674-954E-5A24DB467A32}" type="sibTrans" cxnId="{70B4AD8A-2566-4B4A-86F7-90E4527EE4E8}">
      <dgm:prSet/>
      <dgm:spPr/>
      <dgm:t>
        <a:bodyPr/>
        <a:lstStyle/>
        <a:p>
          <a:endParaRPr lang="ru-RU"/>
        </a:p>
      </dgm:t>
    </dgm:pt>
    <dgm:pt modelId="{5B99D3C4-6A9E-4F91-BC94-5CC75CDC175A}">
      <dgm:prSet/>
      <dgm:spPr/>
      <dgm:t>
        <a:bodyPr/>
        <a:lstStyle/>
        <a:p>
          <a:r>
            <a:rPr lang="ru-RU" dirty="0" smtClean="0"/>
            <a:t>Региональный</a:t>
          </a:r>
          <a:endParaRPr lang="ru-RU" dirty="0"/>
        </a:p>
      </dgm:t>
    </dgm:pt>
    <dgm:pt modelId="{3AACEA65-B0B9-4F1F-AF64-196A6B7DD72C}" type="parTrans" cxnId="{5AD877E8-D9BA-4389-9831-7E43D900332E}">
      <dgm:prSet/>
      <dgm:spPr/>
      <dgm:t>
        <a:bodyPr/>
        <a:lstStyle/>
        <a:p>
          <a:endParaRPr lang="ru-RU"/>
        </a:p>
      </dgm:t>
    </dgm:pt>
    <dgm:pt modelId="{44710D27-006F-4ABC-89B9-831B853047C3}" type="sibTrans" cxnId="{5AD877E8-D9BA-4389-9831-7E43D900332E}">
      <dgm:prSet/>
      <dgm:spPr/>
      <dgm:t>
        <a:bodyPr/>
        <a:lstStyle/>
        <a:p>
          <a:endParaRPr lang="ru-RU"/>
        </a:p>
      </dgm:t>
    </dgm:pt>
    <dgm:pt modelId="{168F5B8C-2D7E-4FDA-BD02-FAF3E3BAE7A5}">
      <dgm:prSet/>
      <dgm:spPr/>
      <dgm:t>
        <a:bodyPr/>
        <a:lstStyle/>
        <a:p>
          <a:r>
            <a:rPr lang="ru-RU" dirty="0" smtClean="0"/>
            <a:t>Национальный </a:t>
          </a:r>
          <a:endParaRPr lang="ru-RU" dirty="0"/>
        </a:p>
      </dgm:t>
    </dgm:pt>
    <dgm:pt modelId="{C2EB096A-B03D-4BCB-A74D-D89D6D500B7C}" type="parTrans" cxnId="{B86D9D05-C261-4E28-8AAE-2F1F7498A46C}">
      <dgm:prSet/>
      <dgm:spPr/>
      <dgm:t>
        <a:bodyPr/>
        <a:lstStyle/>
        <a:p>
          <a:endParaRPr lang="ru-RU"/>
        </a:p>
      </dgm:t>
    </dgm:pt>
    <dgm:pt modelId="{4659BF6F-93DB-4DD0-9E2C-B0C0CE75DE93}" type="sibTrans" cxnId="{B86D9D05-C261-4E28-8AAE-2F1F7498A46C}">
      <dgm:prSet/>
      <dgm:spPr/>
      <dgm:t>
        <a:bodyPr/>
        <a:lstStyle/>
        <a:p>
          <a:endParaRPr lang="ru-RU"/>
        </a:p>
      </dgm:t>
    </dgm:pt>
    <dgm:pt modelId="{07AA23CE-BCE2-4249-A60B-D15A41DEB5B8}" type="pres">
      <dgm:prSet presAssocID="{A78F89C2-2971-488E-ACB3-FCF888DA31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2C63A3-2DAD-4FA7-B49D-01CC1910B157}" type="pres">
      <dgm:prSet presAssocID="{85FB899C-FE54-42C0-9107-C873F17F5564}" presName="root" presStyleCnt="0"/>
      <dgm:spPr/>
    </dgm:pt>
    <dgm:pt modelId="{82C69708-CD5C-460B-AA00-89CCB0383E34}" type="pres">
      <dgm:prSet presAssocID="{85FB899C-FE54-42C0-9107-C873F17F5564}" presName="rootComposite" presStyleCnt="0"/>
      <dgm:spPr/>
    </dgm:pt>
    <dgm:pt modelId="{3A688B4F-55E4-4FC4-BC5A-FBCC5C6E946D}" type="pres">
      <dgm:prSet presAssocID="{85FB899C-FE54-42C0-9107-C873F17F5564}" presName="rootText" presStyleLbl="node1" presStyleIdx="0" presStyleCnt="3" custScaleX="118271" custScaleY="118043"/>
      <dgm:spPr/>
      <dgm:t>
        <a:bodyPr/>
        <a:lstStyle/>
        <a:p>
          <a:endParaRPr lang="ru-RU"/>
        </a:p>
      </dgm:t>
    </dgm:pt>
    <dgm:pt modelId="{C24A1DD9-7B60-4484-8530-72A03A8C8A49}" type="pres">
      <dgm:prSet presAssocID="{85FB899C-FE54-42C0-9107-C873F17F5564}" presName="rootConnector" presStyleLbl="node1" presStyleIdx="0" presStyleCnt="3"/>
      <dgm:spPr/>
      <dgm:t>
        <a:bodyPr/>
        <a:lstStyle/>
        <a:p>
          <a:endParaRPr lang="ru-RU"/>
        </a:p>
      </dgm:t>
    </dgm:pt>
    <dgm:pt modelId="{E12E3F2E-12CC-4D02-8626-B15ADCF81F08}" type="pres">
      <dgm:prSet presAssocID="{85FB899C-FE54-42C0-9107-C873F17F5564}" presName="childShape" presStyleCnt="0"/>
      <dgm:spPr/>
    </dgm:pt>
    <dgm:pt modelId="{9A29E097-CE5E-427D-9172-BF841935608A}" type="pres">
      <dgm:prSet presAssocID="{C291161D-8A02-4172-8A9D-1AD2A51C640D}" presName="Name13" presStyleLbl="parChTrans1D2" presStyleIdx="0" presStyleCnt="3"/>
      <dgm:spPr/>
      <dgm:t>
        <a:bodyPr/>
        <a:lstStyle/>
        <a:p>
          <a:endParaRPr lang="ru-RU"/>
        </a:p>
      </dgm:t>
    </dgm:pt>
    <dgm:pt modelId="{57B89F07-8B4D-4DF4-9E48-5A01E1041083}" type="pres">
      <dgm:prSet presAssocID="{F0EB0D19-37AF-4C2E-8DDA-4053F9AFBD79}" presName="childText" presStyleLbl="bgAcc1" presStyleIdx="0" presStyleCnt="3" custScaleX="200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A79D6-FC3C-47AC-ACC2-AF54AE1C7070}" type="pres">
      <dgm:prSet presAssocID="{3AACEA65-B0B9-4F1F-AF64-196A6B7DD72C}" presName="Name13" presStyleLbl="parChTrans1D2" presStyleIdx="1" presStyleCnt="3"/>
      <dgm:spPr/>
      <dgm:t>
        <a:bodyPr/>
        <a:lstStyle/>
        <a:p>
          <a:endParaRPr lang="ru-RU"/>
        </a:p>
      </dgm:t>
    </dgm:pt>
    <dgm:pt modelId="{61B11B44-7DA2-47B9-92AA-F18FA2F5079E}" type="pres">
      <dgm:prSet presAssocID="{5B99D3C4-6A9E-4F91-BC94-5CC75CDC175A}" presName="childText" presStyleLbl="bgAcc1" presStyleIdx="1" presStyleCnt="3" custScaleX="200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D8D08-3BD0-4EE8-A709-2E221867D5FF}" type="pres">
      <dgm:prSet presAssocID="{C2EB096A-B03D-4BCB-A74D-D89D6D500B7C}" presName="Name13" presStyleLbl="parChTrans1D2" presStyleIdx="2" presStyleCnt="3"/>
      <dgm:spPr/>
      <dgm:t>
        <a:bodyPr/>
        <a:lstStyle/>
        <a:p>
          <a:endParaRPr lang="ru-RU"/>
        </a:p>
      </dgm:t>
    </dgm:pt>
    <dgm:pt modelId="{49DD2ACD-721E-4D2E-B498-96622957CF35}" type="pres">
      <dgm:prSet presAssocID="{168F5B8C-2D7E-4FDA-BD02-FAF3E3BAE7A5}" presName="childText" presStyleLbl="bgAcc1" presStyleIdx="2" presStyleCnt="3" custScaleX="202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AF3F8-E0EA-456F-A4A1-C84E8F9F67F7}" type="pres">
      <dgm:prSet presAssocID="{2AACD753-3A21-4C7E-B966-6452B8038FBF}" presName="root" presStyleCnt="0"/>
      <dgm:spPr/>
    </dgm:pt>
    <dgm:pt modelId="{F0F87DCF-A40B-4AC7-B4DE-327BB07DF7F7}" type="pres">
      <dgm:prSet presAssocID="{2AACD753-3A21-4C7E-B966-6452B8038FBF}" presName="rootComposite" presStyleCnt="0"/>
      <dgm:spPr/>
    </dgm:pt>
    <dgm:pt modelId="{E8F51163-F851-4AC7-8CBD-0AFF97E57566}" type="pres">
      <dgm:prSet presAssocID="{2AACD753-3A21-4C7E-B966-6452B8038FBF}" presName="rootText" presStyleLbl="node1" presStyleIdx="1" presStyleCnt="3"/>
      <dgm:spPr/>
      <dgm:t>
        <a:bodyPr/>
        <a:lstStyle/>
        <a:p>
          <a:endParaRPr lang="ru-RU"/>
        </a:p>
      </dgm:t>
    </dgm:pt>
    <dgm:pt modelId="{545A4261-65CB-4A49-8B2F-7C221E57FEA1}" type="pres">
      <dgm:prSet presAssocID="{2AACD753-3A21-4C7E-B966-6452B8038FBF}" presName="rootConnector" presStyleLbl="node1" presStyleIdx="1" presStyleCnt="3"/>
      <dgm:spPr/>
      <dgm:t>
        <a:bodyPr/>
        <a:lstStyle/>
        <a:p>
          <a:endParaRPr lang="ru-RU"/>
        </a:p>
      </dgm:t>
    </dgm:pt>
    <dgm:pt modelId="{9D0F25DB-05A5-4A2F-BAC3-30E0E6B00F56}" type="pres">
      <dgm:prSet presAssocID="{2AACD753-3A21-4C7E-B966-6452B8038FBF}" presName="childShape" presStyleCnt="0"/>
      <dgm:spPr/>
    </dgm:pt>
    <dgm:pt modelId="{ABD7935A-B48B-454A-850D-9E320D8ABD58}" type="pres">
      <dgm:prSet presAssocID="{F031BB6C-DAD1-485D-86E3-86CEAD4B449B}" presName="root" presStyleCnt="0"/>
      <dgm:spPr/>
    </dgm:pt>
    <dgm:pt modelId="{AE846788-0F2A-4AEB-B8F9-D0F9775B956A}" type="pres">
      <dgm:prSet presAssocID="{F031BB6C-DAD1-485D-86E3-86CEAD4B449B}" presName="rootComposite" presStyleCnt="0"/>
      <dgm:spPr/>
    </dgm:pt>
    <dgm:pt modelId="{3B951547-7165-42F1-90D4-E4DDEAAC8B7B}" type="pres">
      <dgm:prSet presAssocID="{F031BB6C-DAD1-485D-86E3-86CEAD4B449B}" presName="rootText" presStyleLbl="node1" presStyleIdx="2" presStyleCnt="3" custScaleX="113785" custScaleY="136378"/>
      <dgm:spPr/>
      <dgm:t>
        <a:bodyPr/>
        <a:lstStyle/>
        <a:p>
          <a:endParaRPr lang="ru-RU"/>
        </a:p>
      </dgm:t>
    </dgm:pt>
    <dgm:pt modelId="{16687883-4CC3-41DD-83C9-292D786628CF}" type="pres">
      <dgm:prSet presAssocID="{F031BB6C-DAD1-485D-86E3-86CEAD4B449B}" presName="rootConnector" presStyleLbl="node1" presStyleIdx="2" presStyleCnt="3"/>
      <dgm:spPr/>
      <dgm:t>
        <a:bodyPr/>
        <a:lstStyle/>
        <a:p>
          <a:endParaRPr lang="ru-RU"/>
        </a:p>
      </dgm:t>
    </dgm:pt>
    <dgm:pt modelId="{0C0BDFE6-368F-4C15-846A-70FABA7836F0}" type="pres">
      <dgm:prSet presAssocID="{F031BB6C-DAD1-485D-86E3-86CEAD4B449B}" presName="childShape" presStyleCnt="0"/>
      <dgm:spPr/>
    </dgm:pt>
  </dgm:ptLst>
  <dgm:cxnLst>
    <dgm:cxn modelId="{04CE5B5A-7C57-4DE3-B12D-DBEEF9BECBD9}" srcId="{A78F89C2-2971-488E-ACB3-FCF888DA3120}" destId="{85FB899C-FE54-42C0-9107-C873F17F5564}" srcOrd="0" destOrd="0" parTransId="{06AB820A-D9A5-439B-8B1E-EAC3F4C62B30}" sibTransId="{053580DF-5FD3-4622-AC65-7CDC650975AC}"/>
    <dgm:cxn modelId="{B2AB4668-E541-405D-85EB-BB198994FF56}" type="presOf" srcId="{2AACD753-3A21-4C7E-B966-6452B8038FBF}" destId="{E8F51163-F851-4AC7-8CBD-0AFF97E57566}" srcOrd="0" destOrd="0" presId="urn:microsoft.com/office/officeart/2005/8/layout/hierarchy3"/>
    <dgm:cxn modelId="{B86D9D05-C261-4E28-8AAE-2F1F7498A46C}" srcId="{85FB899C-FE54-42C0-9107-C873F17F5564}" destId="{168F5B8C-2D7E-4FDA-BD02-FAF3E3BAE7A5}" srcOrd="2" destOrd="0" parTransId="{C2EB096A-B03D-4BCB-A74D-D89D6D500B7C}" sibTransId="{4659BF6F-93DB-4DD0-9E2C-B0C0CE75DE93}"/>
    <dgm:cxn modelId="{987E1C07-E567-4254-AD88-3508EB31C8F1}" type="presOf" srcId="{C291161D-8A02-4172-8A9D-1AD2A51C640D}" destId="{9A29E097-CE5E-427D-9172-BF841935608A}" srcOrd="0" destOrd="0" presId="urn:microsoft.com/office/officeart/2005/8/layout/hierarchy3"/>
    <dgm:cxn modelId="{5C3DC5D1-11CA-4DAA-8A86-E8429ED93076}" type="presOf" srcId="{168F5B8C-2D7E-4FDA-BD02-FAF3E3BAE7A5}" destId="{49DD2ACD-721E-4D2E-B498-96622957CF35}" srcOrd="0" destOrd="0" presId="urn:microsoft.com/office/officeart/2005/8/layout/hierarchy3"/>
    <dgm:cxn modelId="{800A0518-0B85-4289-90F3-DD0EF5253773}" type="presOf" srcId="{F031BB6C-DAD1-485D-86E3-86CEAD4B449B}" destId="{16687883-4CC3-41DD-83C9-292D786628CF}" srcOrd="1" destOrd="0" presId="urn:microsoft.com/office/officeart/2005/8/layout/hierarchy3"/>
    <dgm:cxn modelId="{5AD877E8-D9BA-4389-9831-7E43D900332E}" srcId="{85FB899C-FE54-42C0-9107-C873F17F5564}" destId="{5B99D3C4-6A9E-4F91-BC94-5CC75CDC175A}" srcOrd="1" destOrd="0" parTransId="{3AACEA65-B0B9-4F1F-AF64-196A6B7DD72C}" sibTransId="{44710D27-006F-4ABC-89B9-831B853047C3}"/>
    <dgm:cxn modelId="{11F2D236-28D7-497E-B98C-CA8784D3FF4F}" srcId="{A78F89C2-2971-488E-ACB3-FCF888DA3120}" destId="{F031BB6C-DAD1-485D-86E3-86CEAD4B449B}" srcOrd="2" destOrd="0" parTransId="{B7FA5694-7DE9-464E-9E94-1885D48CF6D9}" sibTransId="{0B1AE710-1044-4DA3-96FC-AE8F6F9C3B8B}"/>
    <dgm:cxn modelId="{A61773A4-0934-49A8-B66E-EF80C0337DBA}" srcId="{A78F89C2-2971-488E-ACB3-FCF888DA3120}" destId="{2AACD753-3A21-4C7E-B966-6452B8038FBF}" srcOrd="1" destOrd="0" parTransId="{669DA2B2-003D-487A-9683-C1B67A4A2F31}" sibTransId="{F9F0067D-2601-4ED7-9CE2-D6274CC1D8FD}"/>
    <dgm:cxn modelId="{5EB2435B-0C92-47E5-995B-AF9B6F622BD1}" type="presOf" srcId="{3AACEA65-B0B9-4F1F-AF64-196A6B7DD72C}" destId="{0E1A79D6-FC3C-47AC-ACC2-AF54AE1C7070}" srcOrd="0" destOrd="0" presId="urn:microsoft.com/office/officeart/2005/8/layout/hierarchy3"/>
    <dgm:cxn modelId="{D6128B06-B6B9-4915-989E-4B92D92A4ED7}" type="presOf" srcId="{C2EB096A-B03D-4BCB-A74D-D89D6D500B7C}" destId="{0D0D8D08-3BD0-4EE8-A709-2E221867D5FF}" srcOrd="0" destOrd="0" presId="urn:microsoft.com/office/officeart/2005/8/layout/hierarchy3"/>
    <dgm:cxn modelId="{A47CEFEC-ABDC-4F5B-AE2C-2CE541209797}" type="presOf" srcId="{2AACD753-3A21-4C7E-B966-6452B8038FBF}" destId="{545A4261-65CB-4A49-8B2F-7C221E57FEA1}" srcOrd="1" destOrd="0" presId="urn:microsoft.com/office/officeart/2005/8/layout/hierarchy3"/>
    <dgm:cxn modelId="{BFFFD015-C997-45C2-8F87-3D2008021D50}" type="presOf" srcId="{F031BB6C-DAD1-485D-86E3-86CEAD4B449B}" destId="{3B951547-7165-42F1-90D4-E4DDEAAC8B7B}" srcOrd="0" destOrd="0" presId="urn:microsoft.com/office/officeart/2005/8/layout/hierarchy3"/>
    <dgm:cxn modelId="{0669B6BF-5486-4AF3-9B75-B13A792C8A57}" type="presOf" srcId="{85FB899C-FE54-42C0-9107-C873F17F5564}" destId="{C24A1DD9-7B60-4484-8530-72A03A8C8A49}" srcOrd="1" destOrd="0" presId="urn:microsoft.com/office/officeart/2005/8/layout/hierarchy3"/>
    <dgm:cxn modelId="{70B4AD8A-2566-4B4A-86F7-90E4527EE4E8}" srcId="{85FB899C-FE54-42C0-9107-C873F17F5564}" destId="{F0EB0D19-37AF-4C2E-8DDA-4053F9AFBD79}" srcOrd="0" destOrd="0" parTransId="{C291161D-8A02-4172-8A9D-1AD2A51C640D}" sibTransId="{F9417C71-0581-4674-954E-5A24DB467A32}"/>
    <dgm:cxn modelId="{A46985FA-D795-4F37-85B9-6D8C45CA6A61}" type="presOf" srcId="{A78F89C2-2971-488E-ACB3-FCF888DA3120}" destId="{07AA23CE-BCE2-4249-A60B-D15A41DEB5B8}" srcOrd="0" destOrd="0" presId="urn:microsoft.com/office/officeart/2005/8/layout/hierarchy3"/>
    <dgm:cxn modelId="{14DDA014-52A9-4C52-9DC3-99EC282BC677}" type="presOf" srcId="{F0EB0D19-37AF-4C2E-8DDA-4053F9AFBD79}" destId="{57B89F07-8B4D-4DF4-9E48-5A01E1041083}" srcOrd="0" destOrd="0" presId="urn:microsoft.com/office/officeart/2005/8/layout/hierarchy3"/>
    <dgm:cxn modelId="{10BA49D9-BECC-4E85-9372-1B3B7F966113}" type="presOf" srcId="{5B99D3C4-6A9E-4F91-BC94-5CC75CDC175A}" destId="{61B11B44-7DA2-47B9-92AA-F18FA2F5079E}" srcOrd="0" destOrd="0" presId="urn:microsoft.com/office/officeart/2005/8/layout/hierarchy3"/>
    <dgm:cxn modelId="{3BB363C3-6D7A-4221-90F2-46EF502BABDD}" type="presOf" srcId="{85FB899C-FE54-42C0-9107-C873F17F5564}" destId="{3A688B4F-55E4-4FC4-BC5A-FBCC5C6E946D}" srcOrd="0" destOrd="0" presId="urn:microsoft.com/office/officeart/2005/8/layout/hierarchy3"/>
    <dgm:cxn modelId="{FCBBF73F-0C08-4083-8462-666A81496BE5}" type="presParOf" srcId="{07AA23CE-BCE2-4249-A60B-D15A41DEB5B8}" destId="{442C63A3-2DAD-4FA7-B49D-01CC1910B157}" srcOrd="0" destOrd="0" presId="urn:microsoft.com/office/officeart/2005/8/layout/hierarchy3"/>
    <dgm:cxn modelId="{20A2EA68-AEFA-4B31-8872-8E7023BD1548}" type="presParOf" srcId="{442C63A3-2DAD-4FA7-B49D-01CC1910B157}" destId="{82C69708-CD5C-460B-AA00-89CCB0383E34}" srcOrd="0" destOrd="0" presId="urn:microsoft.com/office/officeart/2005/8/layout/hierarchy3"/>
    <dgm:cxn modelId="{E88A8CE2-BFDD-4C2E-80FD-6722CF1FB939}" type="presParOf" srcId="{82C69708-CD5C-460B-AA00-89CCB0383E34}" destId="{3A688B4F-55E4-4FC4-BC5A-FBCC5C6E946D}" srcOrd="0" destOrd="0" presId="urn:microsoft.com/office/officeart/2005/8/layout/hierarchy3"/>
    <dgm:cxn modelId="{495371AD-3952-4C1F-B806-DB916537B7B1}" type="presParOf" srcId="{82C69708-CD5C-460B-AA00-89CCB0383E34}" destId="{C24A1DD9-7B60-4484-8530-72A03A8C8A49}" srcOrd="1" destOrd="0" presId="urn:microsoft.com/office/officeart/2005/8/layout/hierarchy3"/>
    <dgm:cxn modelId="{69276080-39F9-461C-97B1-421906BA5C6B}" type="presParOf" srcId="{442C63A3-2DAD-4FA7-B49D-01CC1910B157}" destId="{E12E3F2E-12CC-4D02-8626-B15ADCF81F08}" srcOrd="1" destOrd="0" presId="urn:microsoft.com/office/officeart/2005/8/layout/hierarchy3"/>
    <dgm:cxn modelId="{D492A765-7E7E-464E-8717-AC4C73BA41E2}" type="presParOf" srcId="{E12E3F2E-12CC-4D02-8626-B15ADCF81F08}" destId="{9A29E097-CE5E-427D-9172-BF841935608A}" srcOrd="0" destOrd="0" presId="urn:microsoft.com/office/officeart/2005/8/layout/hierarchy3"/>
    <dgm:cxn modelId="{77FE16B7-76D0-462D-8D81-B3CD1D3EC036}" type="presParOf" srcId="{E12E3F2E-12CC-4D02-8626-B15ADCF81F08}" destId="{57B89F07-8B4D-4DF4-9E48-5A01E1041083}" srcOrd="1" destOrd="0" presId="urn:microsoft.com/office/officeart/2005/8/layout/hierarchy3"/>
    <dgm:cxn modelId="{B5CA3080-BB81-4FA2-9EE1-EC818682E1C8}" type="presParOf" srcId="{E12E3F2E-12CC-4D02-8626-B15ADCF81F08}" destId="{0E1A79D6-FC3C-47AC-ACC2-AF54AE1C7070}" srcOrd="2" destOrd="0" presId="urn:microsoft.com/office/officeart/2005/8/layout/hierarchy3"/>
    <dgm:cxn modelId="{D271C626-2AA4-4F04-B280-89F2BCF22C95}" type="presParOf" srcId="{E12E3F2E-12CC-4D02-8626-B15ADCF81F08}" destId="{61B11B44-7DA2-47B9-92AA-F18FA2F5079E}" srcOrd="3" destOrd="0" presId="urn:microsoft.com/office/officeart/2005/8/layout/hierarchy3"/>
    <dgm:cxn modelId="{8C479AB6-9273-4F30-B5F0-80D9868D0386}" type="presParOf" srcId="{E12E3F2E-12CC-4D02-8626-B15ADCF81F08}" destId="{0D0D8D08-3BD0-4EE8-A709-2E221867D5FF}" srcOrd="4" destOrd="0" presId="urn:microsoft.com/office/officeart/2005/8/layout/hierarchy3"/>
    <dgm:cxn modelId="{CED2D171-8D84-4372-9B4A-3E12E2EFFEAF}" type="presParOf" srcId="{E12E3F2E-12CC-4D02-8626-B15ADCF81F08}" destId="{49DD2ACD-721E-4D2E-B498-96622957CF35}" srcOrd="5" destOrd="0" presId="urn:microsoft.com/office/officeart/2005/8/layout/hierarchy3"/>
    <dgm:cxn modelId="{2E67B212-D91E-4217-8B26-28F9FC64FEC2}" type="presParOf" srcId="{07AA23CE-BCE2-4249-A60B-D15A41DEB5B8}" destId="{B7DAF3F8-E0EA-456F-A4A1-C84E8F9F67F7}" srcOrd="1" destOrd="0" presId="urn:microsoft.com/office/officeart/2005/8/layout/hierarchy3"/>
    <dgm:cxn modelId="{57AC6227-1836-4A66-96DD-D0060019D06B}" type="presParOf" srcId="{B7DAF3F8-E0EA-456F-A4A1-C84E8F9F67F7}" destId="{F0F87DCF-A40B-4AC7-B4DE-327BB07DF7F7}" srcOrd="0" destOrd="0" presId="urn:microsoft.com/office/officeart/2005/8/layout/hierarchy3"/>
    <dgm:cxn modelId="{42082101-31BD-4E99-A839-C5CDB5FEDD88}" type="presParOf" srcId="{F0F87DCF-A40B-4AC7-B4DE-327BB07DF7F7}" destId="{E8F51163-F851-4AC7-8CBD-0AFF97E57566}" srcOrd="0" destOrd="0" presId="urn:microsoft.com/office/officeart/2005/8/layout/hierarchy3"/>
    <dgm:cxn modelId="{8A6CE571-7963-4DC5-BB1C-F885455BE11C}" type="presParOf" srcId="{F0F87DCF-A40B-4AC7-B4DE-327BB07DF7F7}" destId="{545A4261-65CB-4A49-8B2F-7C221E57FEA1}" srcOrd="1" destOrd="0" presId="urn:microsoft.com/office/officeart/2005/8/layout/hierarchy3"/>
    <dgm:cxn modelId="{E6B4A070-AB4D-4C80-81E8-8337A5D48EE9}" type="presParOf" srcId="{B7DAF3F8-E0EA-456F-A4A1-C84E8F9F67F7}" destId="{9D0F25DB-05A5-4A2F-BAC3-30E0E6B00F56}" srcOrd="1" destOrd="0" presId="urn:microsoft.com/office/officeart/2005/8/layout/hierarchy3"/>
    <dgm:cxn modelId="{60876907-8F36-42E6-957F-233834E1BE32}" type="presParOf" srcId="{07AA23CE-BCE2-4249-A60B-D15A41DEB5B8}" destId="{ABD7935A-B48B-454A-850D-9E320D8ABD58}" srcOrd="2" destOrd="0" presId="urn:microsoft.com/office/officeart/2005/8/layout/hierarchy3"/>
    <dgm:cxn modelId="{E5ACAE2C-2B36-4F40-979F-2FBAF887F2DD}" type="presParOf" srcId="{ABD7935A-B48B-454A-850D-9E320D8ABD58}" destId="{AE846788-0F2A-4AEB-B8F9-D0F9775B956A}" srcOrd="0" destOrd="0" presId="urn:microsoft.com/office/officeart/2005/8/layout/hierarchy3"/>
    <dgm:cxn modelId="{065028F6-D10A-45CA-93B5-2B17BDBFB106}" type="presParOf" srcId="{AE846788-0F2A-4AEB-B8F9-D0F9775B956A}" destId="{3B951547-7165-42F1-90D4-E4DDEAAC8B7B}" srcOrd="0" destOrd="0" presId="urn:microsoft.com/office/officeart/2005/8/layout/hierarchy3"/>
    <dgm:cxn modelId="{41157B1D-9D52-4098-8FD3-3D526A4294D8}" type="presParOf" srcId="{AE846788-0F2A-4AEB-B8F9-D0F9775B956A}" destId="{16687883-4CC3-41DD-83C9-292D786628CF}" srcOrd="1" destOrd="0" presId="urn:microsoft.com/office/officeart/2005/8/layout/hierarchy3"/>
    <dgm:cxn modelId="{6326D670-9EDC-4A21-9D9C-7278326E6267}" type="presParOf" srcId="{ABD7935A-B48B-454A-850D-9E320D8ABD58}" destId="{0C0BDFE6-368F-4C15-846A-70FABA7836F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3149C-9226-47BF-9335-24511565D361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0FEC6-3F85-40B8-BF0D-C05E1515F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1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FEC6-3F85-40B8-BF0D-C05E1515FE2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65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118C28A-E87F-40F3-9B5E-9B9B4341DAAC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9AD3076-0768-4C02-A2E1-480C38787E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D79D1-9DD2-4BFB-81A8-3DAF22A264F4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9DCE-0819-4E4F-B517-93F2419A17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8533F-3228-45D9-A17B-29FB95652604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566C-987B-41B8-B667-B6DE509602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36F4A-A453-4261-9F34-BA59CE5CD28E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D000-FF89-4A69-AFFC-F36078356C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E3BF76-86FF-4A92-B715-3DFF91CFD35D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E4C01E-CE5C-47A7-85DA-3975E4CAA3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AC3325-AEFD-44AC-A6A4-D984E91E7392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7C8406-C85D-422B-8DE1-E7924284EC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A63776-8722-46C2-8653-FF80CB6BCC4D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7D26F1-A209-4328-86EF-BE92CDBB34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D695A7-B02D-49D6-8976-E3814C751038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763F11-B061-4769-BE5D-4E12D43CDF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CAC6B-8338-4A20-94EE-58C1084CD64F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1AA5B-8386-4715-9ADB-06042374DD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AE4E0A-B1F7-4C1D-93BA-63F96A08007A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CCB67-FF23-440E-8BD2-24D74FEA81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C3B8D3-9E3A-46CD-AD6A-BCCB877A5603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99A72DA-9739-4BF1-AA62-E6BB4EA1DE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77700B9-5E74-4F1F-83CB-162F2307B67C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0B06596-5ED2-46AC-A834-40EB0A6AB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16" r:id="rId2"/>
    <p:sldLayoutId id="2147484021" r:id="rId3"/>
    <p:sldLayoutId id="2147484022" r:id="rId4"/>
    <p:sldLayoutId id="2147484023" r:id="rId5"/>
    <p:sldLayoutId id="2147484024" r:id="rId6"/>
    <p:sldLayoutId id="2147484017" r:id="rId7"/>
    <p:sldLayoutId id="2147484025" r:id="rId8"/>
    <p:sldLayoutId id="2147484026" r:id="rId9"/>
    <p:sldLayoutId id="2147484018" r:id="rId10"/>
    <p:sldLayoutId id="214748401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50864"/>
            <a:ext cx="7772398" cy="147002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Права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Юридическом факультете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МГУ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5" descr="a-G4f9-Uo7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00808"/>
            <a:ext cx="4464496" cy="33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31640" y="5661248"/>
            <a:ext cx="6728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vk.com/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lawschoolmsu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032" name="Picture 8" descr="http://edu.jobsmarket.ru/images/for_news_cl/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589240"/>
            <a:ext cx="1008112" cy="10062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ru-RU" dirty="0" smtClean="0"/>
              <a:t>Элементы права: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Право </a:t>
            </a:r>
            <a:r>
              <a:rPr lang="ru-RU" b="1" dirty="0" smtClean="0"/>
              <a:t>распоряжаться</a:t>
            </a:r>
            <a:r>
              <a:rPr lang="ru-RU" dirty="0" smtClean="0"/>
              <a:t> своими </a:t>
            </a:r>
            <a:r>
              <a:rPr lang="ru-RU" b="1" dirty="0" smtClean="0"/>
              <a:t>способностями</a:t>
            </a:r>
            <a:r>
              <a:rPr lang="ru-RU" dirty="0" smtClean="0"/>
              <a:t> к труду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Право работающих на </a:t>
            </a:r>
            <a:r>
              <a:rPr lang="ru-RU" dirty="0" smtClean="0"/>
              <a:t>соответствующие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dirty="0"/>
              <a:t>У</a:t>
            </a:r>
            <a:r>
              <a:rPr lang="ru-RU" dirty="0" smtClean="0"/>
              <a:t>словия</a:t>
            </a:r>
            <a:r>
              <a:rPr lang="ru-RU" dirty="0"/>
              <a:t>, </a:t>
            </a:r>
            <a:endParaRPr lang="ru-RU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ru-RU" dirty="0" smtClean="0"/>
              <a:t>Охрану,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dirty="0" smtClean="0"/>
              <a:t>Оплату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Право на </a:t>
            </a:r>
            <a:r>
              <a:rPr lang="ru-RU" b="1" dirty="0"/>
              <a:t>защиту от </a:t>
            </a:r>
            <a:r>
              <a:rPr lang="ru-RU" b="1" dirty="0" smtClean="0"/>
              <a:t>безработицы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Право на </a:t>
            </a:r>
            <a:r>
              <a:rPr lang="ru-RU" b="1" dirty="0" smtClean="0"/>
              <a:t>трудовые споры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Право на </a:t>
            </a:r>
            <a:r>
              <a:rPr lang="ru-RU" b="1" dirty="0" smtClean="0"/>
              <a:t>забастовку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Право на свободный труд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315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Каждый имеет право на отдых.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Работающему </a:t>
            </a:r>
            <a:r>
              <a:rPr lang="ru-RU" dirty="0"/>
              <a:t>по трудовому договору гарантируются установленные федеральным законом продолжительность рабочего времени, выходные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праздничные дни,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оплачиваемый </a:t>
            </a:r>
            <a:br>
              <a:rPr lang="ru-RU" dirty="0" smtClean="0"/>
            </a:br>
            <a:r>
              <a:rPr lang="ru-RU" dirty="0" smtClean="0"/>
              <a:t>ежегодный </a:t>
            </a:r>
            <a:br>
              <a:rPr lang="ru-RU" dirty="0" smtClean="0"/>
            </a:br>
            <a:r>
              <a:rPr lang="ru-RU" dirty="0" smtClean="0"/>
              <a:t>отпуск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Право на отдых </a:t>
            </a:r>
            <a:br>
              <a:rPr lang="ru-RU" dirty="0" smtClean="0"/>
            </a:br>
            <a:r>
              <a:rPr lang="ru-RU" dirty="0" smtClean="0"/>
              <a:t>(ч. 5 ст. 37 Конституции)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4098" name="Picture 2" descr="http://naribalky.ru/uploads/posts/2011-11/1321554116_otpu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048273" cy="274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501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Материнство </a:t>
            </a:r>
            <a:r>
              <a:rPr lang="ru-RU" dirty="0"/>
              <a:t>и детство, </a:t>
            </a:r>
            <a:endParaRPr lang="ru-RU" dirty="0" smtClean="0"/>
          </a:p>
          <a:p>
            <a:r>
              <a:rPr lang="ru-RU" dirty="0" smtClean="0"/>
              <a:t>семья </a:t>
            </a:r>
            <a:r>
              <a:rPr lang="ru-RU" dirty="0"/>
              <a:t>находятся под </a:t>
            </a:r>
            <a:endParaRPr lang="ru-RU" dirty="0" smtClean="0"/>
          </a:p>
          <a:p>
            <a:r>
              <a:rPr lang="ru-RU" dirty="0" smtClean="0"/>
              <a:t>защитой </a:t>
            </a:r>
            <a:r>
              <a:rPr lang="ru-RU" dirty="0"/>
              <a:t>государства.</a:t>
            </a:r>
          </a:p>
          <a:p>
            <a:endParaRPr lang="ru-RU" dirty="0" smtClean="0"/>
          </a:p>
          <a:p>
            <a:r>
              <a:rPr lang="ru-RU" dirty="0" smtClean="0"/>
              <a:t>Забота </a:t>
            </a:r>
            <a:r>
              <a:rPr lang="ru-RU" dirty="0"/>
              <a:t>о детях, их </a:t>
            </a:r>
            <a:endParaRPr lang="ru-RU" dirty="0" smtClean="0"/>
          </a:p>
          <a:p>
            <a:r>
              <a:rPr lang="ru-RU" dirty="0" smtClean="0"/>
              <a:t>воспитание </a:t>
            </a:r>
            <a:r>
              <a:rPr lang="ru-RU" dirty="0"/>
              <a:t>- равное </a:t>
            </a:r>
            <a:endParaRPr lang="ru-RU" dirty="0" smtClean="0"/>
          </a:p>
          <a:p>
            <a:r>
              <a:rPr lang="ru-RU" b="1" dirty="0" smtClean="0"/>
              <a:t>право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обязанность родителей</a:t>
            </a:r>
          </a:p>
          <a:p>
            <a:endParaRPr lang="ru-RU" dirty="0"/>
          </a:p>
          <a:p>
            <a:pPr marL="109537" indent="0" algn="ctr">
              <a:buNone/>
            </a:pPr>
            <a:r>
              <a:rPr lang="ru-RU" b="1" dirty="0" smtClean="0"/>
              <a:t>Корреспондируют </a:t>
            </a:r>
            <a:r>
              <a:rPr lang="ru-RU" b="1" dirty="0"/>
              <a:t>обязанности</a:t>
            </a:r>
            <a:r>
              <a:rPr lang="ru-RU" dirty="0"/>
              <a:t> </a:t>
            </a:r>
            <a:r>
              <a:rPr lang="ru-RU" b="1" u="sng" dirty="0"/>
              <a:t>государства</a:t>
            </a:r>
            <a:r>
              <a:rPr lang="ru-RU" dirty="0"/>
              <a:t> по обеспечению такой защиты.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3" y="188640"/>
            <a:ext cx="8906321" cy="115212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Право </a:t>
            </a:r>
            <a:r>
              <a:rPr lang="ru-RU" sz="3200" dirty="0"/>
              <a:t>на защиту материнства, детства и семьи </a:t>
            </a:r>
            <a:r>
              <a:rPr lang="ru-RU" sz="3200" dirty="0" smtClean="0"/>
              <a:t>государством </a:t>
            </a:r>
            <a:br>
              <a:rPr lang="ru-RU" sz="3200" dirty="0" smtClean="0"/>
            </a:br>
            <a:r>
              <a:rPr lang="ru-RU" sz="3200" dirty="0" smtClean="0"/>
              <a:t>(ст. 38 Конституции) 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5122" name="Picture 2" descr="http://vedawoman.ru/wp-content/uploads/2012/05/10624249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1138"/>
            <a:ext cx="3024336" cy="252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748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Каждому </a:t>
            </a:r>
            <a:r>
              <a:rPr lang="ru-RU" dirty="0"/>
              <a:t>гарантируется </a:t>
            </a:r>
            <a:r>
              <a:rPr lang="ru-RU" b="1" dirty="0"/>
              <a:t>социальное обеспечение по возрасту</a:t>
            </a:r>
            <a:r>
              <a:rPr lang="ru-RU" dirty="0"/>
              <a:t>, </a:t>
            </a:r>
            <a:r>
              <a:rPr lang="ru-RU" b="1" dirty="0"/>
              <a:t>в случае болезни</a:t>
            </a:r>
            <a:r>
              <a:rPr lang="ru-RU" dirty="0"/>
              <a:t>, </a:t>
            </a:r>
            <a:r>
              <a:rPr lang="ru-RU" b="1" dirty="0"/>
              <a:t>инвалидности</a:t>
            </a:r>
            <a:r>
              <a:rPr lang="ru-RU" dirty="0"/>
              <a:t>, </a:t>
            </a:r>
            <a:r>
              <a:rPr lang="ru-RU" b="1" dirty="0"/>
              <a:t>потери кормильца</a:t>
            </a:r>
            <a:r>
              <a:rPr lang="ru-RU" dirty="0"/>
              <a:t>, </a:t>
            </a:r>
            <a:r>
              <a:rPr lang="ru-RU" b="1" dirty="0"/>
              <a:t>для воспитания детей</a:t>
            </a:r>
            <a:r>
              <a:rPr lang="ru-RU" dirty="0"/>
              <a:t> и в иных случаях, установленных законом.</a:t>
            </a:r>
          </a:p>
          <a:p>
            <a:r>
              <a:rPr lang="ru-RU" dirty="0" smtClean="0"/>
              <a:t>Государственные </a:t>
            </a:r>
            <a:r>
              <a:rPr lang="ru-RU" dirty="0"/>
              <a:t>пенсии и социальные пособия </a:t>
            </a:r>
            <a:r>
              <a:rPr lang="ru-RU" b="1" dirty="0"/>
              <a:t>устанавливаются законом</a:t>
            </a:r>
            <a:r>
              <a:rPr lang="ru-RU" dirty="0"/>
              <a:t>.</a:t>
            </a:r>
          </a:p>
          <a:p>
            <a:r>
              <a:rPr lang="ru-RU" dirty="0" smtClean="0"/>
              <a:t>Поощряются </a:t>
            </a:r>
            <a:r>
              <a:rPr lang="ru-RU" dirty="0"/>
              <a:t>добровольное социальное страхование, создание дополнительных форм социального обеспечения и благотворительность.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0869" y="508000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dirty="0">
                <a:effectLst/>
              </a:rPr>
              <a:t>Право на социальное обеспечение и социальную </a:t>
            </a:r>
            <a:r>
              <a:rPr lang="ru-RU" sz="3600" dirty="0" smtClean="0">
                <a:effectLst/>
              </a:rPr>
              <a:t>защиту </a:t>
            </a:r>
            <a:br>
              <a:rPr lang="ru-RU" sz="3600" dirty="0" smtClean="0">
                <a:effectLst/>
              </a:rPr>
            </a:br>
            <a:r>
              <a:rPr lang="ru-RU" sz="3100" dirty="0" smtClean="0">
                <a:effectLst/>
              </a:rPr>
              <a:t>(ст. 39 Конституции)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315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81138"/>
            <a:ext cx="9144000" cy="4468142"/>
          </a:xfrm>
        </p:spPr>
        <p:txBody>
          <a:bodyPr/>
          <a:lstStyle/>
          <a:p>
            <a:r>
              <a:rPr lang="ru-RU" sz="2400" dirty="0" smtClean="0"/>
              <a:t>Каждый </a:t>
            </a:r>
            <a:r>
              <a:rPr lang="ru-RU" sz="2400" dirty="0"/>
              <a:t>имеет </a:t>
            </a:r>
            <a:r>
              <a:rPr lang="ru-RU" sz="2400" b="1" dirty="0"/>
              <a:t>право на жилище</a:t>
            </a:r>
            <a:r>
              <a:rPr lang="ru-RU" sz="2400" dirty="0"/>
              <a:t>. Никто не может быть произвольно лишен жилища.</a:t>
            </a:r>
          </a:p>
          <a:p>
            <a:r>
              <a:rPr lang="ru-RU" sz="2400" dirty="0" smtClean="0"/>
              <a:t>Органы </a:t>
            </a:r>
            <a:r>
              <a:rPr lang="ru-RU" sz="2400" dirty="0"/>
              <a:t>государственной власти и органы местного самоуправления поощряют жилищное строительство, создают условия для осуществления права на жилище.</a:t>
            </a:r>
          </a:p>
          <a:p>
            <a:r>
              <a:rPr lang="ru-RU" sz="2400" dirty="0" smtClean="0"/>
              <a:t>Малоимущим</a:t>
            </a:r>
            <a:r>
              <a:rPr lang="ru-RU" sz="2400" dirty="0"/>
              <a:t>, иным указанным в законе гражданам, нуждающимся в жилище, оно предоставляется бесплатно или за доступную плату из государственных, муниципальных и </a:t>
            </a:r>
            <a:endParaRPr lang="ru-RU" sz="2400" dirty="0" smtClean="0"/>
          </a:p>
          <a:p>
            <a:r>
              <a:rPr lang="ru-RU" sz="2400" dirty="0" smtClean="0"/>
              <a:t>других </a:t>
            </a:r>
            <a:r>
              <a:rPr lang="ru-RU" sz="2400" dirty="0"/>
              <a:t>жилищных фондов в </a:t>
            </a:r>
            <a:endParaRPr lang="ru-RU" sz="2400" dirty="0" smtClean="0"/>
          </a:p>
          <a:p>
            <a:r>
              <a:rPr lang="ru-RU" sz="2400" dirty="0" smtClean="0"/>
              <a:t>соответствии </a:t>
            </a:r>
            <a:r>
              <a:rPr lang="ru-RU" sz="2400" dirty="0"/>
              <a:t>с </a:t>
            </a:r>
            <a:r>
              <a:rPr lang="ru-RU" sz="2400" dirty="0" smtClean="0"/>
              <a:t>установленными </a:t>
            </a:r>
          </a:p>
          <a:p>
            <a:r>
              <a:rPr lang="ru-RU" sz="2400" dirty="0" smtClean="0"/>
              <a:t>           законом </a:t>
            </a:r>
            <a:r>
              <a:rPr lang="ru-RU" sz="2400" dirty="0"/>
              <a:t>нормами.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1" y="116632"/>
            <a:ext cx="8834313" cy="13645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Право на жилище </a:t>
            </a:r>
            <a:br>
              <a:rPr lang="ru-RU" dirty="0" smtClean="0"/>
            </a:br>
            <a:r>
              <a:rPr lang="ru-RU" dirty="0" smtClean="0"/>
              <a:t>(ст. 40 Конституции)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6148" name="Picture 4" descr="http://vignette1.wikia.nocookie.net/tgrotter/images/f/f0/%D0%98%D0%B7%D0%B1%D1%83%D1%88%D0%BA%D0%B0_%D0%BD%D0%B0_%D0%BA%D1%83%D1%80%D1%8C%D0%B8%D1%85_%D0%BD%D0%BE%D0%B6%D0%BA%D0%B0%D1%85.jpg/revision/latest?cb=20140924145035&amp;path-prefix=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107" y="4365104"/>
            <a:ext cx="2265280" cy="226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705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08520" y="1481138"/>
            <a:ext cx="9252520" cy="4927600"/>
          </a:xfrm>
        </p:spPr>
        <p:txBody>
          <a:bodyPr/>
          <a:lstStyle/>
          <a:p>
            <a:r>
              <a:rPr lang="ru-RU" sz="2000" dirty="0" smtClean="0"/>
              <a:t>Каждый </a:t>
            </a:r>
            <a:r>
              <a:rPr lang="ru-RU" sz="2000" dirty="0"/>
              <a:t>имеет право на охрану здоровья и медицинскую помощь. Медицинская помощь в государственных и муниципальных учреждениях здравоохранения оказывается гражданам бесплатно за счет средств соответствующего бюджета, страховых взносов, других поступлений.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Российской Федерации финансируются федеральные программы охраны и укрепления здоровья населения, принимаются меры по развитию государственной, муниципальной, частной систем здравоохранения, поощряется деятельность, способствующая укреплению здоровья человека, развитию физической культуры и спорта, экологическому и санитарно-эпидемиологическому благополучию.</a:t>
            </a:r>
          </a:p>
          <a:p>
            <a:r>
              <a:rPr lang="ru-RU" sz="2000" dirty="0" smtClean="0"/>
              <a:t>Сокрытие </a:t>
            </a:r>
            <a:r>
              <a:rPr lang="ru-RU" sz="2000" dirty="0"/>
              <a:t>должностными лицами фактов и обстоятельств, создающих угрозу для жизни и здоровья людей, влечет за собой </a:t>
            </a:r>
            <a:r>
              <a:rPr lang="ru-RU" sz="2000" dirty="0" smtClean="0"/>
              <a:t>                    	      ответственность </a:t>
            </a:r>
            <a:r>
              <a:rPr lang="ru-RU" sz="2000" dirty="0"/>
              <a:t>в соответствии с федеральным законом.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065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Право </a:t>
            </a:r>
            <a:r>
              <a:rPr lang="ru-RU" dirty="0"/>
              <a:t>на охрану здоровья и медицинскую </a:t>
            </a:r>
            <a:r>
              <a:rPr lang="ru-RU" dirty="0" smtClean="0"/>
              <a:t>помощь </a:t>
            </a:r>
            <a:br>
              <a:rPr lang="ru-RU" dirty="0" smtClean="0"/>
            </a:br>
            <a:r>
              <a:rPr lang="ru-RU" sz="2700" dirty="0" smtClean="0"/>
              <a:t>(ст. 41 Конституции) </a:t>
            </a: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568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Каждый имеет право </a:t>
            </a:r>
            <a:r>
              <a:rPr lang="ru-RU" dirty="0" smtClean="0"/>
              <a:t>на:</a:t>
            </a:r>
          </a:p>
          <a:p>
            <a:pPr lvl="1"/>
            <a:r>
              <a:rPr lang="ru-RU" dirty="0" smtClean="0"/>
              <a:t>благоприятную </a:t>
            </a:r>
            <a:r>
              <a:rPr lang="ru-RU" dirty="0"/>
              <a:t>окружающую среду, </a:t>
            </a:r>
            <a:endParaRPr lang="ru-RU" dirty="0" smtClean="0"/>
          </a:p>
          <a:p>
            <a:pPr lvl="1"/>
            <a:r>
              <a:rPr lang="ru-RU" dirty="0" smtClean="0"/>
              <a:t>достоверную </a:t>
            </a:r>
            <a:r>
              <a:rPr lang="ru-RU" dirty="0"/>
              <a:t>информацию о ее состоянии и </a:t>
            </a:r>
            <a:endParaRPr lang="ru-RU" dirty="0" smtClean="0"/>
          </a:p>
          <a:p>
            <a:pPr lvl="1"/>
            <a:r>
              <a:rPr lang="ru-RU" dirty="0" smtClean="0"/>
              <a:t>возмещение </a:t>
            </a:r>
            <a:r>
              <a:rPr lang="ru-RU" dirty="0"/>
              <a:t>ущерба, причиненного его здоровью или имуществу экологическим </a:t>
            </a:r>
            <a:r>
              <a:rPr lang="ru-RU" dirty="0" smtClean="0"/>
              <a:t>правонарушением.</a:t>
            </a:r>
          </a:p>
          <a:p>
            <a:pPr lvl="1"/>
            <a:endParaRPr lang="ru-RU" dirty="0"/>
          </a:p>
          <a:p>
            <a:pPr marL="392113" lvl="1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704" y="248847"/>
            <a:ext cx="9144000" cy="12065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Право </a:t>
            </a:r>
            <a:r>
              <a:rPr lang="ru-RU" sz="3600" dirty="0"/>
              <a:t>на благоприятную окружающую </a:t>
            </a:r>
            <a:r>
              <a:rPr lang="ru-RU" sz="3600" dirty="0" smtClean="0"/>
              <a:t>среду </a:t>
            </a:r>
            <a:br>
              <a:rPr lang="ru-RU" sz="3600" dirty="0" smtClean="0"/>
            </a:br>
            <a:r>
              <a:rPr lang="ru-RU" sz="2800" dirty="0" smtClean="0"/>
              <a:t>(ст. 42 Конституции)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7170" name="Picture 2" descr="http://www.oranjerea.ru/files/Dere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62797"/>
            <a:ext cx="4612616" cy="313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747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5292725"/>
          </a:xfrm>
        </p:spPr>
        <p:txBody>
          <a:bodyPr/>
          <a:lstStyle/>
          <a:p>
            <a:pPr marL="109537" indent="0">
              <a:buNone/>
            </a:pPr>
            <a:r>
              <a:rPr lang="ru-RU" sz="2400" dirty="0"/>
              <a:t>Граждане могут:</a:t>
            </a:r>
          </a:p>
          <a:p>
            <a:pPr lvl="0"/>
            <a:r>
              <a:rPr lang="ru-RU" sz="2400" dirty="0"/>
              <a:t>требовать соблюдения экологического законодательства, </a:t>
            </a:r>
          </a:p>
          <a:p>
            <a:pPr lvl="0"/>
            <a:r>
              <a:rPr lang="ru-RU" sz="2400" dirty="0"/>
              <a:t>соответствующей информации, </a:t>
            </a:r>
          </a:p>
          <a:p>
            <a:pPr lvl="0"/>
            <a:r>
              <a:rPr lang="ru-RU" sz="2400" dirty="0"/>
              <a:t>создавать общественные объединения в данной сфере, </a:t>
            </a:r>
          </a:p>
          <a:p>
            <a:pPr lvl="0"/>
            <a:r>
              <a:rPr lang="ru-RU" sz="2400" dirty="0"/>
              <a:t>проявлять гражданские инициативы, </a:t>
            </a:r>
          </a:p>
          <a:p>
            <a:pPr lvl="0"/>
            <a:r>
              <a:rPr lang="ru-RU" sz="2400" dirty="0"/>
              <a:t>ставить вопрос о привлечении виновных к ответственности</a:t>
            </a:r>
          </a:p>
          <a:p>
            <a:pPr lvl="0"/>
            <a:r>
              <a:rPr lang="ru-RU" sz="2400" dirty="0"/>
              <a:t>получать полное возмещение ущерба их здоровью и имуществу в результате </a:t>
            </a:r>
            <a:r>
              <a:rPr lang="ru-RU" sz="2400" dirty="0" smtClean="0"/>
              <a:t>	экологических </a:t>
            </a:r>
            <a:r>
              <a:rPr lang="ru-RU" sz="2400" dirty="0"/>
              <a:t>катастроф,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064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/>
              <a:t>Право на благоприятную окружающую среду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839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Каждый </a:t>
            </a:r>
            <a:r>
              <a:rPr lang="ru-RU" sz="1800" dirty="0"/>
              <a:t>имеет право на образование.</a:t>
            </a:r>
          </a:p>
          <a:p>
            <a:r>
              <a:rPr lang="ru-RU" sz="1800" dirty="0" smtClean="0"/>
              <a:t>Гарантируются </a:t>
            </a:r>
            <a:r>
              <a:rPr lang="ru-RU" sz="1800" dirty="0"/>
              <a:t>общедоступность и бесплатность дошкольного, основного общего и среднего профессионального образования в государственных или муниципальных образовательных учреждениях и на предприятиях.</a:t>
            </a:r>
          </a:p>
          <a:p>
            <a:r>
              <a:rPr lang="ru-RU" sz="1800" dirty="0" smtClean="0"/>
              <a:t>Каждый </a:t>
            </a:r>
            <a:r>
              <a:rPr lang="ru-RU" sz="1800" dirty="0"/>
              <a:t>вправе на конкурсной основе бесплатно получить высшее образование в государственном или муниципальном образовательном учреждении и на предприятии.</a:t>
            </a:r>
          </a:p>
          <a:p>
            <a:r>
              <a:rPr lang="ru-RU" sz="1800" dirty="0" smtClean="0"/>
              <a:t>Основное </a:t>
            </a:r>
            <a:r>
              <a:rPr lang="ru-RU" sz="1800" dirty="0"/>
              <a:t>общее образование обязательно. Родители или лица, их заменяющие, обеспечивают получение детьми основного общего образования.</a:t>
            </a:r>
          </a:p>
          <a:p>
            <a:r>
              <a:rPr lang="ru-RU" sz="1800" dirty="0" smtClean="0"/>
              <a:t>Российская </a:t>
            </a:r>
            <a:r>
              <a:rPr lang="ru-RU" sz="1800" dirty="0"/>
              <a:t>Федерация устанавливает федеральные государственные образовательные стандарты, поддерживает различные формы образования и самообразования.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37319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/>
              <a:t>Право </a:t>
            </a:r>
            <a:r>
              <a:rPr lang="ru-RU" sz="4900" dirty="0"/>
              <a:t>на </a:t>
            </a:r>
            <a:r>
              <a:rPr lang="ru-RU" sz="4900" dirty="0" smtClean="0"/>
              <a:t>образование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(ст. 43 Конституции)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835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870174"/>
            <a:ext cx="9144000" cy="5721126"/>
          </a:xfrm>
        </p:spPr>
        <p:txBody>
          <a:bodyPr/>
          <a:lstStyle/>
          <a:p>
            <a:r>
              <a:rPr lang="ru-RU" b="1" dirty="0" smtClean="0"/>
              <a:t>Возможность </a:t>
            </a:r>
            <a:r>
              <a:rPr lang="ru-RU" b="1" dirty="0"/>
              <a:t>обучения в каком-либо образовательной </a:t>
            </a:r>
            <a:r>
              <a:rPr lang="ru-RU" b="1" dirty="0" smtClean="0"/>
              <a:t>организации </a:t>
            </a:r>
          </a:p>
          <a:p>
            <a:pPr lvl="1"/>
            <a:r>
              <a:rPr lang="ru-RU" b="1" dirty="0" smtClean="0"/>
              <a:t>Общие знания </a:t>
            </a:r>
          </a:p>
          <a:p>
            <a:pPr lvl="1"/>
            <a:r>
              <a:rPr lang="ru-RU" b="1" dirty="0" smtClean="0"/>
              <a:t>Специальные знания </a:t>
            </a:r>
          </a:p>
          <a:p>
            <a:r>
              <a:rPr lang="ru-RU" b="1" dirty="0" smtClean="0"/>
              <a:t>Право на самостоятельное </a:t>
            </a:r>
            <a:r>
              <a:rPr lang="ru-RU" b="1" dirty="0"/>
              <a:t>удовлетворение образовательных интересов </a:t>
            </a:r>
            <a:r>
              <a:rPr lang="ru-RU" b="1" dirty="0" smtClean="0"/>
              <a:t>личности</a:t>
            </a:r>
          </a:p>
          <a:p>
            <a:pPr marL="109537" indent="0">
              <a:buNone/>
            </a:pPr>
            <a:endParaRPr lang="ru-RU" b="1" dirty="0"/>
          </a:p>
          <a:p>
            <a:pPr marL="109537" indent="0">
              <a:buNone/>
            </a:pPr>
            <a:r>
              <a:rPr lang="ru-RU" b="1" dirty="0" smtClean="0"/>
              <a:t>ОСНОВНОЕ ОБЩЕЕ </a:t>
            </a:r>
          </a:p>
          <a:p>
            <a:pPr marL="109537" indent="0">
              <a:buNone/>
            </a:pPr>
            <a:r>
              <a:rPr lang="ru-RU" b="1" dirty="0" smtClean="0"/>
              <a:t>ОБРАЗОВАНИЕ </a:t>
            </a:r>
          </a:p>
          <a:p>
            <a:pPr marL="109537" indent="0">
              <a:buNone/>
            </a:pPr>
            <a:r>
              <a:rPr lang="ru-RU" b="1" dirty="0" smtClean="0"/>
              <a:t>ОБЯЗАТЕЛЬНО!</a:t>
            </a:r>
          </a:p>
          <a:p>
            <a:pPr marL="109537" indent="0">
              <a:buNone/>
            </a:pPr>
            <a:endParaRPr lang="ru-RU" b="1" dirty="0"/>
          </a:p>
          <a:p>
            <a:pPr marL="109537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7513" y="11663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Право на образование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8196" name="Picture 4" descr="http://xn--80aerobhh.xn--p1ai/images/news/obr/online_ed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257" y="3357959"/>
            <a:ext cx="5123856" cy="34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3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>
          <a:xfrm>
            <a:off x="0" y="548680"/>
            <a:ext cx="9036496" cy="151216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dirty="0" smtClean="0"/>
              <a:t>«Конституция как защита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от хаоса и беспредела»</a:t>
            </a:r>
            <a:r>
              <a:rPr lang="ru-RU" sz="3400" dirty="0" smtClean="0"/>
              <a:t/>
            </a:r>
            <a:br>
              <a:rPr lang="ru-RU" sz="3400" dirty="0" smtClean="0"/>
            </a:br>
            <a:endParaRPr lang="ru-RU" sz="34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4" name="Picture 4" descr="http://68nik-muzeum.ru/139397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620000" cy="28289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71670" y="5795972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Лекция № 2</a:t>
            </a:r>
            <a:endParaRPr lang="ru-RU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77798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«Поговорим о наших правах и свободах»</a:t>
            </a:r>
            <a:endParaRPr lang="ru-RU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z="2000" smtClean="0"/>
              <a:pPr>
                <a:defRPr/>
              </a:pPr>
              <a:t>2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ru-RU" sz="2400" dirty="0" smtClean="0"/>
              <a:t>Образование (ст. 2 ФЗ об образовании)</a:t>
            </a:r>
          </a:p>
          <a:p>
            <a:r>
              <a:rPr lang="ru-RU" sz="2000" dirty="0" smtClean="0"/>
              <a:t>— </a:t>
            </a:r>
            <a:r>
              <a:rPr lang="ru-RU" sz="2000" dirty="0"/>
              <a:t>единый целенаправленный процесс воспитания и обучения, являющийся общественно значимым благом и осуществляемый в интересах человека, семьи, общества и государства, </a:t>
            </a:r>
            <a:endParaRPr lang="ru-RU" sz="2000" dirty="0" smtClean="0"/>
          </a:p>
          <a:p>
            <a:r>
              <a:rPr lang="ru-RU" sz="2000" dirty="0" smtClean="0"/>
              <a:t> - совокупность </a:t>
            </a:r>
            <a:r>
              <a:rPr lang="ru-RU" sz="2000" dirty="0"/>
              <a:t>приобретаемых знаний, умений, навыков, ценностных установок, опыта деятельности и компетенции определенных объема и сложности в целях интеллектуального, духовно-нравственного, творческого, физического и (или) профессионального развития человека, удовлетворения его образовательных потребностей и интересов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Право на образование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029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692696"/>
            <a:ext cx="9252520" cy="4396134"/>
          </a:xfrm>
        </p:spPr>
        <p:txBody>
          <a:bodyPr numCol="2"/>
          <a:lstStyle/>
          <a:p>
            <a:pPr marL="109537" indent="0">
              <a:buNone/>
            </a:pPr>
            <a:r>
              <a:rPr lang="ru-RU" sz="2400" b="1" dirty="0" err="1" smtClean="0"/>
              <a:t>общеее</a:t>
            </a:r>
            <a:r>
              <a:rPr lang="ru-RU" sz="2400" dirty="0" smtClean="0"/>
              <a:t> образование: </a:t>
            </a:r>
            <a:endParaRPr lang="ru-RU" sz="2400" dirty="0"/>
          </a:p>
          <a:p>
            <a:r>
              <a:rPr lang="ru-RU" sz="2400" dirty="0"/>
              <a:t>1) дошкольное образование; </a:t>
            </a:r>
          </a:p>
          <a:p>
            <a:r>
              <a:rPr lang="ru-RU" sz="2400" dirty="0"/>
              <a:t>2) начальное общее </a:t>
            </a:r>
            <a:r>
              <a:rPr lang="ru-RU" sz="2400" dirty="0" smtClean="0"/>
              <a:t>образование (1-4 класс); </a:t>
            </a:r>
            <a:endParaRPr lang="ru-RU" sz="2400" dirty="0"/>
          </a:p>
          <a:p>
            <a:r>
              <a:rPr lang="ru-RU" sz="2400" dirty="0"/>
              <a:t>3) основное общее </a:t>
            </a:r>
            <a:r>
              <a:rPr lang="ru-RU" sz="2400" dirty="0" smtClean="0"/>
              <a:t>образование (5-9 класс); </a:t>
            </a:r>
            <a:endParaRPr lang="ru-RU" sz="2400" dirty="0"/>
          </a:p>
          <a:p>
            <a:r>
              <a:rPr lang="ru-RU" sz="2400" dirty="0"/>
              <a:t>4) среднее общее </a:t>
            </a:r>
            <a:r>
              <a:rPr lang="ru-RU" sz="2400" dirty="0" smtClean="0"/>
              <a:t>образование (10-11 класс). </a:t>
            </a:r>
            <a:endParaRPr lang="ru-RU" sz="2400" dirty="0"/>
          </a:p>
          <a:p>
            <a:pPr marL="109537" indent="0">
              <a:buNone/>
            </a:pPr>
            <a:endParaRPr lang="ru-RU" sz="2400" dirty="0"/>
          </a:p>
          <a:p>
            <a:pPr marL="109537" indent="0">
              <a:buNone/>
            </a:pPr>
            <a:endParaRPr lang="ru-RU" sz="2400" dirty="0" smtClean="0"/>
          </a:p>
          <a:p>
            <a:pPr marL="109537" indent="0">
              <a:buNone/>
            </a:pPr>
            <a:endParaRPr lang="ru-RU" sz="2400" dirty="0"/>
          </a:p>
          <a:p>
            <a:pPr marL="109537" indent="0">
              <a:buNone/>
            </a:pPr>
            <a:endParaRPr lang="ru-RU" sz="2400" dirty="0" smtClean="0"/>
          </a:p>
          <a:p>
            <a:pPr marL="109537" indent="0">
              <a:buNone/>
            </a:pPr>
            <a:r>
              <a:rPr lang="ru-RU" sz="2400" b="1" dirty="0" smtClean="0"/>
              <a:t>профессиональное</a:t>
            </a:r>
            <a:r>
              <a:rPr lang="ru-RU" sz="2400" dirty="0" smtClean="0"/>
              <a:t> образование : </a:t>
            </a:r>
            <a:endParaRPr lang="ru-RU" sz="2400" dirty="0"/>
          </a:p>
          <a:p>
            <a:r>
              <a:rPr lang="ru-RU" sz="2400" dirty="0"/>
              <a:t>1) </a:t>
            </a:r>
            <a:r>
              <a:rPr lang="ru-RU" sz="2400" b="1" dirty="0"/>
              <a:t>среднее</a:t>
            </a:r>
            <a:r>
              <a:rPr lang="ru-RU" sz="2400" dirty="0"/>
              <a:t> профессиональное образование; </a:t>
            </a:r>
          </a:p>
          <a:p>
            <a:r>
              <a:rPr lang="ru-RU" sz="2400" dirty="0"/>
              <a:t>2) высшее образование — </a:t>
            </a:r>
            <a:r>
              <a:rPr lang="ru-RU" sz="2400" b="1" dirty="0" err="1"/>
              <a:t>бакалавриат</a:t>
            </a:r>
            <a:r>
              <a:rPr lang="ru-RU" sz="2400" dirty="0"/>
              <a:t>; </a:t>
            </a:r>
          </a:p>
          <a:p>
            <a:r>
              <a:rPr lang="ru-RU" sz="2400" dirty="0"/>
              <a:t>3) высшее образование — </a:t>
            </a:r>
            <a:r>
              <a:rPr lang="ru-RU" sz="2400" b="1" dirty="0" err="1"/>
              <a:t>специалитет</a:t>
            </a:r>
            <a:r>
              <a:rPr lang="ru-RU" sz="2400" dirty="0"/>
              <a:t>, </a:t>
            </a:r>
            <a:r>
              <a:rPr lang="ru-RU" sz="2400" b="1" dirty="0"/>
              <a:t>магистратура</a:t>
            </a:r>
            <a:r>
              <a:rPr lang="ru-RU" sz="2400" dirty="0"/>
              <a:t>; </a:t>
            </a:r>
          </a:p>
          <a:p>
            <a:r>
              <a:rPr lang="ru-RU" sz="2400" dirty="0"/>
              <a:t>4) высшее образование — подготовка кадров </a:t>
            </a:r>
            <a:r>
              <a:rPr lang="ru-RU" sz="2400" b="1" dirty="0"/>
              <a:t>высшей квалификации.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7513" y="-14774"/>
            <a:ext cx="8229600" cy="851486"/>
          </a:xfrm>
        </p:spPr>
        <p:txBody>
          <a:bodyPr/>
          <a:lstStyle/>
          <a:p>
            <a:pPr algn="ctr"/>
            <a:r>
              <a:rPr lang="ru-RU" dirty="0" smtClean="0"/>
              <a:t>Право на образование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5" name="Picture 2" descr="http://chtomnedelat.com/wp-content/uploads/2015/07/214357xyybu5zbdbvq8pm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60" y="4581128"/>
            <a:ext cx="3146766" cy="219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832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7513" y="2039766"/>
            <a:ext cx="8229600" cy="4525962"/>
          </a:xfrm>
        </p:spPr>
        <p:txBody>
          <a:bodyPr/>
          <a:lstStyle/>
          <a:p>
            <a:r>
              <a:rPr lang="ru-RU" dirty="0" smtClean="0"/>
              <a:t>Каждому </a:t>
            </a:r>
            <a:r>
              <a:rPr lang="ru-RU" dirty="0"/>
              <a:t>гарантируется свобода </a:t>
            </a:r>
            <a:endParaRPr lang="ru-RU" dirty="0" smtClean="0"/>
          </a:p>
          <a:p>
            <a:pPr lvl="1"/>
            <a:r>
              <a:rPr lang="ru-RU" dirty="0" smtClean="0"/>
              <a:t>литературного,</a:t>
            </a:r>
          </a:p>
          <a:p>
            <a:pPr lvl="1"/>
            <a:r>
              <a:rPr lang="ru-RU" dirty="0" smtClean="0"/>
              <a:t>художественного</a:t>
            </a:r>
            <a:r>
              <a:rPr lang="ru-RU" dirty="0"/>
              <a:t>, </a:t>
            </a:r>
            <a:endParaRPr lang="ru-RU" dirty="0" smtClean="0"/>
          </a:p>
          <a:p>
            <a:pPr lvl="1"/>
            <a:r>
              <a:rPr lang="ru-RU" dirty="0" smtClean="0"/>
              <a:t>научного</a:t>
            </a:r>
            <a:r>
              <a:rPr lang="ru-RU" dirty="0"/>
              <a:t>, </a:t>
            </a:r>
            <a:endParaRPr lang="ru-RU" dirty="0" smtClean="0"/>
          </a:p>
          <a:p>
            <a:pPr lvl="1"/>
            <a:r>
              <a:rPr lang="ru-RU" dirty="0" smtClean="0"/>
              <a:t>технического </a:t>
            </a:r>
          </a:p>
          <a:p>
            <a:pPr marL="109537" indent="0">
              <a:buNone/>
            </a:pPr>
            <a:r>
              <a:rPr lang="ru-RU" dirty="0" smtClean="0"/>
              <a:t>других </a:t>
            </a:r>
            <a:r>
              <a:rPr lang="ru-RU" dirty="0"/>
              <a:t>видов творчества, </a:t>
            </a:r>
            <a:endParaRPr lang="ru-RU" dirty="0" smtClean="0"/>
          </a:p>
          <a:p>
            <a:r>
              <a:rPr lang="ru-RU" dirty="0" smtClean="0"/>
              <a:t>преподавания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Интеллектуальная </a:t>
            </a:r>
            <a:r>
              <a:rPr lang="ru-RU" dirty="0"/>
              <a:t>собственность охраняется законом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1003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Свобода творчества, преподавания </a:t>
            </a:r>
            <a:br>
              <a:rPr lang="ru-RU" dirty="0" smtClean="0"/>
            </a:br>
            <a:r>
              <a:rPr lang="ru-RU" dirty="0" smtClean="0"/>
              <a:t>(ч. 1 ст. 44 Конституции)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776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847" y="980728"/>
            <a:ext cx="8229600" cy="4525962"/>
          </a:xfrm>
        </p:spPr>
        <p:txBody>
          <a:bodyPr/>
          <a:lstStyle/>
          <a:p>
            <a:endParaRPr lang="ru-RU" dirty="0"/>
          </a:p>
          <a:p>
            <a:pPr algn="ctr"/>
            <a:r>
              <a:rPr lang="ru-RU" dirty="0" smtClean="0"/>
              <a:t>Право </a:t>
            </a:r>
            <a:r>
              <a:rPr lang="ru-RU" dirty="0"/>
              <a:t>на участие в культурной жизни, пользование учреждениями культуры, доступ к культурным </a:t>
            </a:r>
            <a:r>
              <a:rPr lang="ru-RU" dirty="0" smtClean="0"/>
              <a:t>ценностям</a:t>
            </a:r>
          </a:p>
          <a:p>
            <a:pPr algn="ctr"/>
            <a:r>
              <a:rPr lang="ru-RU" dirty="0" smtClean="0"/>
              <a:t>(ч. 2 ст. 44 Конституции РФ)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10242" name="Picture 2" descr="http://bbplus.travel/_mod_files/ce_images/country_img/greece/content_img/culture/cul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47"/>
            <a:ext cx="3756702" cy="287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ice-nut.ru/italy/italy16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80" y="3356992"/>
            <a:ext cx="4748590" cy="284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064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62256"/>
            <a:ext cx="9144000" cy="5446482"/>
          </a:xfrm>
        </p:spPr>
        <p:txBody>
          <a:bodyPr/>
          <a:lstStyle/>
          <a:p>
            <a:pPr lvl="0"/>
            <a:r>
              <a:rPr lang="ru-RU" sz="2000" dirty="0" smtClean="0"/>
              <a:t>неотъемлемое право каждого человека </a:t>
            </a:r>
            <a:r>
              <a:rPr lang="ru-RU" sz="2000" b="1" dirty="0" smtClean="0"/>
              <a:t>на культурную деятельность</a:t>
            </a:r>
            <a:r>
              <a:rPr lang="ru-RU" sz="2000" dirty="0" smtClean="0"/>
              <a:t> право </a:t>
            </a:r>
            <a:r>
              <a:rPr lang="ru-RU" sz="2000" b="1" dirty="0" smtClean="0"/>
              <a:t>на все виды творческой деятельности</a:t>
            </a:r>
            <a:r>
              <a:rPr lang="ru-RU" sz="2000" dirty="0" smtClean="0"/>
              <a:t> в соответствии со своими интересами и способностями. </a:t>
            </a:r>
          </a:p>
          <a:p>
            <a:pPr lvl="0"/>
            <a:r>
              <a:rPr lang="ru-RU" sz="2000" dirty="0" smtClean="0"/>
              <a:t>право на личную </a:t>
            </a:r>
            <a:r>
              <a:rPr lang="ru-RU" sz="2000" b="1" dirty="0" smtClean="0"/>
              <a:t>культурную самобытность</a:t>
            </a:r>
            <a:endParaRPr lang="ru-RU" sz="2000" dirty="0" smtClean="0"/>
          </a:p>
          <a:p>
            <a:pPr lvl="0"/>
            <a:r>
              <a:rPr lang="ru-RU" sz="2000" dirty="0" smtClean="0"/>
              <a:t>право на приобщение к культурным ценностям</a:t>
            </a:r>
          </a:p>
          <a:p>
            <a:pPr lvl="0"/>
            <a:r>
              <a:rPr lang="ru-RU" sz="2000" dirty="0" smtClean="0"/>
              <a:t>право на эстетическое воспитание </a:t>
            </a:r>
          </a:p>
          <a:p>
            <a:pPr lvl="0"/>
            <a:r>
              <a:rPr lang="ru-RU" sz="2000" b="1" dirty="0" smtClean="0"/>
              <a:t>право собственности </a:t>
            </a:r>
            <a:r>
              <a:rPr lang="ru-RU" sz="2000" dirty="0" smtClean="0"/>
              <a:t>в области культуры. </a:t>
            </a:r>
          </a:p>
          <a:p>
            <a:r>
              <a:rPr lang="ru-RU" sz="2000" dirty="0" smtClean="0"/>
              <a:t>Право </a:t>
            </a:r>
            <a:r>
              <a:rPr lang="ru-RU" sz="2000" b="1" dirty="0" smtClean="0"/>
              <a:t>создавать организации</a:t>
            </a:r>
            <a:r>
              <a:rPr lang="ru-RU" sz="2000" dirty="0" smtClean="0"/>
              <a:t>, в области культурной деятельности</a:t>
            </a:r>
          </a:p>
          <a:p>
            <a:r>
              <a:rPr lang="ru-RU" sz="2000" dirty="0" smtClean="0"/>
              <a:t>право вывозить за границу результаты своей творческой деятельности </a:t>
            </a:r>
          </a:p>
          <a:p>
            <a:r>
              <a:rPr lang="ru-RU" sz="2000" dirty="0" smtClean="0"/>
              <a:t>право осуществлять культурную деятельность в </a:t>
            </a:r>
            <a:r>
              <a:rPr lang="ru-RU" sz="2000" b="1" dirty="0" smtClean="0"/>
              <a:t>зарубежных странах</a:t>
            </a:r>
          </a:p>
          <a:p>
            <a:r>
              <a:rPr lang="ru-RU" sz="2000" b="1" dirty="0" smtClean="0"/>
              <a:t>право на сохранение и развитие своей культурно-национальной самобытности</a:t>
            </a:r>
          </a:p>
          <a:p>
            <a:r>
              <a:rPr lang="ru-RU" sz="2000" dirty="0" smtClean="0"/>
              <a:t>    право этнических общностей на свободную реализацию своей       			культурной самобытности 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876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/>
              <a:t>Право на участие в культурной жизни, пользование учреждениями культуры, доступ к культурным ценностям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720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Личные права и свободы</a:t>
            </a:r>
          </a:p>
          <a:p>
            <a:endParaRPr lang="ru-RU" sz="200" dirty="0" smtClean="0"/>
          </a:p>
          <a:p>
            <a:r>
              <a:rPr lang="ru-RU" dirty="0" smtClean="0"/>
              <a:t>Публично-политические права и свободы</a:t>
            </a:r>
          </a:p>
          <a:p>
            <a:endParaRPr lang="ru-RU" sz="200" dirty="0" smtClean="0"/>
          </a:p>
          <a:p>
            <a:r>
              <a:rPr lang="ru-RU" dirty="0" smtClean="0"/>
              <a:t>Экономические, социальные и культурные права и свободы</a:t>
            </a:r>
          </a:p>
          <a:p>
            <a:endParaRPr lang="ru-RU" sz="200" dirty="0" smtClean="0"/>
          </a:p>
          <a:p>
            <a:r>
              <a:rPr lang="ru-RU" b="1" dirty="0" smtClean="0"/>
              <a:t>Основные права по защите других прав и свобод граждан 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 основных прав и свобод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z="2000" smtClean="0"/>
              <a:pPr>
                <a:defRPr/>
              </a:pPr>
              <a:t>25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689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ru-RU" dirty="0"/>
              <a:t>Государственная и судебная защита прав и свобод гарантируется </a:t>
            </a:r>
            <a:r>
              <a:rPr lang="ru-RU" dirty="0" smtClean="0"/>
              <a:t>(ч. 1 ст. 45 Конституции)</a:t>
            </a:r>
          </a:p>
          <a:p>
            <a:pPr marL="109537" indent="0">
              <a:buNone/>
            </a:pPr>
            <a:endParaRPr lang="ru-RU" dirty="0" smtClean="0"/>
          </a:p>
          <a:p>
            <a:pPr marL="109537" indent="0">
              <a:buNone/>
            </a:pPr>
            <a:r>
              <a:rPr lang="ru-RU" dirty="0" smtClean="0"/>
              <a:t>Каждый вправе защищать свои права и свободы всеми способами, не запрещенными законом (ч. 2 ст. 45 Конституции)</a:t>
            </a:r>
          </a:p>
          <a:p>
            <a:pPr marL="109537" indent="0">
              <a:buNone/>
            </a:pPr>
            <a:endParaRPr lang="ru-RU" dirty="0"/>
          </a:p>
          <a:p>
            <a:pPr marL="109537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Права по защите других прав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484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182578"/>
              </p:ext>
            </p:extLst>
          </p:nvPr>
        </p:nvGraphicFramePr>
        <p:xfrm>
          <a:off x="0" y="764704"/>
          <a:ext cx="9144000" cy="5644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7513" y="29294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Механизм защиты прав человека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075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680520"/>
          </a:xfrm>
        </p:spPr>
        <p:txBody>
          <a:bodyPr/>
          <a:lstStyle/>
          <a:p>
            <a:r>
              <a:rPr lang="ru-RU" sz="2400" dirty="0" smtClean="0"/>
              <a:t>Каждому </a:t>
            </a:r>
            <a:r>
              <a:rPr lang="ru-RU" sz="2400" dirty="0"/>
              <a:t>гарантируется судебная защита его прав и свобод.</a:t>
            </a:r>
          </a:p>
          <a:p>
            <a:r>
              <a:rPr lang="ru-RU" sz="2400" dirty="0" smtClean="0"/>
              <a:t>Решения </a:t>
            </a:r>
            <a:r>
              <a:rPr lang="ru-RU" sz="2400" dirty="0"/>
              <a:t>и действия (или бездействие) органов государственной власти, органов местного самоуправления, общественных объединений и должностных лиц могут быть обжалованы в суд.</a:t>
            </a:r>
          </a:p>
          <a:p>
            <a:r>
              <a:rPr lang="ru-RU" sz="2400" dirty="0" smtClean="0"/>
              <a:t>Каждый </a:t>
            </a:r>
            <a:r>
              <a:rPr lang="ru-RU" sz="2400" dirty="0"/>
              <a:t>вправе в соответствии с международными договорами Российской Федерации обращаться в межгосударственные органы по защите прав и свобод человека, если исчерпаны все имеющиеся внутригосударственные средства правовой </a:t>
            </a:r>
            <a:r>
              <a:rPr lang="ru-RU" sz="2400" dirty="0" smtClean="0"/>
              <a:t>  		защиты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Право </a:t>
            </a:r>
            <a:r>
              <a:rPr lang="ru-RU" sz="3600" dirty="0"/>
              <a:t>на </a:t>
            </a:r>
            <a:r>
              <a:rPr lang="ru-RU" sz="3600" u="sng" dirty="0"/>
              <a:t>судебную</a:t>
            </a:r>
            <a:r>
              <a:rPr lang="ru-RU" sz="3600" dirty="0"/>
              <a:t> защиту прав и </a:t>
            </a:r>
            <a:r>
              <a:rPr lang="ru-RU" sz="3600" dirty="0" smtClean="0"/>
              <a:t>свобод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(ст. 46 Конституции) </a:t>
            </a: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838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81138"/>
            <a:ext cx="9144000" cy="4756174"/>
          </a:xfrm>
        </p:spPr>
        <p:txBody>
          <a:bodyPr/>
          <a:lstStyle/>
          <a:p>
            <a:r>
              <a:rPr lang="ru-RU" dirty="0" smtClean="0"/>
              <a:t>Никто </a:t>
            </a:r>
            <a:r>
              <a:rPr lang="ru-RU" dirty="0"/>
              <a:t>не может быть лишен права на рассмотрение его дела в том суде и тем судьей, к подсудности которых оно отнесено законом.</a:t>
            </a:r>
          </a:p>
          <a:p>
            <a:endParaRPr lang="ru-RU" dirty="0" smtClean="0"/>
          </a:p>
          <a:p>
            <a:r>
              <a:rPr lang="ru-RU" dirty="0" smtClean="0"/>
              <a:t>Обвиняемый </a:t>
            </a:r>
            <a:r>
              <a:rPr lang="ru-RU" dirty="0"/>
              <a:t>в совершении преступления имеет право на рассмотрение его дела судом с участием присяжных заседателей в случаях, предусмотренных федеральным законом.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00446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>
                <a:effectLst/>
              </a:rPr>
              <a:t>Право на рассмотрение дела в надлежащем </a:t>
            </a:r>
            <a:r>
              <a:rPr lang="ru-RU" dirty="0" smtClean="0">
                <a:effectLst/>
              </a:rPr>
              <a:t>суде </a:t>
            </a:r>
            <a:br>
              <a:rPr lang="ru-RU" dirty="0" smtClean="0">
                <a:effectLst/>
              </a:rPr>
            </a:br>
            <a:r>
              <a:rPr lang="ru-RU" sz="2000" dirty="0" smtClean="0">
                <a:effectLst/>
              </a:rPr>
              <a:t>(ст. 47 Конституции)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pic>
        <p:nvPicPr>
          <p:cNvPr id="11266" name="Picture 2" descr="http://www.tv2.tomsk.ru/sites/www.tv2.tomsk.ru/files/sud_2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7" y="4832371"/>
            <a:ext cx="2922985" cy="194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06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296" y="260648"/>
            <a:ext cx="8839200" cy="815975"/>
          </a:xfrm>
        </p:spPr>
        <p:txBody>
          <a:bodyPr>
            <a:noAutofit/>
          </a:bodyPr>
          <a:lstStyle/>
          <a:p>
            <a:pPr algn="ctr"/>
            <a:r>
              <a:rPr lang="ru-RU" sz="2800" b="1" i="0" dirty="0" smtClean="0"/>
              <a:t>Международные нормативно-правовые акты по </a:t>
            </a:r>
            <a:br>
              <a:rPr lang="ru-RU" sz="2800" b="1" i="0" dirty="0" smtClean="0"/>
            </a:br>
            <a:r>
              <a:rPr lang="ru-RU" sz="2800" b="1" i="0" dirty="0" smtClean="0"/>
              <a:t>правам человека</a:t>
            </a:r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251520" y="1196752"/>
            <a:ext cx="8568952" cy="7200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1950 г. - Европейская конвенция о защите прав человека и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основных свобод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251520" y="1989088"/>
            <a:ext cx="8568952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1959 г. – Декларация прав ребенка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251520" y="2493268"/>
            <a:ext cx="8568952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1989 г. – Конвенция о правах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 ребенка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 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251520" y="3212977"/>
            <a:ext cx="8568952" cy="144015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</a:rPr>
              <a:t>1966 г. - «Международный пакт о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гражданских 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и </a:t>
            </a:r>
            <a:endParaRPr lang="en-US" sz="22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Политических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правах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»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и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«Международный 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пакт об 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</a:rPr>
              <a:t>экономических, социальных и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культурных 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правах»  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z="2000" smtClean="0"/>
              <a:pPr>
                <a:defRPr/>
              </a:pPr>
              <a:t>3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2706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4" grpId="0" animBg="1"/>
      <p:bldP spid="167945" grpId="0" animBg="1"/>
      <p:bldP spid="167946" grpId="0" animBg="1"/>
      <p:bldP spid="1679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81138"/>
            <a:ext cx="9144000" cy="4684166"/>
          </a:xfrm>
        </p:spPr>
        <p:txBody>
          <a:bodyPr/>
          <a:lstStyle/>
          <a:p>
            <a:r>
              <a:rPr lang="ru-RU" dirty="0" smtClean="0"/>
              <a:t>Каждому </a:t>
            </a:r>
            <a:r>
              <a:rPr lang="ru-RU" dirty="0"/>
              <a:t>гарантируется </a:t>
            </a:r>
            <a:r>
              <a:rPr lang="ru-RU" b="1" dirty="0"/>
              <a:t>право на получение квалифицированной юридической помощи</a:t>
            </a:r>
            <a:r>
              <a:rPr lang="ru-RU" dirty="0"/>
              <a:t>. В случаях, предусмотренных законом, юридическая помощь оказывается бесплатно.</a:t>
            </a:r>
          </a:p>
          <a:p>
            <a:r>
              <a:rPr lang="ru-RU" dirty="0" smtClean="0"/>
              <a:t>Каждый </a:t>
            </a:r>
            <a:r>
              <a:rPr lang="ru-RU" dirty="0"/>
              <a:t>задержанный, заключенный под стражу, обвиняемый в совершении преступления </a:t>
            </a:r>
            <a:r>
              <a:rPr lang="ru-RU" b="1" dirty="0"/>
              <a:t>имеет право пользоваться помощью адвоката (защитника) </a:t>
            </a:r>
            <a:r>
              <a:rPr lang="ru-RU" dirty="0"/>
              <a:t>с момента соответственно задержания, заключения под стражу или предъявления обвинения.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71189"/>
            <a:ext cx="9144000" cy="1109949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>
                <a:effectLst/>
              </a:rPr>
              <a:t>Право на получение квалифицированной юридической </a:t>
            </a:r>
            <a:r>
              <a:rPr lang="ru-RU" sz="2800" dirty="0" smtClean="0">
                <a:effectLst/>
              </a:rPr>
              <a:t>помощи 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(ст. 48 Конституции) </a:t>
            </a:r>
            <a:r>
              <a:rPr lang="ru-RU" sz="2800" b="0" dirty="0">
                <a:effectLst/>
              </a:rPr>
              <a:t/>
            </a:r>
            <a:br>
              <a:rPr lang="ru-RU" sz="2800" b="0" dirty="0">
                <a:effectLst/>
              </a:rPr>
            </a:br>
            <a:endParaRPr lang="ru-RU" sz="28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133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752528"/>
          </a:xfrm>
        </p:spPr>
        <p:txBody>
          <a:bodyPr/>
          <a:lstStyle/>
          <a:p>
            <a:pPr marL="109537" indent="0">
              <a:buNone/>
            </a:pPr>
            <a:r>
              <a:rPr lang="ru-RU" dirty="0" smtClean="0"/>
              <a:t>Адвокат:</a:t>
            </a:r>
          </a:p>
          <a:p>
            <a:pPr lvl="0"/>
            <a:r>
              <a:rPr lang="ru-RU" dirty="0"/>
              <a:t>дает консультации и справки по правовым вопросам как в устной, так и в письменной форме; </a:t>
            </a:r>
          </a:p>
          <a:p>
            <a:pPr lvl="0"/>
            <a:r>
              <a:rPr lang="ru-RU" dirty="0"/>
              <a:t>составляет заявления, жалобы, ходатайства и другие документы правового характера; </a:t>
            </a:r>
          </a:p>
          <a:p>
            <a:pPr lvl="0"/>
            <a:r>
              <a:rPr lang="ru-RU" dirty="0"/>
              <a:t>представляет интересы доверителя в конституционном судопроизводстве; </a:t>
            </a:r>
          </a:p>
          <a:p>
            <a:pPr lvl="0"/>
            <a:r>
              <a:rPr lang="ru-RU" dirty="0"/>
              <a:t>участвует в качестве представителя доверителя в гражданском и административном судопроизводстве и т. д. </a:t>
            </a:r>
          </a:p>
          <a:p>
            <a:pPr marL="109537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065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/>
              </a:rPr>
              <a:t>Право на получение квалифицированной юридической помощи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93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139978"/>
          </a:xfrm>
        </p:spPr>
        <p:txBody>
          <a:bodyPr/>
          <a:lstStyle/>
          <a:p>
            <a:pPr marL="109537" indent="0">
              <a:buNone/>
            </a:pPr>
            <a:r>
              <a:rPr lang="ru-RU" dirty="0" smtClean="0"/>
              <a:t>Бесплатная юридическая помощь:</a:t>
            </a:r>
          </a:p>
          <a:p>
            <a:pPr lvl="0"/>
            <a:r>
              <a:rPr lang="ru-RU" sz="2400" dirty="0" smtClean="0"/>
              <a:t>малоимущие </a:t>
            </a:r>
            <a:r>
              <a:rPr lang="ru-RU" sz="2400" dirty="0"/>
              <a:t>граждане; </a:t>
            </a:r>
          </a:p>
          <a:p>
            <a:pPr lvl="0"/>
            <a:r>
              <a:rPr lang="ru-RU" sz="2400" dirty="0"/>
              <a:t>инвалиды I и II группы; </a:t>
            </a:r>
          </a:p>
          <a:p>
            <a:pPr lvl="0"/>
            <a:r>
              <a:rPr lang="ru-RU" sz="2400" dirty="0"/>
              <a:t>ветераны Великой Отечественной войны, Герои Российской Федерации, Герои Советского Союза, Герои Социалистического Труда; </a:t>
            </a:r>
          </a:p>
          <a:p>
            <a:pPr lvl="0"/>
            <a:r>
              <a:rPr lang="ru-RU" sz="2400" dirty="0"/>
              <a:t>дети-инвалиды, дети-сироты, дети, оставшиеся без попечения родителей, несовершеннолетние, а также представители названных категорий лиц, если они обращаются по вопросам обеспечения и защиты их прав и законных интересов, </a:t>
            </a:r>
            <a:endParaRPr lang="ru-RU" sz="2400" dirty="0" smtClean="0"/>
          </a:p>
          <a:p>
            <a:pPr marL="109537" lvl="0" indent="0">
              <a:buNone/>
            </a:pPr>
            <a:r>
              <a:rPr lang="ru-RU" sz="2400" dirty="0" smtClean="0"/>
              <a:t>и </a:t>
            </a:r>
            <a:r>
              <a:rPr lang="ru-RU" sz="2400" dirty="0"/>
              <a:t>др. </a:t>
            </a:r>
          </a:p>
          <a:p>
            <a:pPr marL="109537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/>
              </a:rPr>
              <a:t>Право на получение квалифицированной юридической помощи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393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80728"/>
            <a:ext cx="8426648" cy="4004714"/>
          </a:xfrm>
        </p:spPr>
        <p:txBody>
          <a:bodyPr/>
          <a:lstStyle/>
          <a:p>
            <a:r>
              <a:rPr lang="ru-RU" dirty="0" smtClean="0"/>
              <a:t>Каждый </a:t>
            </a:r>
            <a:r>
              <a:rPr lang="ru-RU" dirty="0"/>
              <a:t>обвиняемый в совершении преступления считается невиновным, пока его виновность не будет доказана в предусмотренном федеральным законом порядке и установлена вступившим в законную силу приговором суда.</a:t>
            </a:r>
          </a:p>
          <a:p>
            <a:r>
              <a:rPr lang="ru-RU" dirty="0" smtClean="0"/>
              <a:t>Обвиняемый </a:t>
            </a:r>
            <a:r>
              <a:rPr lang="ru-RU" dirty="0"/>
              <a:t>не обязан доказывать свою невиновность.</a:t>
            </a:r>
          </a:p>
          <a:p>
            <a:r>
              <a:rPr lang="ru-RU" dirty="0" smtClean="0"/>
              <a:t>Неустранимые </a:t>
            </a:r>
            <a:r>
              <a:rPr lang="ru-RU" dirty="0"/>
              <a:t>сомнения в </a:t>
            </a:r>
            <a:endParaRPr lang="ru-RU" dirty="0" smtClean="0"/>
          </a:p>
          <a:p>
            <a:pPr marL="109537" indent="0">
              <a:buNone/>
            </a:pPr>
            <a:r>
              <a:rPr lang="ru-RU" dirty="0" smtClean="0"/>
              <a:t>виновности </a:t>
            </a:r>
            <a:r>
              <a:rPr lang="ru-RU" dirty="0"/>
              <a:t>лица толкуются </a:t>
            </a:r>
            <a:endParaRPr lang="ru-RU" dirty="0" smtClean="0"/>
          </a:p>
          <a:p>
            <a:pPr marL="109537" indent="0">
              <a:buNone/>
            </a:pPr>
            <a:r>
              <a:rPr lang="ru-RU" dirty="0" smtClean="0"/>
              <a:t>в </a:t>
            </a:r>
            <a:r>
              <a:rPr lang="ru-RU" dirty="0"/>
              <a:t>пользу </a:t>
            </a:r>
            <a:r>
              <a:rPr lang="ru-RU" dirty="0" smtClean="0"/>
              <a:t>обвиняемого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65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Право на презумпцию невиновности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pic>
        <p:nvPicPr>
          <p:cNvPr id="12290" name="Picture 2" descr="http://mtdata.ru/u24/photoE7DC/20098060393-0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567" y="4149080"/>
            <a:ext cx="4031166" cy="22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392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Никто </a:t>
            </a:r>
            <a:r>
              <a:rPr lang="ru-RU" sz="2400" dirty="0"/>
              <a:t>не может быть повторно осужден за одно и то же преступление.</a:t>
            </a:r>
          </a:p>
          <a:p>
            <a:r>
              <a:rPr lang="ru-RU" sz="2400" dirty="0" smtClean="0"/>
              <a:t>При </a:t>
            </a:r>
            <a:r>
              <a:rPr lang="ru-RU" sz="2400" dirty="0"/>
              <a:t>осуществлении правосудия не допускается использование доказательств, полученных с нарушением федерального закона.</a:t>
            </a:r>
          </a:p>
          <a:p>
            <a:r>
              <a:rPr lang="ru-RU" sz="2400" dirty="0" smtClean="0"/>
              <a:t>Каждый </a:t>
            </a:r>
            <a:r>
              <a:rPr lang="ru-RU" sz="2400" dirty="0"/>
              <a:t>осужденный за преступление имеет право на пересмотр приговора вышестоящим судом в порядке, установленном федеральным законом, а также право просить о помиловании или смягчении наказания.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Право на гуманизм правосудия </a:t>
            </a:r>
            <a:br>
              <a:rPr lang="ru-RU" dirty="0" smtClean="0"/>
            </a:br>
            <a:r>
              <a:rPr lang="ru-RU" sz="3600" dirty="0" smtClean="0"/>
              <a:t>(ст. 50-51 Конституции)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938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Никто </a:t>
            </a:r>
            <a:r>
              <a:rPr lang="ru-RU" dirty="0"/>
              <a:t>не обязан свидетельствовать против себя самого, своего супруга и близких родственников, круг которых определяется федеральным законом.</a:t>
            </a:r>
          </a:p>
          <a:p>
            <a:r>
              <a:rPr lang="ru-RU" dirty="0" smtClean="0"/>
              <a:t>Федеральным </a:t>
            </a:r>
            <a:r>
              <a:rPr lang="ru-RU" dirty="0"/>
              <a:t>законом </a:t>
            </a:r>
            <a:endParaRPr lang="ru-RU" dirty="0" smtClean="0"/>
          </a:p>
          <a:p>
            <a:pPr marL="109537" indent="0">
              <a:buNone/>
            </a:pPr>
            <a:r>
              <a:rPr lang="ru-RU" dirty="0" smtClean="0"/>
              <a:t>могут </a:t>
            </a:r>
            <a:r>
              <a:rPr lang="ru-RU" dirty="0"/>
              <a:t>устанавливаться </a:t>
            </a:r>
            <a:endParaRPr lang="ru-RU" dirty="0" smtClean="0"/>
          </a:p>
          <a:p>
            <a:pPr marL="109537" indent="0">
              <a:buNone/>
            </a:pPr>
            <a:r>
              <a:rPr lang="ru-RU" dirty="0" smtClean="0"/>
              <a:t>иные </a:t>
            </a:r>
            <a:r>
              <a:rPr lang="ru-RU" dirty="0"/>
              <a:t>случаи </a:t>
            </a:r>
            <a:endParaRPr lang="ru-RU" dirty="0" smtClean="0"/>
          </a:p>
          <a:p>
            <a:pPr marL="109537" indent="0">
              <a:buNone/>
            </a:pPr>
            <a:r>
              <a:rPr lang="ru-RU" dirty="0" smtClean="0"/>
              <a:t>освобождения </a:t>
            </a:r>
            <a:r>
              <a:rPr lang="ru-RU" dirty="0"/>
              <a:t>от </a:t>
            </a:r>
            <a:endParaRPr lang="ru-RU" dirty="0" smtClean="0"/>
          </a:p>
          <a:p>
            <a:pPr marL="109537" indent="0">
              <a:buNone/>
            </a:pPr>
            <a:r>
              <a:rPr lang="ru-RU" dirty="0" smtClean="0"/>
              <a:t>обязанности </a:t>
            </a:r>
            <a:r>
              <a:rPr lang="ru-RU" dirty="0"/>
              <a:t>давать </a:t>
            </a:r>
            <a:endParaRPr lang="ru-RU" dirty="0" smtClean="0"/>
          </a:p>
          <a:p>
            <a:pPr marL="109537" indent="0">
              <a:buNone/>
            </a:pPr>
            <a:r>
              <a:rPr lang="ru-RU" dirty="0" smtClean="0"/>
              <a:t>Свидетельские показания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Право на гуманизм правосудия </a:t>
            </a:r>
            <a:br>
              <a:rPr lang="ru-RU" dirty="0"/>
            </a:br>
            <a:r>
              <a:rPr lang="ru-RU" sz="3600" dirty="0"/>
              <a:t>(ст. 50-51 Конституции)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pic>
        <p:nvPicPr>
          <p:cNvPr id="13314" name="Picture 2" descr="http://risovach.ru/upload/2014/05/mem/malchik-v-pizhame_51627924_orig_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50" y="3080024"/>
            <a:ext cx="3757575" cy="332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761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184576"/>
          </a:xfrm>
        </p:spPr>
        <p:txBody>
          <a:bodyPr/>
          <a:lstStyle/>
          <a:p>
            <a:r>
              <a:rPr lang="ru-RU" dirty="0"/>
              <a:t>Права потерпевших от преступлений и злоупотреблений властью охраняются законом. Государство обеспечивает потерпевшим доступ к правосудию и компенсацию причиненного ущерба.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Каждый имеет право на возмещение государством вреда, причиненного незаконными действиями (или бездействием) органов государственной власти или их должностных лиц.»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20253"/>
            <a:ext cx="91440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/>
              <a:t>Право на защиту интересов пострадавших от нарушения </a:t>
            </a:r>
            <a:r>
              <a:rPr lang="ru-RU" sz="3100" dirty="0" smtClean="0"/>
              <a:t>закона (ст. 52-53 Конституции)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8233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Закон</a:t>
            </a:r>
            <a:r>
              <a:rPr lang="ru-RU" dirty="0"/>
              <a:t>, </a:t>
            </a:r>
            <a:r>
              <a:rPr lang="ru-RU" b="1" dirty="0"/>
              <a:t>устанавливающий или отягчающий ответственность</a:t>
            </a:r>
            <a:r>
              <a:rPr lang="ru-RU" dirty="0"/>
              <a:t>, </a:t>
            </a:r>
            <a:r>
              <a:rPr lang="ru-RU" b="1" u="sng" dirty="0"/>
              <a:t>обратной силы не имеет</a:t>
            </a:r>
            <a:r>
              <a:rPr lang="ru-RU" dirty="0"/>
              <a:t>.</a:t>
            </a:r>
          </a:p>
          <a:p>
            <a:r>
              <a:rPr lang="ru-RU" dirty="0" smtClean="0"/>
              <a:t>Никто </a:t>
            </a:r>
            <a:r>
              <a:rPr lang="ru-RU" dirty="0"/>
              <a:t>не может нести ответственность за деяние, которое в момент его совершения не признавалось правонарушением. Если после совершения правонарушения ответственность за него устранена или смягчена, применяется новый закон.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Право на применение </a:t>
            </a:r>
            <a:r>
              <a:rPr lang="ru-RU" dirty="0" smtClean="0"/>
              <a:t>действующего закона </a:t>
            </a:r>
            <a:br>
              <a:rPr lang="ru-RU" dirty="0" smtClean="0"/>
            </a:br>
            <a:r>
              <a:rPr lang="ru-RU" sz="3100" dirty="0" smtClean="0"/>
              <a:t>(ст. 54 Конституции)</a:t>
            </a:r>
            <a:endParaRPr lang="ru-RU" sz="3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6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Picture 5" descr="a-G4f9-Uo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688632" cy="421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Личные права и свободы</a:t>
            </a:r>
          </a:p>
          <a:p>
            <a:endParaRPr lang="ru-RU" sz="200" dirty="0" smtClean="0"/>
          </a:p>
          <a:p>
            <a:r>
              <a:rPr lang="ru-RU" dirty="0" smtClean="0"/>
              <a:t>Публично-политические права и свободы</a:t>
            </a:r>
          </a:p>
          <a:p>
            <a:endParaRPr lang="ru-RU" sz="200" dirty="0" smtClean="0"/>
          </a:p>
          <a:p>
            <a:r>
              <a:rPr lang="ru-RU" b="1" dirty="0" smtClean="0"/>
              <a:t>Экономические, социальные и культурные права и свободы</a:t>
            </a:r>
          </a:p>
          <a:p>
            <a:endParaRPr lang="ru-RU" sz="200" dirty="0" smtClean="0"/>
          </a:p>
          <a:p>
            <a:r>
              <a:rPr lang="ru-RU" dirty="0" smtClean="0"/>
              <a:t>Основные права по защите других прав и свобод граждан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 основных прав и свобод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z="2000" smtClean="0"/>
              <a:pPr>
                <a:defRPr/>
              </a:pPr>
              <a:t>4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104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беспечивают </a:t>
            </a:r>
            <a:r>
              <a:rPr lang="ru-RU" dirty="0"/>
              <a:t>удовлетворения материальных потребностей индивида </a:t>
            </a:r>
            <a:endParaRPr lang="ru-RU" dirty="0" smtClean="0"/>
          </a:p>
          <a:p>
            <a:r>
              <a:rPr lang="ru-RU" dirty="0"/>
              <a:t>Г</a:t>
            </a:r>
            <a:r>
              <a:rPr lang="ru-RU" dirty="0" smtClean="0"/>
              <a:t>арантируют </a:t>
            </a:r>
            <a:r>
              <a:rPr lang="ru-RU" dirty="0"/>
              <a:t>ему свободу участия в хозяйственно-экономической сфере жизни общества. </a:t>
            </a:r>
          </a:p>
          <a:p>
            <a:r>
              <a:rPr lang="ru-RU" dirty="0"/>
              <a:t>О</a:t>
            </a:r>
            <a:r>
              <a:rPr lang="ru-RU" dirty="0" smtClean="0"/>
              <a:t>бязанность </a:t>
            </a:r>
            <a:r>
              <a:rPr lang="ru-RU" dirty="0"/>
              <a:t>государства обеспечить каждому нуждающемуся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минимум </a:t>
            </a:r>
            <a:r>
              <a:rPr lang="ru-RU" dirty="0"/>
              <a:t>необходимых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средств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3" y="620688"/>
            <a:ext cx="8906321" cy="8604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Экономические, социальные и культурные права и свободы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026" name="Picture 2" descr="http://www.empitry.com/uploads/posts/2010-04/1270375412_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208" y="4077072"/>
            <a:ext cx="3438261" cy="25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957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27600"/>
          </a:xfrm>
        </p:spPr>
        <p:txBody>
          <a:bodyPr/>
          <a:lstStyle/>
          <a:p>
            <a:pPr marL="109537" indent="0">
              <a:buNone/>
            </a:pPr>
            <a:r>
              <a:rPr lang="ru-RU" sz="3600" dirty="0" smtClean="0"/>
              <a:t>1) единством </a:t>
            </a:r>
            <a:r>
              <a:rPr lang="ru-RU" sz="3600" dirty="0"/>
              <a:t>материального </a:t>
            </a:r>
            <a:r>
              <a:rPr lang="ru-RU" sz="3600" dirty="0" smtClean="0"/>
              <a:t>содержания</a:t>
            </a:r>
          </a:p>
          <a:p>
            <a:pPr marL="109537" indent="0">
              <a:buNone/>
            </a:pPr>
            <a:r>
              <a:rPr lang="ru-RU" sz="3600" dirty="0" smtClean="0"/>
              <a:t>2</a:t>
            </a:r>
            <a:r>
              <a:rPr lang="ru-RU" sz="3600" dirty="0"/>
              <a:t>) выступают как </a:t>
            </a:r>
            <a:r>
              <a:rPr lang="ru-RU" sz="3600" dirty="0" smtClean="0"/>
              <a:t>права-гарантии</a:t>
            </a:r>
          </a:p>
          <a:p>
            <a:pPr marL="109537" indent="0">
              <a:buNone/>
            </a:pPr>
            <a:r>
              <a:rPr lang="ru-RU" sz="3600" dirty="0" smtClean="0"/>
              <a:t>3</a:t>
            </a:r>
            <a:r>
              <a:rPr lang="ru-RU" sz="3600" dirty="0"/>
              <a:t>) имеют </a:t>
            </a:r>
            <a:r>
              <a:rPr lang="ru-RU" sz="3600" dirty="0" err="1"/>
              <a:t>общесоциальную</a:t>
            </a:r>
            <a:r>
              <a:rPr lang="ru-RU" sz="3600" dirty="0"/>
              <a:t> направленность, </a:t>
            </a:r>
            <a:endParaRPr lang="ru-RU" sz="3600" dirty="0" smtClean="0"/>
          </a:p>
          <a:p>
            <a:pPr marL="109537" indent="0">
              <a:buNone/>
            </a:pPr>
            <a:r>
              <a:rPr lang="ru-RU" sz="3600" dirty="0" smtClean="0"/>
              <a:t>4</a:t>
            </a:r>
            <a:r>
              <a:rPr lang="ru-RU" sz="3600" dirty="0"/>
              <a:t>) требуют детальной </a:t>
            </a:r>
            <a:r>
              <a:rPr lang="ru-RU" sz="3600" dirty="0" smtClean="0"/>
              <a:t>конкретизации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Экономические, социальные и культурные права и свободы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456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1097" y="1393824"/>
            <a:ext cx="8526016" cy="5014913"/>
          </a:xfrm>
        </p:spPr>
        <p:txBody>
          <a:bodyPr/>
          <a:lstStyle/>
          <a:p>
            <a:r>
              <a:rPr lang="ru-RU" dirty="0" smtClean="0"/>
              <a:t>Каждый </a:t>
            </a:r>
            <a:r>
              <a:rPr lang="ru-RU" dirty="0"/>
              <a:t>имеет право на свободное использование своих </a:t>
            </a:r>
            <a:r>
              <a:rPr lang="ru-RU" i="1" dirty="0"/>
              <a:t>способностей</a:t>
            </a:r>
            <a:r>
              <a:rPr lang="ru-RU" dirty="0"/>
              <a:t> и </a:t>
            </a:r>
            <a:r>
              <a:rPr lang="ru-RU" i="1" dirty="0"/>
              <a:t>имущества</a:t>
            </a:r>
            <a:r>
              <a:rPr lang="ru-RU" dirty="0"/>
              <a:t> для </a:t>
            </a:r>
            <a:r>
              <a:rPr lang="ru-RU" b="1" dirty="0"/>
              <a:t>предпринимательской</a:t>
            </a:r>
            <a:r>
              <a:rPr lang="ru-RU" dirty="0"/>
              <a:t> и иной не запрещенной законом экономической </a:t>
            </a:r>
            <a:r>
              <a:rPr lang="ru-RU" b="1" dirty="0"/>
              <a:t>деятельности</a:t>
            </a:r>
            <a:r>
              <a:rPr lang="ru-RU" dirty="0"/>
              <a:t>. </a:t>
            </a:r>
            <a:endParaRPr lang="ru-RU" dirty="0" smtClean="0"/>
          </a:p>
          <a:p>
            <a:pPr algn="r"/>
            <a:r>
              <a:rPr lang="ru-RU" dirty="0" smtClean="0"/>
              <a:t>Не </a:t>
            </a:r>
            <a:r>
              <a:rPr lang="ru-RU" dirty="0"/>
              <a:t>допускается экономическая деятельность, </a:t>
            </a:r>
            <a:endParaRPr lang="ru-RU" dirty="0" smtClean="0"/>
          </a:p>
          <a:p>
            <a:pPr marL="109537" indent="0" algn="r">
              <a:buNone/>
            </a:pPr>
            <a:r>
              <a:rPr lang="ru-RU" dirty="0" smtClean="0"/>
              <a:t>направленная </a:t>
            </a:r>
            <a:r>
              <a:rPr lang="ru-RU" dirty="0"/>
              <a:t>на </a:t>
            </a:r>
            <a:endParaRPr lang="ru-RU" dirty="0" smtClean="0"/>
          </a:p>
          <a:p>
            <a:pPr marL="109537" indent="0" algn="r">
              <a:buNone/>
            </a:pPr>
            <a:r>
              <a:rPr lang="ru-RU" b="1" dirty="0" smtClean="0"/>
              <a:t>монополизацию</a:t>
            </a:r>
            <a:r>
              <a:rPr lang="ru-RU" dirty="0" smtClean="0"/>
              <a:t> </a:t>
            </a:r>
            <a:r>
              <a:rPr lang="ru-RU" dirty="0"/>
              <a:t>и </a:t>
            </a:r>
            <a:endParaRPr lang="ru-RU" dirty="0" smtClean="0"/>
          </a:p>
          <a:p>
            <a:pPr marL="109537" indent="0" algn="r">
              <a:buNone/>
            </a:pPr>
            <a:r>
              <a:rPr lang="ru-RU" b="1" dirty="0" smtClean="0"/>
              <a:t>недобросовестную </a:t>
            </a:r>
          </a:p>
          <a:p>
            <a:pPr marL="109537" indent="0" algn="r">
              <a:buNone/>
            </a:pPr>
            <a:r>
              <a:rPr lang="ru-RU" b="1" dirty="0" smtClean="0"/>
              <a:t>конкуренцию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37319"/>
            <a:ext cx="8695354" cy="113144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3600" dirty="0" smtClean="0">
                <a:effectLst/>
              </a:rPr>
              <a:t>Право </a:t>
            </a:r>
            <a:r>
              <a:rPr lang="ru-RU" sz="3600" dirty="0">
                <a:effectLst/>
              </a:rPr>
              <a:t>на свободное осуществление экономической </a:t>
            </a:r>
            <a:r>
              <a:rPr lang="ru-RU" sz="3600" dirty="0" smtClean="0">
                <a:effectLst/>
              </a:rPr>
              <a:t>деятельности</a:t>
            </a:r>
            <a:r>
              <a:rPr lang="ru-RU" sz="3600" dirty="0">
                <a:effectLst/>
              </a:rPr>
              <a:t> 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(ст. 34 Конституции)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2050" name="Picture 2" descr="http://static.baza.farpost.ru/v/1369113622378_bulle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49080"/>
            <a:ext cx="2952328" cy="254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748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181" y="846138"/>
            <a:ext cx="8507288" cy="5256584"/>
          </a:xfrm>
        </p:spPr>
        <p:txBody>
          <a:bodyPr/>
          <a:lstStyle/>
          <a:p>
            <a:r>
              <a:rPr lang="ru-RU" sz="2400" dirty="0" smtClean="0"/>
              <a:t>Право </a:t>
            </a:r>
            <a:r>
              <a:rPr lang="ru-RU" sz="2400" b="1" dirty="0"/>
              <a:t>частной собственности </a:t>
            </a:r>
            <a:r>
              <a:rPr lang="ru-RU" sz="2400" dirty="0"/>
              <a:t>охраняется законом.</a:t>
            </a:r>
          </a:p>
          <a:p>
            <a:endParaRPr lang="ru-RU" sz="2400" dirty="0" smtClean="0"/>
          </a:p>
          <a:p>
            <a:r>
              <a:rPr lang="ru-RU" sz="2400" dirty="0" smtClean="0"/>
              <a:t>Каждый </a:t>
            </a:r>
            <a:r>
              <a:rPr lang="ru-RU" sz="2400" dirty="0"/>
              <a:t>вправе иметь имущество в собственности, </a:t>
            </a:r>
            <a:r>
              <a:rPr lang="ru-RU" sz="2400" b="1" dirty="0"/>
              <a:t>владеть</a:t>
            </a:r>
            <a:r>
              <a:rPr lang="ru-RU" sz="2400" dirty="0"/>
              <a:t>, </a:t>
            </a:r>
            <a:r>
              <a:rPr lang="ru-RU" sz="2400" b="1" dirty="0"/>
              <a:t>пользоваться</a:t>
            </a:r>
            <a:r>
              <a:rPr lang="ru-RU" sz="2400" dirty="0"/>
              <a:t> и </a:t>
            </a:r>
            <a:r>
              <a:rPr lang="ru-RU" sz="2400" b="1" dirty="0"/>
              <a:t>распоряжаться</a:t>
            </a:r>
            <a:r>
              <a:rPr lang="ru-RU" sz="2400" dirty="0"/>
              <a:t> им как единолично, так и совместно с другими лицами.</a:t>
            </a:r>
          </a:p>
          <a:p>
            <a:endParaRPr lang="ru-RU" sz="2400" dirty="0" smtClean="0"/>
          </a:p>
          <a:p>
            <a:r>
              <a:rPr lang="ru-RU" sz="2400" b="1" dirty="0" smtClean="0"/>
              <a:t>Никто </a:t>
            </a:r>
            <a:r>
              <a:rPr lang="ru-RU" sz="2400" b="1" dirty="0"/>
              <a:t>не может быть лишен своего имущества </a:t>
            </a:r>
            <a:r>
              <a:rPr lang="ru-RU" sz="2400" dirty="0"/>
              <a:t>иначе как по решению суда. Принудительное отчуждение имущества для государственных нужд может быть произведено только при условии предварительного и равноценного возмещения.</a:t>
            </a:r>
          </a:p>
          <a:p>
            <a:r>
              <a:rPr lang="ru-RU" sz="2400" b="1" dirty="0" smtClean="0"/>
              <a:t>Право наследования </a:t>
            </a:r>
          </a:p>
          <a:p>
            <a:pPr marL="109537" indent="0">
              <a:buNone/>
            </a:pPr>
            <a:r>
              <a:rPr lang="ru-RU" sz="2400" b="1" dirty="0"/>
              <a:t>	</a:t>
            </a:r>
            <a:r>
              <a:rPr lang="ru-RU" sz="2500" b="1" dirty="0" smtClean="0"/>
              <a:t>гарантируется</a:t>
            </a:r>
            <a:r>
              <a:rPr lang="ru-RU" sz="500" b="1" dirty="0"/>
              <a:t>.</a:t>
            </a:r>
          </a:p>
          <a:p>
            <a:endParaRPr lang="ru-RU" sz="2400" dirty="0" smtClean="0"/>
          </a:p>
          <a:p>
            <a:pPr marL="109537" indent="0">
              <a:buNone/>
            </a:pPr>
            <a:endParaRPr lang="ru-RU" sz="24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ru-RU" sz="4400" dirty="0"/>
              <a:t>Право частной </a:t>
            </a:r>
            <a:r>
              <a:rPr lang="ru-RU" sz="4400" dirty="0" smtClean="0"/>
              <a:t>собственности</a:t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3074" name="Picture 2" descr="http://org.pl.ua/storage/news_pic/8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059020"/>
            <a:ext cx="2664296" cy="173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41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38117"/>
            <a:ext cx="9036496" cy="5184576"/>
          </a:xfrm>
        </p:spPr>
        <p:txBody>
          <a:bodyPr/>
          <a:lstStyle/>
          <a:p>
            <a:r>
              <a:rPr lang="ru-RU" sz="2400" b="1" dirty="0" smtClean="0"/>
              <a:t>Труд </a:t>
            </a:r>
            <a:r>
              <a:rPr lang="ru-RU" sz="2400" b="1" dirty="0"/>
              <a:t>свободен</a:t>
            </a:r>
            <a:r>
              <a:rPr lang="ru-RU" sz="2400" dirty="0"/>
              <a:t>. Каждый имеет право свободно распоряжаться своими способностями к труду, выбирать род деятельности и профессию.</a:t>
            </a:r>
          </a:p>
          <a:p>
            <a:r>
              <a:rPr lang="ru-RU" sz="2400" dirty="0" smtClean="0"/>
              <a:t>Принудительный </a:t>
            </a:r>
            <a:r>
              <a:rPr lang="ru-RU" sz="2400" dirty="0"/>
              <a:t>труд запрещен.</a:t>
            </a:r>
          </a:p>
          <a:p>
            <a:r>
              <a:rPr lang="ru-RU" sz="2400" dirty="0" smtClean="0"/>
              <a:t>Каждый </a:t>
            </a:r>
            <a:r>
              <a:rPr lang="ru-RU" sz="2400" dirty="0"/>
              <a:t>имеет право на труд в </a:t>
            </a:r>
            <a:r>
              <a:rPr lang="ru-RU" sz="2400" b="1" dirty="0"/>
              <a:t>условиях</a:t>
            </a:r>
            <a:r>
              <a:rPr lang="ru-RU" sz="2400" dirty="0"/>
              <a:t>, отвечающих требованиям безопасности и гигиены, на вознаграждение за труд без какой бы то ни было дискриминации и не ниже установленного федеральным законом </a:t>
            </a:r>
            <a:r>
              <a:rPr lang="ru-RU" sz="2400" b="1" dirty="0"/>
              <a:t>минимального размера оплаты труда</a:t>
            </a:r>
            <a:r>
              <a:rPr lang="ru-RU" sz="2400" dirty="0"/>
              <a:t>, а также право на </a:t>
            </a:r>
            <a:r>
              <a:rPr lang="ru-RU" sz="2400" b="1" dirty="0"/>
              <a:t>защиту от безработицы</a:t>
            </a:r>
            <a:r>
              <a:rPr lang="ru-RU" sz="2400" dirty="0"/>
              <a:t>.</a:t>
            </a:r>
          </a:p>
          <a:p>
            <a:r>
              <a:rPr lang="ru-RU" sz="2400" dirty="0" smtClean="0"/>
              <a:t>Признается </a:t>
            </a:r>
            <a:r>
              <a:rPr lang="ru-RU" sz="2400" dirty="0"/>
              <a:t>право на индивидуальные и коллективные </a:t>
            </a:r>
            <a:r>
              <a:rPr lang="ru-RU" sz="2400" b="1" dirty="0"/>
              <a:t>трудовые споры </a:t>
            </a:r>
            <a:r>
              <a:rPr lang="ru-RU" sz="2400" dirty="0"/>
              <a:t>с использованием установленных федеральным законом способов их разрешения, </a:t>
            </a:r>
            <a:r>
              <a:rPr lang="ru-RU" sz="2400" dirty="0" smtClean="0"/>
              <a:t>				включая </a:t>
            </a:r>
            <a:r>
              <a:rPr lang="ru-RU" sz="2400" b="1" dirty="0"/>
              <a:t>право на забастовку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7513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Право </a:t>
            </a:r>
            <a:r>
              <a:rPr lang="ru-RU" dirty="0">
                <a:effectLst/>
              </a:rPr>
              <a:t>на свободный </a:t>
            </a:r>
            <a:r>
              <a:rPr lang="ru-RU" dirty="0" smtClean="0">
                <a:effectLst/>
              </a:rPr>
              <a:t>труд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(ч. 1 – 4 Конституции РФ)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802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1606</TotalTime>
  <Words>1846</Words>
  <Application>Microsoft Office PowerPoint</Application>
  <PresentationFormat>Экран (4:3)</PresentationFormat>
  <Paragraphs>270</Paragraphs>
  <Slides>38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Lucida Sans Unicode</vt:lpstr>
      <vt:lpstr>Verdana</vt:lpstr>
      <vt:lpstr>Wingdings 2</vt:lpstr>
      <vt:lpstr>Wingdings 3</vt:lpstr>
      <vt:lpstr>Открытая</vt:lpstr>
      <vt:lpstr>Школа Права при Юридическом факультете МГУ</vt:lpstr>
      <vt:lpstr>«Конституция как защита  от хаоса и беспредела» </vt:lpstr>
      <vt:lpstr>Международные нормативно-правовые акты по  правам человека</vt:lpstr>
      <vt:lpstr>Классификация основных прав и свобод</vt:lpstr>
      <vt:lpstr>Экономические, социальные и культурные права и свободы </vt:lpstr>
      <vt:lpstr>Экономические, социальные и культурные права и свободы</vt:lpstr>
      <vt:lpstr> Право на свободное осуществление экономической деятельности  (ст. 34 Конституции)  </vt:lpstr>
      <vt:lpstr>Право частной собственности </vt:lpstr>
      <vt:lpstr>Право на свободный труд  (ч. 1 – 4 Конституции РФ)</vt:lpstr>
      <vt:lpstr>Право на свободный труд </vt:lpstr>
      <vt:lpstr>Право на отдых  (ч. 5 ст. 37 Конституции) </vt:lpstr>
      <vt:lpstr>Право на защиту материнства, детства и семьи государством  (ст. 38 Конституции) </vt:lpstr>
      <vt:lpstr>Право на социальное обеспечение и социальную защиту  (ст. 39 Конституции) </vt:lpstr>
      <vt:lpstr>Право на жилище  (ст. 40 Конституции) </vt:lpstr>
      <vt:lpstr>Право на охрану здоровья и медицинскую помощь  (ст. 41 Конституции) </vt:lpstr>
      <vt:lpstr>Право на благоприятную окружающую среду  (ст. 42 Конституции)</vt:lpstr>
      <vt:lpstr>Право на благоприятную окружающую среду</vt:lpstr>
      <vt:lpstr>Право на образование  (ст. 43 Конституции)</vt:lpstr>
      <vt:lpstr>Право на образование</vt:lpstr>
      <vt:lpstr>Право на образование</vt:lpstr>
      <vt:lpstr>Право на образование</vt:lpstr>
      <vt:lpstr>Свобода творчества, преподавания  (ч. 1 ст. 44 Конституции)</vt:lpstr>
      <vt:lpstr>Презентация PowerPoint</vt:lpstr>
      <vt:lpstr>Право на участие в культурной жизни, пользование учреждениями культуры, доступ к культурным ценностям </vt:lpstr>
      <vt:lpstr>Классификация основных прав и свобод</vt:lpstr>
      <vt:lpstr>Права по защите других прав</vt:lpstr>
      <vt:lpstr>Механизм защиты прав человека</vt:lpstr>
      <vt:lpstr>Право на судебную защиту прав и свобод (ст. 46 Конституции) </vt:lpstr>
      <vt:lpstr>Право на рассмотрение дела в надлежащем суде  (ст. 47 Конституции)  </vt:lpstr>
      <vt:lpstr>Право на получение квалифицированной юридической помощи  (ст. 48 Конституции)  </vt:lpstr>
      <vt:lpstr>Право на получение квалифицированной юридической помощи</vt:lpstr>
      <vt:lpstr>Право на получение квалифицированной юридической помощи</vt:lpstr>
      <vt:lpstr>Право на презумпцию невиновности</vt:lpstr>
      <vt:lpstr>Право на гуманизм правосудия  (ст. 50-51 Конституции)</vt:lpstr>
      <vt:lpstr>Право на гуманизм правосудия  (ст. 50-51 Конституции)</vt:lpstr>
      <vt:lpstr>Право на защиту интересов пострадавших от нарушения закона (ст. 52-53 Конституции) </vt:lpstr>
      <vt:lpstr> Право на применение действующего закона  (ст. 54 Конституции)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Права при Юридическом факультете МГУ</dc:title>
  <dc:creator>1</dc:creator>
  <cp:lastModifiedBy>Сергей Афанасьев</cp:lastModifiedBy>
  <cp:revision>170</cp:revision>
  <dcterms:created xsi:type="dcterms:W3CDTF">2014-11-15T05:55:52Z</dcterms:created>
  <dcterms:modified xsi:type="dcterms:W3CDTF">2015-11-18T15:45:06Z</dcterms:modified>
</cp:coreProperties>
</file>