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86" r:id="rId2"/>
  </p:sldMasterIdLst>
  <p:notesMasterIdLst>
    <p:notesMasterId r:id="rId66"/>
  </p:notesMasterIdLst>
  <p:sldIdLst>
    <p:sldId id="365" r:id="rId3"/>
    <p:sldId id="311" r:id="rId4"/>
    <p:sldId id="366" r:id="rId5"/>
    <p:sldId id="432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434" r:id="rId20"/>
    <p:sldId id="382" r:id="rId21"/>
    <p:sldId id="383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12" r:id="rId48"/>
    <p:sldId id="413" r:id="rId49"/>
    <p:sldId id="433" r:id="rId50"/>
    <p:sldId id="416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30" r:id="rId64"/>
    <p:sldId id="431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191"/>
    <a:srgbClr val="D60093"/>
    <a:srgbClr val="225311"/>
    <a:srgbClr val="99FF66"/>
    <a:srgbClr val="39772B"/>
    <a:srgbClr val="CC99FF"/>
    <a:srgbClr val="00CC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9860" autoAdjust="0"/>
  </p:normalViewPr>
  <p:slideViewPr>
    <p:cSldViewPr>
      <p:cViewPr>
        <p:scale>
          <a:sx n="100" d="100"/>
          <a:sy n="100" d="100"/>
        </p:scale>
        <p:origin x="-190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A529-C5A1-460B-BA46-BF904EAE20B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E2F44-8237-4FE1-8158-66FD10459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7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2F44-8237-4FE1-8158-66FD104599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2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2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9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5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4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5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fld id="{F5EF05EF-6168-407F-8025-E41839E12504}" type="datetimeFigureOut">
              <a:rPr lang="en-US" smtClean="0"/>
              <a:pPr/>
              <a:t>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547664" y="5373216"/>
            <a:ext cx="7488832" cy="129614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Курс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лекций «Минеральные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ресурсы 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Земли и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их роль в развитии 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цивилизации»</a:t>
            </a:r>
          </a:p>
          <a:p>
            <a:r>
              <a:rPr lang="ru-RU" sz="2000" dirty="0" smtClean="0"/>
              <a:t>Профессор </a:t>
            </a:r>
            <a:r>
              <a:rPr lang="ru-RU" sz="2000" dirty="0"/>
              <a:t> </a:t>
            </a:r>
            <a:r>
              <a:rPr lang="ru-RU" sz="2000" dirty="0" smtClean="0"/>
              <a:t>В.И. Старостин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0200" y="4653136"/>
            <a:ext cx="7436296" cy="720080"/>
          </a:xfrm>
        </p:spPr>
        <p:txBody>
          <a:bodyPr anchor="t"/>
          <a:lstStyle/>
          <a:p>
            <a:r>
              <a:rPr lang="ru-RU" sz="2000" dirty="0"/>
              <a:t>Кафедра </a:t>
            </a:r>
            <a:r>
              <a:rPr lang="ru-RU" sz="2000" dirty="0" smtClean="0"/>
              <a:t>геологии, геохимии </a:t>
            </a:r>
            <a:r>
              <a:rPr lang="ru-RU" sz="2000" dirty="0"/>
              <a:t>и </a:t>
            </a:r>
            <a:r>
              <a:rPr lang="ru-RU" sz="2000" dirty="0" smtClean="0"/>
              <a:t>экономики полезных ископаемых МГУ </a:t>
            </a:r>
            <a:r>
              <a:rPr lang="ru-RU" sz="2000" dirty="0"/>
              <a:t>им. М.В. </a:t>
            </a:r>
            <a:r>
              <a:rPr lang="ru-RU" sz="2000" dirty="0" smtClean="0"/>
              <a:t>Ломоносова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D:\Sony Vegas\Home\Презентации\МГУ_фото\Геофак-2.gif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" y="5472608"/>
            <a:ext cx="1297517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7415" y="4797152"/>
            <a:ext cx="902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AC66BB"/>
              </a:buClr>
              <a:buSzPct val="60000"/>
            </a:pPr>
            <a:r>
              <a:rPr lang="ru-RU" sz="2000" dirty="0" smtClean="0">
                <a:solidFill>
                  <a:schemeClr val="bg1"/>
                </a:solidFill>
              </a:rPr>
              <a:t>2014 </a:t>
            </a:r>
            <a:r>
              <a:rPr lang="ru-RU" sz="2000" dirty="0">
                <a:solidFill>
                  <a:schemeClr val="bg1"/>
                </a:solidFill>
              </a:rPr>
              <a:t>г.</a:t>
            </a:r>
          </a:p>
        </p:txBody>
      </p:sp>
      <p:pic>
        <p:nvPicPr>
          <p:cNvPr id="1026" name="Picture 2" descr="D:\Starostin_AV\Загрузки\Минеральные ресурсы и цивилизация_2014\МГУ_фото\МГУ-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4" r="171" b="5870"/>
          <a:stretch/>
        </p:blipFill>
        <p:spPr bwMode="auto">
          <a:xfrm>
            <a:off x="1547664" y="0"/>
            <a:ext cx="7596336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200" dirty="0"/>
              <a:t>Металлогения - одна из областей геологии, в которой процессы и результаты самоорганизации геологической среды проявляются убедительно и </a:t>
            </a:r>
            <a:r>
              <a:rPr lang="ru-RU" sz="2200" dirty="0" smtClean="0"/>
              <a:t>наглядно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Металлогения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26944" r="3129" b="21755"/>
          <a:stretch/>
        </p:blipFill>
        <p:spPr>
          <a:xfrm>
            <a:off x="1560787" y="0"/>
            <a:ext cx="7583214" cy="4572000"/>
          </a:xfrm>
        </p:spPr>
      </p:pic>
      <p:sp>
        <p:nvSpPr>
          <p:cNvPr id="6" name="Прямоугольник 5"/>
          <p:cNvSpPr/>
          <p:nvPr/>
        </p:nvSpPr>
        <p:spPr>
          <a:xfrm>
            <a:off x="2195736" y="1196752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По данным </a:t>
            </a:r>
            <a:r>
              <a:rPr lang="ru-RU" sz="2400" dirty="0" err="1" smtClean="0">
                <a:solidFill>
                  <a:schemeClr val="bg1"/>
                </a:solidFill>
              </a:rPr>
              <a:t>П.М.Горяинова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Ф.А.Летникова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В.Л.Лося</a:t>
            </a:r>
            <a:r>
              <a:rPr lang="ru-RU" sz="2400" dirty="0" smtClean="0">
                <a:solidFill>
                  <a:schemeClr val="bg1"/>
                </a:solidFill>
              </a:rPr>
              <a:t> и др.  применение идей и принципов синергетики даёт не только теоретический, но и практический эффект. Это связанно с особенностями металлогенических процессов и систем.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Полигональная делимость континентов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608512" cy="514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97785" y="4797152"/>
            <a:ext cx="34657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«Поля и межи» </a:t>
            </a:r>
            <a:r>
              <a:rPr lang="ru-RU" sz="2000" i="1" dirty="0" smtClean="0"/>
              <a:t>О.Ю. </a:t>
            </a:r>
            <a:r>
              <a:rPr lang="ru-RU" sz="2000" i="1" dirty="0" err="1" smtClean="0"/>
              <a:t>Кратца</a:t>
            </a:r>
            <a:r>
              <a:rPr lang="ru-RU" sz="2000" i="1" dirty="0" smtClean="0"/>
              <a:t> </a:t>
            </a:r>
            <a:r>
              <a:rPr lang="ru-RU" sz="2000" i="1" dirty="0"/>
              <a:t>и </a:t>
            </a:r>
            <a:r>
              <a:rPr lang="ru-RU" sz="2000" i="1" dirty="0" smtClean="0"/>
              <a:t>В.А. </a:t>
            </a:r>
            <a:r>
              <a:rPr lang="ru-RU" sz="2000" i="1" dirty="0" err="1" smtClean="0"/>
              <a:t>Дедеева</a:t>
            </a:r>
            <a:r>
              <a:rPr lang="ru-RU" sz="2000" i="1" dirty="0" smtClean="0"/>
              <a:t> </a:t>
            </a:r>
            <a:r>
              <a:rPr lang="ru-RU" sz="2000" i="1" dirty="0"/>
              <a:t>формируют </a:t>
            </a:r>
            <a:r>
              <a:rPr lang="ru-RU" sz="2000" i="1" dirty="0" smtClean="0"/>
              <a:t>искаженно-шестиугольные </a:t>
            </a:r>
            <a:r>
              <a:rPr lang="ru-RU" sz="2000" i="1" dirty="0"/>
              <a:t>ячейки фундамента Русской 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997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423848" cy="990600"/>
          </a:xfrm>
        </p:spPr>
        <p:txBody>
          <a:bodyPr/>
          <a:lstStyle/>
          <a:p>
            <a:r>
              <a:rPr lang="ru-RU" sz="2400" dirty="0" smtClean="0"/>
              <a:t>Сеть </a:t>
            </a:r>
            <a:r>
              <a:rPr lang="ru-RU" sz="2400" dirty="0" err="1" smtClean="0"/>
              <a:t>линеаментов</a:t>
            </a:r>
            <a:r>
              <a:rPr lang="ru-RU" sz="2400" dirty="0" smtClean="0"/>
              <a:t> и </a:t>
            </a:r>
            <a:r>
              <a:rPr lang="ru-RU" sz="2400" dirty="0" err="1" smtClean="0"/>
              <a:t>суперкрупных</a:t>
            </a:r>
            <a:r>
              <a:rPr lang="ru-RU" sz="2400" dirty="0" smtClean="0"/>
              <a:t>  в России месторождений золота, алмазов, урана, железа, хрома, никеля, полиметаллов, редких земель и др.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0" y="1600200"/>
            <a:ext cx="8021527" cy="5069160"/>
          </a:xfrm>
        </p:spPr>
      </p:pic>
    </p:spTree>
    <p:extLst>
      <p:ext uri="{BB962C8B-B14F-4D97-AF65-F5344CB8AC3E}">
        <p14:creationId xmlns:p14="http://schemas.microsoft.com/office/powerpoint/2010/main" val="202283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Роль </a:t>
            </a:r>
            <a:r>
              <a:rPr lang="ru-RU" dirty="0" err="1" smtClean="0"/>
              <a:t>линеаментов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7155800" cy="1800200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44900" y="6165304"/>
            <a:ext cx="8203564" cy="436050"/>
          </a:xfrm>
        </p:spPr>
        <p:txBody>
          <a:bodyPr/>
          <a:lstStyle/>
          <a:p>
            <a:pPr marL="0" indent="0">
              <a:buNone/>
            </a:pPr>
            <a:r>
              <a:rPr lang="ru-RU" sz="2200" i="1" dirty="0" smtClean="0"/>
              <a:t>(2,5–2,4) млрд лет назад - первый </a:t>
            </a:r>
            <a:r>
              <a:rPr lang="ru-RU" sz="2200" i="1" dirty="0"/>
              <a:t>суперконтинент- МОНОГЕЯ</a:t>
            </a:r>
          </a:p>
        </p:txBody>
      </p:sp>
      <p:pic>
        <p:nvPicPr>
          <p:cNvPr id="2050" name="Picture 2" descr="D:\Sony Vegas\Home\Презентации\Новое время\Лекция 12_Эволюция\фото 12\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8" y="1641988"/>
            <a:ext cx="2337586" cy="23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1506210"/>
            <a:ext cx="61206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В раннем докембрии преобладали </a:t>
            </a:r>
            <a:r>
              <a:rPr lang="ru-RU" sz="2200" dirty="0" smtClean="0"/>
              <a:t>широтные направления.</a:t>
            </a:r>
          </a:p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В</a:t>
            </a:r>
            <a:r>
              <a:rPr lang="ru-RU" sz="2200" dirty="0" smtClean="0"/>
              <a:t> </a:t>
            </a:r>
            <a:r>
              <a:rPr lang="ru-RU" sz="2200" dirty="0" err="1"/>
              <a:t>фанерозое</a:t>
            </a:r>
            <a:r>
              <a:rPr lang="ru-RU" sz="2200" dirty="0"/>
              <a:t> преобладали </a:t>
            </a:r>
            <a:r>
              <a:rPr lang="ru-RU" sz="2200" dirty="0" smtClean="0"/>
              <a:t>меридиональные направления. </a:t>
            </a:r>
          </a:p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Существенный </a:t>
            </a:r>
            <a:r>
              <a:rPr lang="ru-RU" sz="2200" dirty="0"/>
              <a:t>вклад  в структуру </a:t>
            </a:r>
            <a:r>
              <a:rPr lang="ru-RU" sz="2200" dirty="0" err="1"/>
              <a:t>мегаблоков</a:t>
            </a:r>
            <a:r>
              <a:rPr lang="ru-RU" sz="2200" dirty="0"/>
              <a:t> внесли суперконтиненты: </a:t>
            </a:r>
            <a:r>
              <a:rPr lang="ru-RU" sz="2200" dirty="0" err="1"/>
              <a:t>Моногея</a:t>
            </a:r>
            <a:r>
              <a:rPr lang="ru-RU" sz="2200" dirty="0"/>
              <a:t>, </a:t>
            </a:r>
            <a:r>
              <a:rPr lang="ru-RU" sz="2200" dirty="0" err="1"/>
              <a:t>Мегагея</a:t>
            </a:r>
            <a:r>
              <a:rPr lang="ru-RU" sz="2200" dirty="0"/>
              <a:t>, </a:t>
            </a:r>
            <a:r>
              <a:rPr lang="ru-RU" sz="2200" dirty="0" err="1"/>
              <a:t>Родиния</a:t>
            </a:r>
            <a:r>
              <a:rPr lang="ru-RU" sz="2200" dirty="0"/>
              <a:t> и </a:t>
            </a:r>
            <a:r>
              <a:rPr lang="ru-RU" sz="2200" dirty="0" err="1"/>
              <a:t>Пангея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86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Происхождение и развитие </a:t>
            </a:r>
            <a:r>
              <a:rPr lang="ru-RU" sz="4000" dirty="0" smtClean="0"/>
              <a:t>Земли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1929681" cy="2376264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195736" y="1526757"/>
            <a:ext cx="6948264" cy="3207585"/>
          </a:xfrm>
        </p:spPr>
        <p:txBody>
          <a:bodyPr/>
          <a:lstStyle/>
          <a:p>
            <a:pPr marL="288000" indent="-2880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Геологические </a:t>
            </a:r>
            <a:r>
              <a:rPr lang="ru-RU" sz="2200" dirty="0"/>
              <a:t>гипотезы развития Земли всегда играли важную роль в формировании естественнонаучного мировоззрения геологов. Первую научно обоснованную гипотезу высказал Эли де Бомон в 30-х годах XIX века. Она получила название </a:t>
            </a:r>
            <a:r>
              <a:rPr lang="ru-RU" sz="2200" dirty="0" err="1"/>
              <a:t>контракционной</a:t>
            </a:r>
            <a:r>
              <a:rPr lang="ru-RU" sz="2200" dirty="0"/>
              <a:t> и исходила из представлений Лапласа о </a:t>
            </a:r>
            <a:r>
              <a:rPr lang="ru-RU" sz="2200" dirty="0" smtClean="0"/>
              <a:t>«горячем» происхождении </a:t>
            </a:r>
            <a:r>
              <a:rPr lang="ru-RU" sz="2200" dirty="0"/>
              <a:t>Земли, возникшей из сжимающегося сгустка разогретой газообразной материи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581128"/>
            <a:ext cx="8856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Делался </a:t>
            </a:r>
            <a:r>
              <a:rPr lang="ru-RU" sz="2200" dirty="0"/>
              <a:t>вывод, что по мере остывания </a:t>
            </a:r>
            <a:r>
              <a:rPr lang="ru-RU" sz="2200" dirty="0" smtClean="0"/>
              <a:t>её </a:t>
            </a:r>
            <a:r>
              <a:rPr lang="ru-RU" sz="2200" dirty="0"/>
              <a:t>размеры существенно уменьшались, а внешняя оболочка – земная кора сокращалась и подвергалась сжатию, благодаря чему на поверхности возникли горные сооружения и складчатые пояса осадочного </a:t>
            </a:r>
            <a:r>
              <a:rPr lang="ru-RU" sz="2200" dirty="0" smtClean="0"/>
              <a:t>чехла. С </a:t>
            </a:r>
            <a:r>
              <a:rPr lang="ru-RU" sz="2200" dirty="0"/>
              <a:t>тех пор возникла серия гипотез, наиболее важные из которых мы и </a:t>
            </a:r>
            <a:r>
              <a:rPr lang="ru-RU" sz="2200" dirty="0" smtClean="0"/>
              <a:t>рассмотрим.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1417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53400" cy="990600"/>
          </a:xfrm>
        </p:spPr>
        <p:txBody>
          <a:bodyPr/>
          <a:lstStyle/>
          <a:p>
            <a:r>
              <a:rPr lang="ru-RU" sz="3200" dirty="0" smtClean="0"/>
              <a:t>Кометная </a:t>
            </a:r>
            <a:r>
              <a:rPr lang="ru-RU" sz="3200" dirty="0"/>
              <a:t>гипотеза происхождения планет и </a:t>
            </a:r>
            <a:r>
              <a:rPr lang="ru-RU" sz="3200" dirty="0" err="1"/>
              <a:t>хондритовая</a:t>
            </a:r>
            <a:r>
              <a:rPr lang="ru-RU" sz="3200" dirty="0"/>
              <a:t> модель образования Земли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3"/>
            <a:ext cx="9143999" cy="5301208"/>
          </a:xfrm>
        </p:spPr>
      </p:pic>
      <p:sp>
        <p:nvSpPr>
          <p:cNvPr id="5" name="Прямоугольник 4"/>
          <p:cNvSpPr/>
          <p:nvPr/>
        </p:nvSpPr>
        <p:spPr>
          <a:xfrm>
            <a:off x="303510" y="1844824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(</a:t>
            </a:r>
            <a:r>
              <a:rPr lang="ru-RU" sz="2200" dirty="0" err="1">
                <a:solidFill>
                  <a:schemeClr val="bg1"/>
                </a:solidFill>
              </a:rPr>
              <a:t>Маракушев</a:t>
            </a:r>
            <a:r>
              <a:rPr lang="ru-RU" sz="2200" dirty="0">
                <a:solidFill>
                  <a:schemeClr val="bg1"/>
                </a:solidFill>
              </a:rPr>
              <a:t>, 1999), согласно которой первичное расслоение нашей планеты произошло еще на протопланетной стадии ее развития. Этому способствовало высокое флюидное давление, обеспечившее концентрацию в жидком земном ядре водорода и др. флюидных компонентов (углеродных, азотных сероводородных,   хлоридных, фторидных,). Моделирование первичного </a:t>
            </a:r>
            <a:r>
              <a:rPr lang="ru-RU" sz="2200" dirty="0" err="1">
                <a:solidFill>
                  <a:schemeClr val="bg1"/>
                </a:solidFill>
              </a:rPr>
              <a:t>хондритового</a:t>
            </a:r>
            <a:r>
              <a:rPr lang="ru-RU" sz="2200" dirty="0">
                <a:solidFill>
                  <a:schemeClr val="bg1"/>
                </a:solidFill>
              </a:rPr>
              <a:t> вещества, (А. А. </a:t>
            </a:r>
            <a:r>
              <a:rPr lang="ru-RU" sz="2200" dirty="0" err="1">
                <a:solidFill>
                  <a:schemeClr val="bg1"/>
                </a:solidFill>
              </a:rPr>
              <a:t>Маракушев</a:t>
            </a:r>
            <a:r>
              <a:rPr lang="ru-RU" sz="2200" dirty="0">
                <a:solidFill>
                  <a:schemeClr val="bg1"/>
                </a:solidFill>
              </a:rPr>
              <a:t> и Н. И. Безмен, 1992), показало полную аналогию с теоретической моделью строения Земли. </a:t>
            </a:r>
          </a:p>
          <a:p>
            <a:r>
              <a:rPr lang="ru-RU" sz="2200" dirty="0">
                <a:solidFill>
                  <a:schemeClr val="bg1"/>
                </a:solidFill>
              </a:rPr>
              <a:t>     В результате расплавления вещества обыкновенного хондрита в ампулах под водно-водородным давлением произошло расслоение на водородную (</a:t>
            </a:r>
            <a:r>
              <a:rPr lang="ru-RU" sz="2200" dirty="0" err="1">
                <a:solidFill>
                  <a:schemeClr val="bg1"/>
                </a:solidFill>
              </a:rPr>
              <a:t>Fe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Ni</a:t>
            </a:r>
            <a:r>
              <a:rPr lang="ru-RU" sz="2200" dirty="0">
                <a:solidFill>
                  <a:schemeClr val="bg1"/>
                </a:solidFill>
              </a:rPr>
              <a:t>, H2), железо-ультраосновную (</a:t>
            </a:r>
            <a:r>
              <a:rPr lang="ru-RU" sz="2200" dirty="0" err="1">
                <a:solidFill>
                  <a:schemeClr val="bg1"/>
                </a:solidFill>
              </a:rPr>
              <a:t>Mg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Fe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Si</a:t>
            </a:r>
            <a:r>
              <a:rPr lang="ru-RU" sz="2200" dirty="0">
                <a:solidFill>
                  <a:schemeClr val="bg1"/>
                </a:solidFill>
              </a:rPr>
              <a:t>), ультраосновную (</a:t>
            </a:r>
            <a:r>
              <a:rPr lang="ru-RU" sz="2200" dirty="0" err="1">
                <a:solidFill>
                  <a:schemeClr val="bg1"/>
                </a:solidFill>
              </a:rPr>
              <a:t>Mg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Si</a:t>
            </a:r>
            <a:r>
              <a:rPr lang="ru-RU" sz="2200" dirty="0">
                <a:solidFill>
                  <a:schemeClr val="bg1"/>
                </a:solidFill>
              </a:rPr>
              <a:t>), переходную (</a:t>
            </a:r>
            <a:r>
              <a:rPr lang="ru-RU" sz="2200" dirty="0" err="1">
                <a:solidFill>
                  <a:schemeClr val="bg1"/>
                </a:solidFill>
              </a:rPr>
              <a:t>Mg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Si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Al</a:t>
            </a:r>
            <a:r>
              <a:rPr lang="ru-RU" sz="2200" dirty="0">
                <a:solidFill>
                  <a:schemeClr val="bg1"/>
                </a:solidFill>
              </a:rPr>
              <a:t>) и основную (</a:t>
            </a:r>
            <a:r>
              <a:rPr lang="ru-RU" sz="2200" dirty="0" err="1">
                <a:solidFill>
                  <a:schemeClr val="bg1"/>
                </a:solidFill>
              </a:rPr>
              <a:t>Na</a:t>
            </a:r>
            <a:r>
              <a:rPr lang="ru-RU" sz="2200" dirty="0">
                <a:solidFill>
                  <a:schemeClr val="bg1"/>
                </a:solidFill>
              </a:rPr>
              <a:t>, K, </a:t>
            </a:r>
            <a:r>
              <a:rPr lang="ru-RU" sz="2200" dirty="0" err="1">
                <a:solidFill>
                  <a:schemeClr val="bg1"/>
                </a:solidFill>
              </a:rPr>
              <a:t>Si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Al</a:t>
            </a:r>
            <a:r>
              <a:rPr lang="ru-RU" sz="2200" dirty="0">
                <a:solidFill>
                  <a:schemeClr val="bg1"/>
                </a:solidFill>
              </a:rPr>
              <a:t>) зоны, вполне сопоставимые с геосферами упрощенного разреза Земли.</a:t>
            </a:r>
          </a:p>
        </p:txBody>
      </p:sp>
    </p:spTree>
    <p:extLst>
      <p:ext uri="{BB962C8B-B14F-4D97-AF65-F5344CB8AC3E}">
        <p14:creationId xmlns:p14="http://schemas.microsoft.com/office/powerpoint/2010/main" val="349237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116632"/>
            <a:ext cx="8784976" cy="990600"/>
          </a:xfrm>
        </p:spPr>
        <p:txBody>
          <a:bodyPr/>
          <a:lstStyle/>
          <a:p>
            <a:r>
              <a:rPr lang="ru-RU" sz="2800" dirty="0" smtClean="0"/>
              <a:t>Эволюция </a:t>
            </a:r>
            <a:r>
              <a:rPr lang="ru-RU" sz="2800" dirty="0"/>
              <a:t>планет  Солнечной системы в   связи с прохождением Солнцем </a:t>
            </a:r>
            <a:r>
              <a:rPr lang="ru-RU" sz="2800" dirty="0" smtClean="0"/>
              <a:t>4,5 млрд л</a:t>
            </a:r>
            <a:r>
              <a:rPr lang="ru-RU" sz="2800" dirty="0"/>
              <a:t>. стадии  </a:t>
            </a:r>
            <a:r>
              <a:rPr lang="ru-RU" sz="2800" dirty="0" smtClean="0"/>
              <a:t>Т-Тельца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71286" y="1844824"/>
            <a:ext cx="3816424" cy="2079028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а) </a:t>
            </a:r>
            <a:r>
              <a:rPr lang="ru-RU" sz="2200" dirty="0" err="1"/>
              <a:t>Обьединение</a:t>
            </a:r>
            <a:r>
              <a:rPr lang="ru-RU" sz="2200" dirty="0"/>
              <a:t> </a:t>
            </a:r>
            <a:r>
              <a:rPr lang="ru-RU" sz="2200" dirty="0" err="1"/>
              <a:t>планетозималей</a:t>
            </a:r>
            <a:r>
              <a:rPr lang="ru-RU" sz="2200" dirty="0"/>
              <a:t> в планеты, состоящие из внешней Не-Н раскаленной оболочки и внутреннего расплавленного </a:t>
            </a:r>
            <a:r>
              <a:rPr lang="ru-RU" sz="2200" dirty="0" smtClean="0"/>
              <a:t>ядра</a:t>
            </a:r>
            <a:endParaRPr lang="ru-RU" sz="2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84269"/>
            <a:ext cx="3672408" cy="2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2814" y="4149080"/>
            <a:ext cx="8496944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б) Стадия Т-Тельца Солнца, сопровождавшаяся выбросом мощного светового потока (солнечного ветра), вызвавшего срыв первичных оболочек с ближайших к Солнцу планет (Меркурия, Венеры, Земли </a:t>
            </a:r>
            <a:r>
              <a:rPr lang="ru-RU" sz="2200" dirty="0" smtClean="0"/>
              <a:t>и Марса)</a:t>
            </a:r>
            <a:endParaRPr lang="ru-RU" sz="2200" dirty="0"/>
          </a:p>
          <a:p>
            <a:pPr>
              <a:spcBef>
                <a:spcPts val="600"/>
              </a:spcBef>
            </a:pPr>
            <a:r>
              <a:rPr lang="ru-RU" sz="2200" dirty="0" smtClean="0"/>
              <a:t>в</a:t>
            </a:r>
            <a:r>
              <a:rPr lang="ru-RU" sz="2200" dirty="0"/>
              <a:t>) Современное  состояние планет земной и неземной групп с </a:t>
            </a:r>
            <a:r>
              <a:rPr lang="ru-RU" sz="2200" dirty="0" smtClean="0"/>
              <a:t>разделяющим </a:t>
            </a:r>
            <a:r>
              <a:rPr lang="ru-RU" sz="2200" dirty="0"/>
              <a:t>их астероидным </a:t>
            </a:r>
            <a:r>
              <a:rPr lang="ru-RU" sz="2200" dirty="0" smtClean="0"/>
              <a:t>поясом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286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0"/>
            <a:ext cx="7413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5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50" y="1916832"/>
            <a:ext cx="6559314" cy="475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8569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700"/>
              </a:spcBef>
              <a:spcAft>
                <a:spcPct val="0"/>
              </a:spcAft>
              <a:buClr>
                <a:srgbClr val="AC66BB"/>
              </a:buClr>
              <a:buSzPct val="60000"/>
            </a:pPr>
            <a:r>
              <a:rPr lang="ru-RU" sz="2100" dirty="0">
                <a:solidFill>
                  <a:prstClr val="black"/>
                </a:solidFill>
              </a:rPr>
              <a:t>Результаты экспериментального расслоения первичного расплава (а) под водно-водородным давлением на ряд зон: водородную никель-железную (</a:t>
            </a:r>
            <a:r>
              <a:rPr lang="ru-RU" sz="2100" dirty="0" err="1">
                <a:solidFill>
                  <a:prstClr val="black"/>
                </a:solidFill>
              </a:rPr>
              <a:t>Fe</a:t>
            </a:r>
            <a:r>
              <a:rPr lang="ru-RU" sz="2100" dirty="0">
                <a:solidFill>
                  <a:prstClr val="black"/>
                </a:solidFill>
              </a:rPr>
              <a:t>, </a:t>
            </a:r>
            <a:r>
              <a:rPr lang="ru-RU" sz="2100" dirty="0" err="1">
                <a:solidFill>
                  <a:prstClr val="black"/>
                </a:solidFill>
              </a:rPr>
              <a:t>Ni</a:t>
            </a:r>
            <a:r>
              <a:rPr lang="ru-RU" sz="2100" dirty="0">
                <a:solidFill>
                  <a:prstClr val="black"/>
                </a:solidFill>
              </a:rPr>
              <a:t>, H2), железо-ультраосновную (</a:t>
            </a:r>
            <a:r>
              <a:rPr lang="ru-RU" sz="2100" dirty="0" err="1">
                <a:solidFill>
                  <a:prstClr val="black"/>
                </a:solidFill>
              </a:rPr>
              <a:t>Mg</a:t>
            </a:r>
            <a:r>
              <a:rPr lang="ru-RU" sz="2100" dirty="0">
                <a:solidFill>
                  <a:prstClr val="black"/>
                </a:solidFill>
              </a:rPr>
              <a:t>, </a:t>
            </a:r>
            <a:r>
              <a:rPr lang="ru-RU" sz="2100" dirty="0" err="1">
                <a:solidFill>
                  <a:prstClr val="black"/>
                </a:solidFill>
              </a:rPr>
              <a:t>Fe</a:t>
            </a:r>
            <a:r>
              <a:rPr lang="ru-RU" sz="2100" dirty="0">
                <a:solidFill>
                  <a:prstClr val="black"/>
                </a:solidFill>
              </a:rPr>
              <a:t>, </a:t>
            </a:r>
            <a:r>
              <a:rPr lang="ru-RU" sz="2100" dirty="0" err="1">
                <a:solidFill>
                  <a:prstClr val="black"/>
                </a:solidFill>
              </a:rPr>
              <a:t>Si</a:t>
            </a:r>
            <a:r>
              <a:rPr lang="ru-RU" sz="2100" dirty="0">
                <a:solidFill>
                  <a:prstClr val="black"/>
                </a:solidFill>
              </a:rPr>
              <a:t>), ультраосновную (</a:t>
            </a:r>
            <a:r>
              <a:rPr lang="ru-RU" sz="2100" dirty="0" err="1">
                <a:solidFill>
                  <a:prstClr val="black"/>
                </a:solidFill>
              </a:rPr>
              <a:t>Mg</a:t>
            </a:r>
            <a:r>
              <a:rPr lang="ru-RU" sz="2100" dirty="0">
                <a:solidFill>
                  <a:prstClr val="black"/>
                </a:solidFill>
              </a:rPr>
              <a:t>, </a:t>
            </a:r>
            <a:r>
              <a:rPr lang="ru-RU" sz="2100" dirty="0" err="1">
                <a:solidFill>
                  <a:prstClr val="black"/>
                </a:solidFill>
              </a:rPr>
              <a:t>Si</a:t>
            </a:r>
            <a:r>
              <a:rPr lang="ru-RU" sz="2100" dirty="0">
                <a:solidFill>
                  <a:prstClr val="black"/>
                </a:solidFill>
              </a:rPr>
              <a:t>), переходную (</a:t>
            </a:r>
            <a:r>
              <a:rPr lang="ru-RU" sz="2100" dirty="0" err="1">
                <a:solidFill>
                  <a:prstClr val="black"/>
                </a:solidFill>
              </a:rPr>
              <a:t>Mg</a:t>
            </a:r>
            <a:r>
              <a:rPr lang="ru-RU" sz="2100" dirty="0">
                <a:solidFill>
                  <a:prstClr val="black"/>
                </a:solidFill>
              </a:rPr>
              <a:t>, </a:t>
            </a:r>
            <a:r>
              <a:rPr lang="ru-RU" sz="2100" dirty="0" err="1">
                <a:solidFill>
                  <a:prstClr val="black"/>
                </a:solidFill>
              </a:rPr>
              <a:t>Si</a:t>
            </a:r>
            <a:r>
              <a:rPr lang="ru-RU" sz="2100" dirty="0">
                <a:solidFill>
                  <a:prstClr val="black"/>
                </a:solidFill>
              </a:rPr>
              <a:t>, </a:t>
            </a:r>
            <a:r>
              <a:rPr lang="ru-RU" sz="2100" dirty="0" err="1">
                <a:solidFill>
                  <a:prstClr val="black"/>
                </a:solidFill>
              </a:rPr>
              <a:t>Al</a:t>
            </a:r>
            <a:r>
              <a:rPr lang="ru-RU" sz="2100" dirty="0">
                <a:solidFill>
                  <a:prstClr val="black"/>
                </a:solidFill>
              </a:rPr>
              <a:t>) и основную (</a:t>
            </a:r>
            <a:r>
              <a:rPr lang="ru-RU" sz="2100" dirty="0" err="1">
                <a:solidFill>
                  <a:prstClr val="black"/>
                </a:solidFill>
              </a:rPr>
              <a:t>Na</a:t>
            </a:r>
            <a:r>
              <a:rPr lang="ru-RU" sz="2100" dirty="0">
                <a:solidFill>
                  <a:prstClr val="black"/>
                </a:solidFill>
              </a:rPr>
              <a:t>, K, </a:t>
            </a:r>
            <a:r>
              <a:rPr lang="ru-RU" sz="2100" dirty="0" err="1">
                <a:solidFill>
                  <a:prstClr val="black"/>
                </a:solidFill>
              </a:rPr>
              <a:t>Si</a:t>
            </a:r>
            <a:r>
              <a:rPr lang="ru-RU" sz="2100" dirty="0">
                <a:solidFill>
                  <a:prstClr val="black"/>
                </a:solidFill>
              </a:rPr>
              <a:t>, </a:t>
            </a:r>
            <a:r>
              <a:rPr lang="ru-RU" sz="2100" dirty="0" err="1">
                <a:solidFill>
                  <a:prstClr val="black"/>
                </a:solidFill>
              </a:rPr>
              <a:t>Al</a:t>
            </a:r>
            <a:r>
              <a:rPr lang="ru-RU" sz="2100" dirty="0">
                <a:solidFill>
                  <a:prstClr val="black"/>
                </a:solidFill>
              </a:rPr>
              <a:t>), которые сопоставляются со схемой строения Земли (</a:t>
            </a:r>
            <a:r>
              <a:rPr lang="ru-RU" sz="2100" dirty="0" smtClean="0">
                <a:solidFill>
                  <a:prstClr val="black"/>
                </a:solidFill>
              </a:rPr>
              <a:t>б) (по </a:t>
            </a:r>
            <a:r>
              <a:rPr lang="ru-RU" sz="2100" dirty="0">
                <a:solidFill>
                  <a:prstClr val="black"/>
                </a:solidFill>
              </a:rPr>
              <a:t>А.А. </a:t>
            </a:r>
            <a:r>
              <a:rPr lang="ru-RU" sz="2100" dirty="0" err="1">
                <a:solidFill>
                  <a:prstClr val="black"/>
                </a:solidFill>
              </a:rPr>
              <a:t>Маракушеву</a:t>
            </a:r>
            <a:r>
              <a:rPr lang="ru-RU" sz="2100" dirty="0">
                <a:solidFill>
                  <a:prstClr val="black"/>
                </a:solidFill>
              </a:rPr>
              <a:t> и Н.И. Безмену, 1999)</a:t>
            </a:r>
          </a:p>
        </p:txBody>
      </p:sp>
    </p:spTree>
    <p:extLst>
      <p:ext uri="{BB962C8B-B14F-4D97-AF65-F5344CB8AC3E}">
        <p14:creationId xmlns:p14="http://schemas.microsoft.com/office/powerpoint/2010/main" val="22398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Гипотеза </a:t>
            </a:r>
            <a:r>
              <a:rPr lang="ru-RU" dirty="0" err="1"/>
              <a:t>гидридной</a:t>
            </a:r>
            <a:r>
              <a:rPr lang="ru-RU" dirty="0"/>
              <a:t> Земли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37112"/>
            <a:ext cx="1836116" cy="1836116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699792" y="1617986"/>
            <a:ext cx="6336704" cy="496855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В качестве физической основы происхождения Солнечной </a:t>
            </a:r>
            <a:r>
              <a:rPr lang="ru-RU" sz="2400" dirty="0" smtClean="0"/>
              <a:t>системы В.Н</a:t>
            </a:r>
            <a:r>
              <a:rPr lang="ru-RU" sz="2400" dirty="0"/>
              <a:t>. Ларин использовал представления Фреда </a:t>
            </a:r>
            <a:r>
              <a:rPr lang="ru-RU" sz="2400" dirty="0" err="1"/>
              <a:t>Хойла</a:t>
            </a:r>
            <a:r>
              <a:rPr lang="ru-RU" sz="2400" dirty="0"/>
              <a:t> (впоследствии – Нобелевского лауреата) о том, что во время формирования протопланетного диска вещество было частично ионизировано, и что центральное сгущение на этой стадии обладало мощным дипольным магнитным полем. При формировании диска вещество, сброшенное с </a:t>
            </a:r>
            <a:r>
              <a:rPr lang="ru-RU" sz="2400" dirty="0" err="1"/>
              <a:t>протосолнечной</a:t>
            </a:r>
            <a:r>
              <a:rPr lang="ru-RU" sz="2400" dirty="0"/>
              <a:t> </a:t>
            </a:r>
            <a:r>
              <a:rPr lang="ru-RU" sz="2400" dirty="0" err="1"/>
              <a:t>небулы</a:t>
            </a:r>
            <a:r>
              <a:rPr lang="ru-RU" sz="2400" dirty="0"/>
              <a:t>, перемещалось поперек магнитных силовых </a:t>
            </a:r>
            <a:r>
              <a:rPr lang="ru-RU" sz="2400" dirty="0" smtClean="0"/>
              <a:t>линий</a:t>
            </a:r>
            <a:endParaRPr lang="ru-RU" sz="2400" dirty="0"/>
          </a:p>
        </p:txBody>
      </p:sp>
      <p:pic>
        <p:nvPicPr>
          <p:cNvPr id="4098" name="Picture 2" descr="D:\Sony Vegas\Home\Презентации\Новое время\Лекция 12_Эволюция\фото 12\13-Лари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b="10272"/>
          <a:stretch/>
        </p:blipFill>
        <p:spPr bwMode="auto">
          <a:xfrm>
            <a:off x="611560" y="1628800"/>
            <a:ext cx="1868951" cy="26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165304"/>
            <a:ext cx="1800200" cy="504057"/>
          </a:xfrm>
        </p:spPr>
        <p:txBody>
          <a:bodyPr>
            <a:noAutofit/>
          </a:bodyPr>
          <a:lstStyle/>
          <a:p>
            <a:r>
              <a:rPr lang="ru-RU" sz="2800" dirty="0"/>
              <a:t>Лекция </a:t>
            </a:r>
            <a:r>
              <a:rPr lang="ru-RU" sz="2800" dirty="0" smtClean="0"/>
              <a:t>2</a:t>
            </a:r>
            <a:endParaRPr lang="ru-RU" sz="2800" dirty="0"/>
          </a:p>
        </p:txBody>
      </p:sp>
      <p:pic>
        <p:nvPicPr>
          <p:cNvPr id="1026" name="Picture 2" descr="D:\Sony Vegas\Home\Презентации\Новое время\Лекция 12_Эволюция\фото 12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r="2356" b="3596"/>
          <a:stretch/>
        </p:blipFill>
        <p:spPr bwMode="auto">
          <a:xfrm>
            <a:off x="0" y="1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4221088"/>
            <a:ext cx="6480720" cy="1728192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FF00"/>
                </a:solidFill>
              </a:rPr>
              <a:t>Возникновение и </a:t>
            </a:r>
            <a:r>
              <a:rPr lang="ru-RU" sz="3000" b="1" dirty="0">
                <a:solidFill>
                  <a:srgbClr val="FFFF00"/>
                </a:solidFill>
              </a:rPr>
              <a:t>эволюция минерально-сырьевых ресурсов </a:t>
            </a:r>
            <a:r>
              <a:rPr lang="ru-RU" sz="3000" b="1" dirty="0" smtClean="0">
                <a:solidFill>
                  <a:srgbClr val="FFFF00"/>
                </a:solidFill>
              </a:rPr>
              <a:t/>
            </a:r>
            <a:br>
              <a:rPr lang="ru-RU" sz="3000" b="1" dirty="0" smtClean="0">
                <a:solidFill>
                  <a:srgbClr val="FFFF00"/>
                </a:solidFill>
              </a:rPr>
            </a:br>
            <a:r>
              <a:rPr lang="ru-RU" sz="3000" b="1" dirty="0" smtClean="0">
                <a:solidFill>
                  <a:srgbClr val="FFFF00"/>
                </a:solidFill>
              </a:rPr>
              <a:t>в </a:t>
            </a:r>
            <a:r>
              <a:rPr lang="ru-RU" sz="3000" b="1" dirty="0">
                <a:solidFill>
                  <a:srgbClr val="FFFF00"/>
                </a:solidFill>
              </a:rPr>
              <a:t>истории развития  Земли</a:t>
            </a:r>
          </a:p>
        </p:txBody>
      </p:sp>
    </p:spTree>
    <p:extLst>
      <p:ext uri="{BB962C8B-B14F-4D97-AF65-F5344CB8AC3E}">
        <p14:creationId xmlns:p14="http://schemas.microsoft.com/office/powerpoint/2010/main" val="29550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Ионизированные </a:t>
            </a:r>
            <a:r>
              <a:rPr lang="ru-RU" sz="2200" dirty="0"/>
              <a:t>частицы не могут пересекать магнитные силовые линии, захватываются магнитным полем и </a:t>
            </a:r>
            <a:r>
              <a:rPr lang="ru-RU" sz="2200" dirty="0" smtClean="0"/>
              <a:t>останавливаются </a:t>
            </a:r>
            <a:r>
              <a:rPr lang="ru-RU" sz="2200" dirty="0"/>
              <a:t>в нем, тогда как нейтральные атомы </a:t>
            </a:r>
            <a:r>
              <a:rPr lang="ru-RU" sz="2200" dirty="0" smtClean="0"/>
              <a:t>проходят </a:t>
            </a:r>
            <a:r>
              <a:rPr lang="ru-RU" sz="2200" dirty="0"/>
              <a:t>через магнитное поле. Химические элементы различаются по склонности к ионизации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5122" name="Picture 2" descr="D:\Sony Vegas\Home\Презентации\Новое время\Лекция 12_Эволюция\фото 12\1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45" y="1916832"/>
            <a:ext cx="61055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836820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При </a:t>
            </a:r>
            <a:r>
              <a:rPr lang="ru-RU" sz="2200" dirty="0"/>
              <a:t>формировании протопланетного диска в магнитном поле </a:t>
            </a:r>
            <a:r>
              <a:rPr lang="ru-RU" sz="2200" dirty="0" err="1"/>
              <a:t>небулы</a:t>
            </a:r>
            <a:r>
              <a:rPr lang="ru-RU" sz="2200" dirty="0"/>
              <a:t> происходило разделение элементов в зависимости от их потенциалов ионизации, что позволило определить – изначальная Земля была сложена преимущественно гидридами.</a:t>
            </a:r>
          </a:p>
        </p:txBody>
      </p:sp>
    </p:spTree>
    <p:extLst>
      <p:ext uri="{BB962C8B-B14F-4D97-AF65-F5344CB8AC3E}">
        <p14:creationId xmlns:p14="http://schemas.microsoft.com/office/powerpoint/2010/main" val="40290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122045"/>
            <a:ext cx="6602288" cy="547315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Гидридная Земля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4" t="13408" b="8562"/>
          <a:stretch/>
        </p:blipFill>
        <p:spPr bwMode="auto">
          <a:xfrm>
            <a:off x="251520" y="493190"/>
            <a:ext cx="8559718" cy="515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3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354136"/>
            <a:ext cx="40930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Согласно </a:t>
            </a:r>
            <a:r>
              <a:rPr lang="ru-RU" sz="2200" dirty="0" smtClean="0"/>
              <a:t>представлениям </a:t>
            </a:r>
            <a:br>
              <a:rPr lang="ru-RU" sz="2200" dirty="0" smtClean="0"/>
            </a:br>
            <a:r>
              <a:rPr lang="ru-RU" sz="2200" dirty="0" smtClean="0"/>
              <a:t>А. </a:t>
            </a:r>
            <a:r>
              <a:rPr lang="ru-RU" sz="2200" dirty="0" err="1" smtClean="0"/>
              <a:t>Гилата</a:t>
            </a:r>
            <a:r>
              <a:rPr lang="ru-RU" sz="2200" dirty="0" smtClean="0"/>
              <a:t> </a:t>
            </a:r>
            <a:r>
              <a:rPr lang="ru-RU" sz="2200" dirty="0"/>
              <a:t>и А. Вола  близким к взглядам </a:t>
            </a:r>
            <a:r>
              <a:rPr lang="ru-RU" sz="2200" dirty="0" smtClean="0"/>
              <a:t>В. Ларина,  </a:t>
            </a:r>
            <a:r>
              <a:rPr lang="ru-RU" sz="2200" dirty="0"/>
              <a:t>консервация энергии в период </a:t>
            </a:r>
            <a:r>
              <a:rPr lang="ru-RU" sz="2200" dirty="0" err="1"/>
              <a:t>аккреции</a:t>
            </a:r>
            <a:r>
              <a:rPr lang="ru-RU" sz="2200" dirty="0"/>
              <a:t> Земли путем эндотермического образования твердых растворов и соединений водорода и гелия и ее высвобождение при </a:t>
            </a:r>
            <a:r>
              <a:rPr lang="ru-RU" sz="2200" dirty="0" err="1"/>
              <a:t>экзотермальных</a:t>
            </a:r>
            <a:r>
              <a:rPr lang="ru-RU" sz="2200" dirty="0"/>
              <a:t> реакциях являются главным источником энергии эндогенных процессов. </a:t>
            </a:r>
          </a:p>
        </p:txBody>
      </p:sp>
      <p:pic>
        <p:nvPicPr>
          <p:cNvPr id="8194" name="Picture 2" descr="D:\Sony Vegas\Home\Презентации\Новое время\Лекция 12_Эволюция\фото 12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109" y="803436"/>
            <a:ext cx="4551352" cy="3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062" y="4509120"/>
            <a:ext cx="866937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</a:rPr>
              <a:t>Энергия </a:t>
            </a:r>
            <a:r>
              <a:rPr lang="ru-RU" sz="2200" dirty="0">
                <a:solidFill>
                  <a:prstClr val="black"/>
                </a:solidFill>
              </a:rPr>
              <a:t>дегазации способна генерировать конвекцию в жидком ядре Земли и расплавлять мантию. Она поднимается с диапирами магмы и легко </a:t>
            </a:r>
            <a:r>
              <a:rPr lang="ru-RU" sz="2200" dirty="0" smtClean="0">
                <a:solidFill>
                  <a:prstClr val="black"/>
                </a:solidFill>
              </a:rPr>
              <a:t>переносится </a:t>
            </a:r>
            <a:r>
              <a:rPr lang="ru-RU" sz="2200" dirty="0">
                <a:solidFill>
                  <a:prstClr val="black"/>
                </a:solidFill>
              </a:rPr>
              <a:t>по главным разломам, быстро концентрируется и высвобождается с очень высокими скоростями, производя все известные нам геофизические и геохимические аномалии.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4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8600"/>
            <a:ext cx="8424936" cy="990600"/>
          </a:xfrm>
        </p:spPr>
        <p:txBody>
          <a:bodyPr/>
          <a:lstStyle/>
          <a:p>
            <a:r>
              <a:rPr lang="ru-RU" sz="2800" dirty="0"/>
              <a:t>Удельная энергия водорода и гелия в </a:t>
            </a:r>
            <a:r>
              <a:rPr lang="ru-RU" sz="2800" dirty="0" smtClean="0"/>
              <a:t>глубинах Земли</a:t>
            </a:r>
            <a:br>
              <a:rPr lang="ru-RU" sz="2800" dirty="0" smtClean="0"/>
            </a:br>
            <a:r>
              <a:rPr lang="ru-RU" sz="2200" dirty="0" smtClean="0"/>
              <a:t>(По </a:t>
            </a:r>
            <a:r>
              <a:rPr lang="ru-RU" sz="2200" dirty="0"/>
              <a:t>данным </a:t>
            </a:r>
            <a:r>
              <a:rPr lang="ru-RU" sz="2200" dirty="0" err="1"/>
              <a:t>М.Саундерс</a:t>
            </a:r>
            <a:r>
              <a:rPr lang="ru-RU" sz="2200" dirty="0"/>
              <a:t> и др</a:t>
            </a:r>
            <a:r>
              <a:rPr lang="ru-RU" sz="2200" dirty="0" smtClean="0"/>
              <a:t>., </a:t>
            </a:r>
            <a:r>
              <a:rPr lang="ru-RU" sz="2200" dirty="0"/>
              <a:t>из </a:t>
            </a:r>
            <a:r>
              <a:rPr lang="ru-RU" sz="2200" dirty="0" err="1"/>
              <a:t>Gilat</a:t>
            </a:r>
            <a:r>
              <a:rPr lang="ru-RU" sz="2200" dirty="0"/>
              <a:t>, A. </a:t>
            </a:r>
            <a:r>
              <a:rPr lang="ru-RU" sz="2200" dirty="0" err="1"/>
              <a:t>and</a:t>
            </a:r>
            <a:r>
              <a:rPr lang="ru-RU" sz="2200" dirty="0"/>
              <a:t> </a:t>
            </a:r>
            <a:r>
              <a:rPr lang="ru-RU" sz="2200" dirty="0" err="1"/>
              <a:t>Vol.А</a:t>
            </a:r>
            <a:r>
              <a:rPr lang="ru-RU" sz="2200" dirty="0"/>
              <a:t>, 2005</a:t>
            </a:r>
            <a:r>
              <a:rPr lang="ru-RU" sz="2200" dirty="0" smtClean="0"/>
              <a:t>)</a:t>
            </a:r>
            <a:endParaRPr lang="ru-RU" sz="2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061093" cy="508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42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Чилийские землетрясения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68240"/>
            <a:ext cx="4181597" cy="2746387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7133" y="1700808"/>
            <a:ext cx="4387356" cy="2847545"/>
          </a:xfrm>
        </p:spPr>
        <p:txBody>
          <a:bodyPr/>
          <a:lstStyle/>
          <a:p>
            <a:pPr marL="288000" indent="-288000"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200" dirty="0"/>
              <a:t>Гигантские языки энергии выброшены Чилийским землетрясением </a:t>
            </a:r>
            <a:r>
              <a:rPr lang="ru-RU" sz="2200" dirty="0" smtClean="0"/>
              <a:t>27.02.2010 г</a:t>
            </a:r>
            <a:r>
              <a:rPr lang="ru-RU" sz="2200" dirty="0"/>
              <a:t>., магнитудой </a:t>
            </a:r>
            <a:r>
              <a:rPr lang="ru-RU" sz="2200" dirty="0" smtClean="0"/>
              <a:t>8.8 балла.</a:t>
            </a:r>
            <a:br>
              <a:rPr lang="ru-RU" sz="2200" dirty="0" smtClean="0"/>
            </a:br>
            <a:r>
              <a:rPr lang="ru-RU" sz="2200" dirty="0" smtClean="0"/>
              <a:t>Они </a:t>
            </a:r>
            <a:r>
              <a:rPr lang="ru-RU" sz="2200" dirty="0"/>
              <a:t>распространились через весь Тихий Океан, </a:t>
            </a:r>
            <a:r>
              <a:rPr lang="ru-RU" sz="2200" dirty="0" smtClean="0"/>
              <a:t>перпендикулярно </a:t>
            </a:r>
            <a:r>
              <a:rPr lang="ru-RU" sz="2200" dirty="0"/>
              <a:t>Чилийско-Перуанскому желобу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8661" y="4817352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Еще большее землетрясение 22.05.1960 г., с магнитудой 9.5 </a:t>
            </a:r>
            <a:r>
              <a:rPr lang="ru-RU" sz="2200" dirty="0" smtClean="0"/>
              <a:t>балла также </a:t>
            </a:r>
            <a:r>
              <a:rPr lang="ru-RU" sz="2200" dirty="0"/>
              <a:t>в Чили создало языки энергии без потери интенсивности длиной в </a:t>
            </a:r>
            <a:r>
              <a:rPr lang="ru-RU" sz="2200" dirty="0" smtClean="0"/>
              <a:t>(3000-4000) </a:t>
            </a:r>
            <a:r>
              <a:rPr lang="ru-RU" sz="2200" dirty="0"/>
              <a:t>км</a:t>
            </a:r>
            <a:r>
              <a:rPr lang="ru-RU" sz="2200" dirty="0" smtClean="0"/>
              <a:t>. (</a:t>
            </a:r>
            <a:r>
              <a:rPr lang="en-US" sz="2200" dirty="0"/>
              <a:t>The National Oceanic and Atmospheric Administration (NOAA) visualization).</a:t>
            </a:r>
          </a:p>
        </p:txBody>
      </p:sp>
    </p:spTree>
    <p:extLst>
      <p:ext uri="{BB962C8B-B14F-4D97-AF65-F5344CB8AC3E}">
        <p14:creationId xmlns:p14="http://schemas.microsoft.com/office/powerpoint/2010/main" val="20002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6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" t="4276" r="1326" b="18781"/>
          <a:stretch/>
        </p:blipFill>
        <p:spPr bwMode="auto">
          <a:xfrm>
            <a:off x="107504" y="539141"/>
            <a:ext cx="8939048" cy="577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4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8640"/>
            <a:ext cx="8568952" cy="990600"/>
          </a:xfrm>
        </p:spPr>
        <p:txBody>
          <a:bodyPr/>
          <a:lstStyle/>
          <a:p>
            <a:r>
              <a:rPr lang="ru-RU" sz="2600" dirty="0" smtClean="0"/>
              <a:t>Геодинамическая </a:t>
            </a:r>
            <a:r>
              <a:rPr lang="ru-RU" sz="2600" dirty="0"/>
              <a:t>модель гравитационного возбуждения оболочек планет внешними небесными телами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104456" cy="28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29400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941168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Ю.В. </a:t>
            </a:r>
            <a:r>
              <a:rPr lang="ru-RU" sz="2400" i="1" dirty="0" err="1" smtClean="0"/>
              <a:t>Баркин</a:t>
            </a:r>
            <a:r>
              <a:rPr lang="ru-RU" sz="2400" i="1" dirty="0" smtClean="0"/>
              <a:t> </a:t>
            </a:r>
            <a:r>
              <a:rPr lang="ru-RU" sz="2400" i="1" dirty="0"/>
              <a:t>разработал геодинамическую модель гравитационного возбуждения оболочек планет внешними небесными телами.  Им рассмотрена система четырех </a:t>
            </a:r>
            <a:r>
              <a:rPr lang="ru-RU" sz="2400" i="1" dirty="0" err="1"/>
              <a:t>гравитирующих</a:t>
            </a:r>
            <a:r>
              <a:rPr lang="ru-RU" sz="2400" i="1" dirty="0"/>
              <a:t> тел: ядро-мантия Земли, Луны и </a:t>
            </a:r>
            <a:r>
              <a:rPr lang="ru-RU" sz="2400" i="1" dirty="0" smtClean="0"/>
              <a:t>Солнца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034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Гравитационные воздействия на Землю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82807"/>
            <a:ext cx="3456384" cy="2754305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479974" y="1844824"/>
            <a:ext cx="4248472" cy="2376264"/>
          </a:xfrm>
        </p:spPr>
        <p:txBody>
          <a:bodyPr/>
          <a:lstStyle/>
          <a:p>
            <a:pPr marL="288000" indent="-288000"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200" dirty="0"/>
              <a:t>По данной модели процессы сжатия и расширения являются циклическими и могут происходить на Земле в одни и те же геологические эпохи, но, с различной интенсивностью и в определенных </a:t>
            </a:r>
            <a:r>
              <a:rPr lang="ru-RU" sz="2200" dirty="0" smtClean="0"/>
              <a:t>зонах.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5558" y="4581128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 fontAlgn="base">
              <a:spcAft>
                <a:spcPct val="0"/>
              </a:spcAft>
              <a:buClr>
                <a:srgbClr val="B13F9A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prstClr val="black"/>
                </a:solidFill>
              </a:rPr>
              <a:t>По данной модели процессы сжатия и расширения являются циклическими и могут происходить на Земле в одни и те же геологические эпохи, но, с различной интенсивностью и в определенных зонах.</a:t>
            </a:r>
          </a:p>
        </p:txBody>
      </p:sp>
    </p:spTree>
    <p:extLst>
      <p:ext uri="{BB962C8B-B14F-4D97-AF65-F5344CB8AC3E}">
        <p14:creationId xmlns:p14="http://schemas.microsoft.com/office/powerpoint/2010/main" val="9748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Планетарные </a:t>
            </a:r>
            <a:r>
              <a:rPr lang="ru-RU" dirty="0" smtClean="0"/>
              <a:t>факторы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6" y="1700808"/>
            <a:ext cx="3278192" cy="2845472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11960" y="1988840"/>
            <a:ext cx="4437879" cy="2304256"/>
          </a:xfrm>
        </p:spPr>
        <p:txBody>
          <a:bodyPr/>
          <a:lstStyle/>
          <a:p>
            <a:pPr marL="288000" indent="-288000"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/>
              <a:t>Глобальная цикличность </a:t>
            </a:r>
            <a:r>
              <a:rPr lang="ru-RU" sz="2400" dirty="0" err="1"/>
              <a:t>рифтогенеза</a:t>
            </a:r>
            <a:r>
              <a:rPr lang="ru-RU" sz="2400" dirty="0"/>
              <a:t> и складчато-надвиговых деформаций, обусловленные ускорением и замедлением осевого вращения Земли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2742" y="4704867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 fontAlgn="base">
              <a:spcAft>
                <a:spcPct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</a:rPr>
              <a:t>Пульсационная модель умеренно расширяющейся Земли, </a:t>
            </a:r>
            <a:r>
              <a:rPr lang="ru-RU" sz="2400" dirty="0" err="1">
                <a:solidFill>
                  <a:prstClr val="black"/>
                </a:solidFill>
              </a:rPr>
              <a:t>обьясняемая</a:t>
            </a:r>
            <a:r>
              <a:rPr lang="ru-RU" sz="2400" dirty="0">
                <a:solidFill>
                  <a:prstClr val="black"/>
                </a:solidFill>
              </a:rPr>
              <a:t> изменениями наклона оси вращения, вариациями солнечной активности, лунно-солнечными приливами и инверсиями магнитного поля </a:t>
            </a:r>
            <a:r>
              <a:rPr lang="ru-RU" sz="2400" dirty="0" smtClean="0">
                <a:solidFill>
                  <a:prstClr val="black"/>
                </a:solidFill>
              </a:rPr>
              <a:t>(</a:t>
            </a:r>
            <a:r>
              <a:rPr lang="ru-RU" sz="2400" dirty="0" err="1" smtClean="0">
                <a:solidFill>
                  <a:prstClr val="black"/>
                </a:solidFill>
              </a:rPr>
              <a:t>Е.Е.Милановский</a:t>
            </a:r>
            <a:r>
              <a:rPr lang="ru-RU" sz="2400" dirty="0">
                <a:solidFill>
                  <a:prstClr val="black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568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547664" y="5445224"/>
            <a:ext cx="7567296" cy="1254968"/>
          </a:xfrm>
        </p:spPr>
        <p:txBody>
          <a:bodyPr/>
          <a:lstStyle/>
          <a:p>
            <a:r>
              <a:rPr lang="ru-RU" sz="2000" b="1" dirty="0"/>
              <a:t>В процессе дальнейшего развития протекала дифференциация её вещества. Результатом явилось резкое различие металлогении, </a:t>
            </a:r>
            <a:r>
              <a:rPr lang="ru-RU" sz="2000" b="1" dirty="0" err="1"/>
              <a:t>магматизма</a:t>
            </a:r>
            <a:r>
              <a:rPr lang="ru-RU" sz="2000" b="1" dirty="0"/>
              <a:t> и седиментации докембрия и </a:t>
            </a:r>
            <a:r>
              <a:rPr lang="ru-RU" sz="2000" b="1" dirty="0" err="1"/>
              <a:t>фанерозоя</a:t>
            </a:r>
            <a:r>
              <a:rPr lang="ru-RU" sz="2000" b="1" dirty="0"/>
              <a:t> в самой верхней оболочке нашей планеты – в земной </a:t>
            </a:r>
            <a:r>
              <a:rPr lang="ru-RU" sz="2000" b="1" dirty="0" smtClean="0"/>
              <a:t>коре</a:t>
            </a:r>
            <a:endParaRPr lang="ru-RU" sz="2000" b="1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«В </a:t>
            </a:r>
            <a:r>
              <a:rPr lang="ru-RU" sz="2400" dirty="0"/>
              <a:t>раннем лунном </a:t>
            </a:r>
            <a:r>
              <a:rPr lang="ru-RU" sz="2400" dirty="0" smtClean="0"/>
              <a:t>периоде (</a:t>
            </a:r>
            <a:r>
              <a:rPr lang="ru-RU" sz="2400" dirty="0"/>
              <a:t>до 4 </a:t>
            </a:r>
            <a:r>
              <a:rPr lang="ru-RU" sz="2400" dirty="0" smtClean="0"/>
              <a:t>млрд лет) Земля </a:t>
            </a:r>
            <a:r>
              <a:rPr lang="ru-RU" sz="2400" dirty="0"/>
              <a:t>была однородна»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75" y="0"/>
            <a:ext cx="7595513" cy="4587766"/>
          </a:xfrm>
        </p:spPr>
      </p:pic>
      <p:sp>
        <p:nvSpPr>
          <p:cNvPr id="7" name="Прямоугольник 6"/>
          <p:cNvSpPr/>
          <p:nvPr/>
        </p:nvSpPr>
        <p:spPr>
          <a:xfrm>
            <a:off x="5787114" y="3501008"/>
            <a:ext cx="334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 многочисленных гипотезах о </a:t>
            </a:r>
            <a:r>
              <a:rPr lang="ru-RU" b="1" dirty="0" err="1" smtClean="0">
                <a:solidFill>
                  <a:schemeClr val="bg1"/>
                </a:solidFill>
              </a:rPr>
              <a:t>происхождениии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и развитии </a:t>
            </a:r>
            <a:r>
              <a:rPr lang="ru-RU" b="1" dirty="0" smtClean="0">
                <a:solidFill>
                  <a:schemeClr val="bg1"/>
                </a:solidFill>
              </a:rPr>
              <a:t>Земли </a:t>
            </a:r>
            <a:r>
              <a:rPr lang="ru-RU" b="1" dirty="0">
                <a:solidFill>
                  <a:schemeClr val="bg1"/>
                </a:solidFill>
              </a:rPr>
              <a:t>принимается </a:t>
            </a:r>
            <a:r>
              <a:rPr lang="ru-RU" b="1" dirty="0" smtClean="0">
                <a:solidFill>
                  <a:schemeClr val="bg1"/>
                </a:solidFill>
              </a:rPr>
              <a:t>постулат: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533456" cy="990600"/>
          </a:xfrm>
        </p:spPr>
        <p:txBody>
          <a:bodyPr/>
          <a:lstStyle/>
          <a:p>
            <a:r>
              <a:rPr lang="ru-RU" sz="2400" dirty="0" smtClean="0"/>
              <a:t>Концепция </a:t>
            </a:r>
            <a:r>
              <a:rPr lang="ru-RU" sz="2400" dirty="0"/>
              <a:t>образования Земли </a:t>
            </a:r>
            <a:r>
              <a:rPr lang="ru-RU" sz="2400" dirty="0" smtClean="0"/>
              <a:t>Шмидта-Сафронова-</a:t>
            </a:r>
            <a:r>
              <a:rPr lang="ru-RU" sz="2400" dirty="0" err="1" smtClean="0"/>
              <a:t>Сорохтина</a:t>
            </a:r>
            <a:r>
              <a:rPr lang="ru-RU" sz="2400" dirty="0" smtClean="0"/>
              <a:t>, основанная </a:t>
            </a:r>
            <a:r>
              <a:rPr lang="ru-RU" sz="2400" dirty="0"/>
              <a:t>на </a:t>
            </a:r>
            <a:r>
              <a:rPr lang="ru-RU" sz="2400" dirty="0" err="1"/>
              <a:t>аккреции</a:t>
            </a:r>
            <a:r>
              <a:rPr lang="ru-RU" sz="2400" dirty="0"/>
              <a:t> холодного протопланетного газопылевого  </a:t>
            </a:r>
            <a:r>
              <a:rPr lang="ru-RU" sz="2400" dirty="0" smtClean="0"/>
              <a:t>облака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55976" y="1620917"/>
            <a:ext cx="4626096" cy="3104227"/>
          </a:xfrm>
        </p:spPr>
        <p:txBody>
          <a:bodyPr/>
          <a:lstStyle/>
          <a:p>
            <a:pPr marL="288000" indent="-2880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/>
              <a:t>На </a:t>
            </a:r>
            <a:r>
              <a:rPr lang="ru-RU" sz="2200" dirty="0" err="1"/>
              <a:t>раннепланетарном</a:t>
            </a:r>
            <a:r>
              <a:rPr lang="ru-RU" sz="2200" dirty="0"/>
              <a:t> этапе молодая Земля разогревалась благодаря распаду радиоактивных элементов и приливным взаимодействиям с Луной, которая тогда находилась на близком расстоянии от Земли, обращалась и деформировала ее в экваториальной </a:t>
            </a:r>
            <a:r>
              <a:rPr lang="ru-RU" sz="2200" dirty="0" smtClean="0"/>
              <a:t>плоскости.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725144"/>
            <a:ext cx="82809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 fontAlgn="base">
              <a:spcAft>
                <a:spcPct val="0"/>
              </a:spcAft>
              <a:buClr>
                <a:srgbClr val="AC66B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prstClr val="black"/>
                </a:solidFill>
              </a:rPr>
              <a:t>Тектономагматическая активность Земли впервые проявилась через 600 </a:t>
            </a:r>
            <a:r>
              <a:rPr lang="ru-RU" sz="2200" dirty="0" smtClean="0">
                <a:solidFill>
                  <a:prstClr val="black"/>
                </a:solidFill>
              </a:rPr>
              <a:t>млн </a:t>
            </a:r>
            <a:r>
              <a:rPr lang="ru-RU" sz="2200" dirty="0">
                <a:solidFill>
                  <a:prstClr val="black"/>
                </a:solidFill>
              </a:rPr>
              <a:t>лет после ее образования (4,0 млрд. лет) после того, как температура земных недр на глубинах </a:t>
            </a:r>
            <a:r>
              <a:rPr lang="ru-RU" sz="2200" dirty="0" smtClean="0">
                <a:solidFill>
                  <a:prstClr val="black"/>
                </a:solidFill>
              </a:rPr>
              <a:t>(200-400) </a:t>
            </a:r>
            <a:r>
              <a:rPr lang="ru-RU" sz="2200" dirty="0">
                <a:solidFill>
                  <a:prstClr val="black"/>
                </a:solidFill>
              </a:rPr>
              <a:t>км поднялась до уровня плавления силикатов и металлического железа.</a:t>
            </a:r>
          </a:p>
        </p:txBody>
      </p:sp>
      <p:pic>
        <p:nvPicPr>
          <p:cNvPr id="13314" name="Picture 2" descr="D:\Sony Vegas\Home\Презентации\Новое время\Лекция 12_Эволюция\фото 12\img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2221"/>
          <a:stretch/>
        </p:blipFill>
        <p:spPr bwMode="auto">
          <a:xfrm>
            <a:off x="683568" y="1958330"/>
            <a:ext cx="3528392" cy="24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39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100" dirty="0" smtClean="0"/>
              <a:t>Сразу </a:t>
            </a:r>
            <a:r>
              <a:rPr lang="ru-RU" sz="2100" dirty="0"/>
              <a:t>же после этого начал действовать мощный процесс выделения эндогенной энергии– гравитационная дифференциация земного вещества, </a:t>
            </a:r>
            <a:r>
              <a:rPr lang="ru-RU" sz="2100" dirty="0" err="1"/>
              <a:t>выплавления</a:t>
            </a:r>
            <a:r>
              <a:rPr lang="ru-RU" sz="2100" dirty="0"/>
              <a:t>, опускания тяжелых расплавов железа и всплывания легкого силикатного </a:t>
            </a:r>
            <a:r>
              <a:rPr lang="ru-RU" sz="2100" dirty="0" smtClean="0"/>
              <a:t>вещества.</a:t>
            </a:r>
          </a:p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100" dirty="0" smtClean="0"/>
              <a:t>Именно </a:t>
            </a:r>
            <a:r>
              <a:rPr lang="ru-RU" sz="2100" dirty="0"/>
              <a:t>этот процесс в основном стимулировал, а в дальнейшем и питал энергией тектономагматическую активность. Вначале процесс дифференциации развивался только под наиболее прогретым приливными деформациями низкоширотным кольцевым поясом Земли, но в дальнейшем он расширился и концу архея охватил собою уже всю Землю, что привело около </a:t>
            </a:r>
            <a:r>
              <a:rPr lang="ru-RU" sz="2100" dirty="0" smtClean="0"/>
              <a:t>(2,7-2,6) млрд </a:t>
            </a:r>
            <a:r>
              <a:rPr lang="ru-RU" sz="2100" dirty="0"/>
              <a:t>лет назад к выделению земного ядра</a:t>
            </a:r>
            <a:r>
              <a:rPr lang="ru-RU" sz="2100" dirty="0" smtClean="0"/>
              <a:t>.</a:t>
            </a:r>
          </a:p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100" dirty="0"/>
              <a:t>В начале архея должно было существовать не менее 80 конвективных структур, чему соответствует образование не менее 40 первичных зародышей континентальной </a:t>
            </a:r>
            <a:r>
              <a:rPr lang="ru-RU" sz="2100" dirty="0" smtClean="0"/>
              <a:t>коры. Такое </a:t>
            </a:r>
            <a:r>
              <a:rPr lang="ru-RU" sz="2100" dirty="0"/>
              <a:t>же количество (37) первичных и наиболее древних </a:t>
            </a:r>
            <a:r>
              <a:rPr lang="ru-RU" sz="2100" dirty="0" err="1"/>
              <a:t>нуклеаров</a:t>
            </a:r>
            <a:r>
              <a:rPr lang="ru-RU" sz="2100" dirty="0"/>
              <a:t> континентальной коры, сложенных серыми гнейсами, </a:t>
            </a:r>
            <a:r>
              <a:rPr lang="ru-RU" sz="2100" dirty="0" err="1"/>
              <a:t>трондьемитами</a:t>
            </a:r>
            <a:r>
              <a:rPr lang="ru-RU" sz="2100" dirty="0"/>
              <a:t> и </a:t>
            </a:r>
            <a:r>
              <a:rPr lang="ru-RU" sz="2100" dirty="0" err="1"/>
              <a:t>тоналитами</a:t>
            </a:r>
            <a:r>
              <a:rPr lang="ru-RU" sz="2100" dirty="0"/>
              <a:t>, выделяется сейчас по геологическим данным. </a:t>
            </a:r>
          </a:p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100" dirty="0"/>
              <a:t>По мере погружения фронта дифференциации размеры конвективных ячеек должны были увеличиваться, отдельные </a:t>
            </a:r>
            <a:r>
              <a:rPr lang="ru-RU" sz="2100" dirty="0" err="1"/>
              <a:t>нуклеары</a:t>
            </a:r>
            <a:r>
              <a:rPr lang="ru-RU" sz="2100" dirty="0"/>
              <a:t> сливаться друг с другом, а их число сокращаться. Поэтому к концу раннего архея число зародышей не превышало двадцати</a:t>
            </a:r>
            <a:r>
              <a:rPr lang="ru-RU" sz="2100" dirty="0" smtClean="0"/>
              <a:t>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3059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Этапы выделения земного ядра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635896" y="1589566"/>
            <a:ext cx="5328591" cy="5079794"/>
          </a:xfrm>
        </p:spPr>
        <p:txBody>
          <a:bodyPr/>
          <a:lstStyle/>
          <a:p>
            <a:pPr marL="0" indent="0">
              <a:buNone/>
            </a:pPr>
            <a:r>
              <a:rPr lang="ru-RU" sz="2200" i="1" dirty="0"/>
              <a:t>а – молодая Земля; б и в –зонная дифференциации земного вещества в Ar1-2; г и д – формирование плотного ядра Земли в конце архея; е и ж – развитие земного ядра в протерозое и </a:t>
            </a:r>
            <a:r>
              <a:rPr lang="ru-RU" sz="2200" i="1" dirty="0" err="1"/>
              <a:t>фанерозое</a:t>
            </a:r>
            <a:r>
              <a:rPr lang="ru-RU" sz="2200" i="1" dirty="0"/>
              <a:t>. </a:t>
            </a:r>
            <a:r>
              <a:rPr lang="ru-RU" sz="2200" i="1" dirty="0" smtClean="0"/>
              <a:t>Чёрным </a:t>
            </a:r>
            <a:r>
              <a:rPr lang="ru-RU" sz="2200" i="1" dirty="0"/>
              <a:t>показаны расплавы железа и его окислов, белым – архейская </a:t>
            </a:r>
            <a:r>
              <a:rPr lang="ru-RU" sz="2200" i="1" dirty="0" err="1"/>
              <a:t>деплетированная</a:t>
            </a:r>
            <a:r>
              <a:rPr lang="ru-RU" sz="2200" i="1" dirty="0"/>
              <a:t> мантия, </a:t>
            </a:r>
            <a:r>
              <a:rPr lang="ru-RU" sz="2200" i="1" dirty="0" smtClean="0"/>
              <a:t>обеднённая </a:t>
            </a:r>
            <a:r>
              <a:rPr lang="ru-RU" sz="2200" i="1" dirty="0"/>
              <a:t>железом, его окислами и </a:t>
            </a:r>
            <a:r>
              <a:rPr lang="ru-RU" sz="2200" i="1" dirty="0" err="1"/>
              <a:t>сидерофильными</a:t>
            </a:r>
            <a:r>
              <a:rPr lang="ru-RU" sz="2200" i="1" dirty="0"/>
              <a:t> элементами; черточками – первичное земное вещество, точками – нормальная мантия в протерозое и </a:t>
            </a:r>
            <a:r>
              <a:rPr lang="ru-RU" sz="2200" i="1" dirty="0" err="1"/>
              <a:t>фанерозое</a:t>
            </a:r>
            <a:r>
              <a:rPr lang="ru-RU" sz="2200" i="1" dirty="0"/>
              <a:t>; радиальной штриховкой – континентальные </a:t>
            </a:r>
            <a:r>
              <a:rPr lang="ru-RU" sz="2200" i="1" dirty="0" smtClean="0"/>
              <a:t>массивы</a:t>
            </a:r>
            <a:endParaRPr lang="ru-RU" sz="2200" i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17039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6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4477"/>
            <a:ext cx="5120056" cy="554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653697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Изменения числа ячеек в </a:t>
            </a:r>
            <a:r>
              <a:rPr lang="ru-RU" sz="2000" i="1" dirty="0" err="1"/>
              <a:t>конвектирующей</a:t>
            </a:r>
            <a:r>
              <a:rPr lang="ru-RU" sz="2000" i="1" dirty="0"/>
              <a:t> мантии архея и формирование зародышей (</a:t>
            </a:r>
            <a:r>
              <a:rPr lang="ru-RU" sz="2000" i="1" dirty="0" err="1"/>
              <a:t>нуклеаров</a:t>
            </a:r>
            <a:r>
              <a:rPr lang="ru-RU" sz="2000" i="1" dirty="0"/>
              <a:t>) архейских континентальных щитов (разрезы даны в экваториальной плоскости и произвольном масштабе</a:t>
            </a:r>
            <a:r>
              <a:rPr lang="ru-RU" sz="2000" i="1" dirty="0" smtClean="0"/>
              <a:t>)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6211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712968" cy="990600"/>
          </a:xfrm>
        </p:spPr>
        <p:txBody>
          <a:bodyPr/>
          <a:lstStyle/>
          <a:p>
            <a:r>
              <a:rPr lang="ru-RU" sz="2100" b="1" dirty="0"/>
              <a:t>Формирование континентальной коры в протерозое и </a:t>
            </a:r>
            <a:r>
              <a:rPr lang="ru-RU" sz="2100" b="1" dirty="0" err="1"/>
              <a:t>фанерозое</a:t>
            </a:r>
            <a:r>
              <a:rPr lang="ru-RU" sz="2100" b="1" dirty="0"/>
              <a:t> за счет </a:t>
            </a:r>
            <a:r>
              <a:rPr lang="ru-RU" sz="2100" b="1" dirty="0" err="1"/>
              <a:t>переплавления</a:t>
            </a:r>
            <a:r>
              <a:rPr lang="ru-RU" sz="2100" b="1" dirty="0"/>
              <a:t> и дегидратации океанической коры и пелагических осадков в зонах </a:t>
            </a:r>
            <a:r>
              <a:rPr lang="ru-RU" sz="2100" b="1" dirty="0" err="1"/>
              <a:t>поддвига</a:t>
            </a:r>
            <a:r>
              <a:rPr lang="ru-RU" sz="2100" b="1" dirty="0"/>
              <a:t> океанических плит под островные дуги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4" y="1672208"/>
            <a:ext cx="8732524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116632"/>
            <a:ext cx="8153400" cy="1152128"/>
          </a:xfrm>
        </p:spPr>
        <p:txBody>
          <a:bodyPr/>
          <a:lstStyle/>
          <a:p>
            <a:r>
              <a:rPr lang="ru-RU" sz="2800" dirty="0"/>
              <a:t>Размещение минеральных месторождений во внешней и магматической дугах и внешнем </a:t>
            </a:r>
            <a:r>
              <a:rPr lang="ru-RU" sz="2800" dirty="0" smtClean="0"/>
              <a:t>прогибе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/>
              <a:t>(по </a:t>
            </a:r>
            <a:r>
              <a:rPr lang="ru-RU" sz="2000" dirty="0" err="1"/>
              <a:t>Митчелу</a:t>
            </a:r>
            <a:r>
              <a:rPr lang="ru-RU" sz="2000" dirty="0"/>
              <a:t> Гарсону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900243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1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Критерии выделения региональных</a:t>
            </a:r>
            <a:br>
              <a:rPr lang="ru-RU" sz="4000" dirty="0"/>
            </a:br>
            <a:r>
              <a:rPr lang="ru-RU" sz="4000" dirty="0" err="1"/>
              <a:t>суперансамблей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576" y="1600200"/>
            <a:ext cx="8010472" cy="4495800"/>
          </a:xfrm>
        </p:spPr>
        <p:txBody>
          <a:bodyPr/>
          <a:lstStyle/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4000" dirty="0" err="1" smtClean="0">
                <a:solidFill>
                  <a:srgbClr val="00B050"/>
                </a:solidFill>
              </a:rPr>
              <a:t>Тектоно</a:t>
            </a:r>
            <a:r>
              <a:rPr lang="ru-RU" sz="4000" dirty="0" smtClean="0">
                <a:solidFill>
                  <a:srgbClr val="00B050"/>
                </a:solidFill>
              </a:rPr>
              <a:t>-магматические  комплексы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4000" dirty="0" smtClean="0">
                <a:solidFill>
                  <a:srgbClr val="141191"/>
                </a:solidFill>
              </a:rPr>
              <a:t>Глобальные </a:t>
            </a:r>
            <a:r>
              <a:rPr lang="ru-RU" sz="4000" dirty="0">
                <a:solidFill>
                  <a:srgbClr val="141191"/>
                </a:solidFill>
              </a:rPr>
              <a:t>эпохи складчатости, </a:t>
            </a:r>
            <a:r>
              <a:rPr lang="ru-RU" sz="4000" dirty="0" err="1">
                <a:solidFill>
                  <a:srgbClr val="141191"/>
                </a:solidFill>
              </a:rPr>
              <a:t>магматизма</a:t>
            </a:r>
            <a:r>
              <a:rPr lang="ru-RU" sz="4000" dirty="0">
                <a:solidFill>
                  <a:srgbClr val="141191"/>
                </a:solidFill>
              </a:rPr>
              <a:t>, осадконакопления и </a:t>
            </a:r>
            <a:r>
              <a:rPr lang="ru-RU" sz="4000" dirty="0" err="1" smtClean="0">
                <a:solidFill>
                  <a:srgbClr val="141191"/>
                </a:solidFill>
              </a:rPr>
              <a:t>минерагении</a:t>
            </a:r>
            <a:endParaRPr lang="ru-RU" sz="4000" dirty="0" smtClean="0">
              <a:solidFill>
                <a:srgbClr val="141191"/>
              </a:solidFill>
            </a:endParaRP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4000" dirty="0" smtClean="0">
                <a:solidFill>
                  <a:srgbClr val="FF0000"/>
                </a:solidFill>
              </a:rPr>
              <a:t>Планетарные </a:t>
            </a:r>
            <a:r>
              <a:rPr lang="ru-RU" sz="4000" dirty="0" err="1">
                <a:solidFill>
                  <a:srgbClr val="FF0000"/>
                </a:solidFill>
              </a:rPr>
              <a:t>гравиметровые</a:t>
            </a:r>
            <a:r>
              <a:rPr lang="ru-RU" sz="4000" dirty="0">
                <a:solidFill>
                  <a:srgbClr val="FF0000"/>
                </a:solidFill>
              </a:rPr>
              <a:t>     </a:t>
            </a:r>
            <a:r>
              <a:rPr lang="ru-RU" sz="4000" dirty="0" smtClean="0">
                <a:solidFill>
                  <a:srgbClr val="FF0000"/>
                </a:solidFill>
              </a:rPr>
              <a:t>аномалии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285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Категории глобальных блоковых структур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568952" cy="5069160"/>
          </a:xfrm>
        </p:spPr>
        <p:txBody>
          <a:bodyPr/>
          <a:lstStyle/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3200" b="1" dirty="0" smtClean="0">
                <a:solidFill>
                  <a:srgbClr val="00B0F0"/>
                </a:solidFill>
              </a:rPr>
              <a:t>Глобальные </a:t>
            </a:r>
            <a:r>
              <a:rPr lang="ru-RU" sz="3200" b="1" dirty="0" err="1">
                <a:solidFill>
                  <a:srgbClr val="00B0F0"/>
                </a:solidFill>
              </a:rPr>
              <a:t>мегаблоки</a:t>
            </a:r>
            <a:r>
              <a:rPr lang="ru-RU" sz="3200" b="1" dirty="0">
                <a:solidFill>
                  <a:srgbClr val="00B0F0"/>
                </a:solidFill>
              </a:rPr>
              <a:t> (</a:t>
            </a:r>
            <a:r>
              <a:rPr lang="ru-RU" sz="3200" b="1" dirty="0" err="1">
                <a:solidFill>
                  <a:srgbClr val="00B0F0"/>
                </a:solidFill>
              </a:rPr>
              <a:t>суперансамбли</a:t>
            </a:r>
            <a:r>
              <a:rPr lang="ru-RU" sz="3200" b="1" dirty="0">
                <a:solidFill>
                  <a:srgbClr val="00B0F0"/>
                </a:solidFill>
              </a:rPr>
              <a:t>) </a:t>
            </a:r>
            <a:r>
              <a:rPr lang="ru-RU" sz="3200" dirty="0">
                <a:solidFill>
                  <a:srgbClr val="00B0F0"/>
                </a:solidFill>
              </a:rPr>
              <a:t>– огромные участки коры на основании формационного анализа континентальных и океанических масс и усредненных аномалий </a:t>
            </a:r>
            <a:r>
              <a:rPr lang="ru-RU" sz="3200" dirty="0" smtClean="0">
                <a:solidFill>
                  <a:srgbClr val="00B0F0"/>
                </a:solidFill>
              </a:rPr>
              <a:t>Фая.</a:t>
            </a:r>
          </a:p>
          <a:p>
            <a:pPr marL="288000" indent="-288000"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ru-RU" sz="3200" b="1" dirty="0" err="1" smtClean="0">
                <a:solidFill>
                  <a:srgbClr val="7030A0"/>
                </a:solidFill>
              </a:rPr>
              <a:t>Мегаблоки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>
                <a:solidFill>
                  <a:srgbClr val="7030A0"/>
                </a:solidFill>
              </a:rPr>
              <a:t>первого порядка </a:t>
            </a:r>
            <a:r>
              <a:rPr lang="ru-RU" sz="3200" dirty="0">
                <a:solidFill>
                  <a:srgbClr val="7030A0"/>
                </a:solidFill>
              </a:rPr>
              <a:t>– закономерные сочетания платформ, подвижных поясов и областей </a:t>
            </a:r>
            <a:r>
              <a:rPr lang="ru-RU" sz="3200" dirty="0" err="1">
                <a:solidFill>
                  <a:srgbClr val="7030A0"/>
                </a:solidFill>
              </a:rPr>
              <a:t>тектоно</a:t>
            </a:r>
            <a:r>
              <a:rPr lang="ru-RU" sz="3200" dirty="0">
                <a:solidFill>
                  <a:srgbClr val="7030A0"/>
                </a:solidFill>
              </a:rPr>
              <a:t>-магматической активизации, различающиеся масштабами </a:t>
            </a:r>
            <a:r>
              <a:rPr lang="ru-RU" sz="3200" dirty="0" err="1">
                <a:solidFill>
                  <a:srgbClr val="7030A0"/>
                </a:solidFill>
              </a:rPr>
              <a:t>рудогенеза</a:t>
            </a:r>
            <a:r>
              <a:rPr lang="ru-RU" sz="32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36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273050"/>
            <a:ext cx="9036496" cy="869950"/>
          </a:xfrm>
        </p:spPr>
        <p:txBody>
          <a:bodyPr/>
          <a:lstStyle/>
          <a:p>
            <a:pPr algn="ctr"/>
            <a:r>
              <a:rPr lang="ru-RU" sz="3600" dirty="0"/>
              <a:t>Общие черты глобальных </a:t>
            </a:r>
            <a:r>
              <a:rPr lang="ru-RU" sz="3600" dirty="0" err="1" smtClean="0"/>
              <a:t>мегаблоков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000" b="1" dirty="0"/>
              <a:t>Два типа </a:t>
            </a:r>
            <a:r>
              <a:rPr lang="ru-RU" sz="2000" b="1" dirty="0" err="1"/>
              <a:t>мегаблоков</a:t>
            </a:r>
            <a:r>
              <a:rPr lang="ru-RU" sz="2000" b="1" dirty="0"/>
              <a:t>: с положительными и отрицательными аномалиями </a:t>
            </a:r>
            <a:r>
              <a:rPr lang="ru-RU" sz="2000" b="1" dirty="0" smtClean="0"/>
              <a:t>Фая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107504" y="2366392"/>
            <a:ext cx="4896544" cy="401493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Крупные </a:t>
            </a:r>
            <a:r>
              <a:rPr lang="ru-RU" sz="2400" dirty="0"/>
              <a:t>ресурсы </a:t>
            </a:r>
            <a:r>
              <a:rPr lang="ru-RU" sz="2400" dirty="0" err="1"/>
              <a:t>Cr</a:t>
            </a:r>
            <a:r>
              <a:rPr lang="ru-RU" sz="2400" dirty="0"/>
              <a:t>, </a:t>
            </a:r>
            <a:r>
              <a:rPr lang="ru-RU" sz="2400" dirty="0" err="1"/>
              <a:t>Hg</a:t>
            </a:r>
            <a:r>
              <a:rPr lang="ru-RU" sz="2400" dirty="0"/>
              <a:t>, </a:t>
            </a:r>
            <a:r>
              <a:rPr lang="ru-RU" sz="2400" dirty="0" err="1"/>
              <a:t>Sn</a:t>
            </a:r>
            <a:r>
              <a:rPr lang="ru-RU" sz="2400" dirty="0"/>
              <a:t>, </a:t>
            </a:r>
            <a:r>
              <a:rPr lang="ru-RU" sz="2400" dirty="0" err="1"/>
              <a:t>Ta-Nb</a:t>
            </a:r>
            <a:r>
              <a:rPr lang="ru-RU" sz="2400" dirty="0"/>
              <a:t> пегматитов; </a:t>
            </a:r>
            <a:r>
              <a:rPr lang="ru-RU" sz="2400" dirty="0" err="1"/>
              <a:t>медноколчеданных</a:t>
            </a:r>
            <a:r>
              <a:rPr lang="ru-RU" sz="2400" dirty="0"/>
              <a:t> </a:t>
            </a:r>
            <a:r>
              <a:rPr lang="ru-RU" sz="2400" dirty="0" smtClean="0"/>
              <a:t>руд.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До 80 % </a:t>
            </a:r>
            <a:r>
              <a:rPr lang="ru-RU" sz="2400" dirty="0"/>
              <a:t>запасов золота (</a:t>
            </a:r>
            <a:r>
              <a:rPr lang="ru-RU" sz="2400" dirty="0" err="1" smtClean="0"/>
              <a:t>Ю.Африка</a:t>
            </a:r>
            <a:r>
              <a:rPr lang="ru-RU" sz="2400" dirty="0" smtClean="0"/>
              <a:t> </a:t>
            </a:r>
            <a:r>
              <a:rPr lang="ru-RU" sz="2400" dirty="0"/>
              <a:t>и Канадский щит, Дальний Восток) и до </a:t>
            </a:r>
            <a:r>
              <a:rPr lang="ru-RU" sz="2400" dirty="0" smtClean="0"/>
              <a:t>40 % урана.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Транзитный </a:t>
            </a:r>
            <a:r>
              <a:rPr lang="ru-RU" sz="2400" dirty="0"/>
              <a:t>характер, </a:t>
            </a:r>
            <a:r>
              <a:rPr lang="ru-RU" sz="2400" dirty="0" err="1"/>
              <a:t>независисмый</a:t>
            </a:r>
            <a:r>
              <a:rPr lang="ru-RU" sz="2400" dirty="0"/>
              <a:t> от типа </a:t>
            </a:r>
            <a:r>
              <a:rPr lang="ru-RU" sz="2400" dirty="0" err="1"/>
              <a:t>мегаблока</a:t>
            </a:r>
            <a:r>
              <a:rPr lang="ru-RU" sz="2400" dirty="0"/>
              <a:t>, имеют </a:t>
            </a:r>
            <a:r>
              <a:rPr lang="ru-RU" sz="2400" dirty="0" err="1"/>
              <a:t>Cu</a:t>
            </a:r>
            <a:r>
              <a:rPr lang="ru-RU" sz="2400" dirty="0"/>
              <a:t>, </a:t>
            </a:r>
            <a:r>
              <a:rPr lang="ru-RU" sz="2400" dirty="0" err="1"/>
              <a:t>Pb</a:t>
            </a:r>
            <a:r>
              <a:rPr lang="ru-RU" sz="2400" dirty="0"/>
              <a:t>, </a:t>
            </a:r>
            <a:r>
              <a:rPr lang="ru-RU" sz="2400" dirty="0" err="1"/>
              <a:t>Zn</a:t>
            </a:r>
            <a:r>
              <a:rPr lang="ru-RU" sz="2400" dirty="0"/>
              <a:t>, </a:t>
            </a:r>
            <a:r>
              <a:rPr lang="ru-RU" sz="2400" dirty="0" err="1"/>
              <a:t>Fe</a:t>
            </a:r>
            <a:r>
              <a:rPr lang="ru-RU" sz="2400" dirty="0"/>
              <a:t>, </a:t>
            </a:r>
            <a:r>
              <a:rPr lang="ru-RU" sz="2400" dirty="0" err="1"/>
              <a:t>Ti</a:t>
            </a:r>
            <a:r>
              <a:rPr lang="ru-RU" sz="2400" dirty="0"/>
              <a:t>, V, W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148064" y="2348880"/>
            <a:ext cx="3888432" cy="403244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288000" indent="-2880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/>
              <a:t>Преимущественно </a:t>
            </a:r>
            <a:r>
              <a:rPr lang="ru-RU" sz="2400" dirty="0" err="1"/>
              <a:t>сидерофильные</a:t>
            </a:r>
            <a:r>
              <a:rPr lang="ru-RU" sz="2400" dirty="0"/>
              <a:t>, редкоземельные и U месторождения; пегматиты с мусковитом, </a:t>
            </a:r>
            <a:r>
              <a:rPr lang="ru-RU" sz="2400" dirty="0" err="1"/>
              <a:t>Ве</a:t>
            </a:r>
            <a:r>
              <a:rPr lang="ru-RU" sz="2400" dirty="0"/>
              <a:t>, </a:t>
            </a:r>
            <a:r>
              <a:rPr lang="ru-RU" sz="2400" dirty="0" err="1"/>
              <a:t>Cu-Ni</a:t>
            </a:r>
            <a:r>
              <a:rPr lang="ru-RU" sz="2400" dirty="0"/>
              <a:t> руды с платиноидами; широко распространены месторождения </a:t>
            </a:r>
            <a:r>
              <a:rPr lang="ru-RU" sz="2400" dirty="0" err="1"/>
              <a:t>Cu</a:t>
            </a:r>
            <a:r>
              <a:rPr lang="ru-RU" sz="2400" dirty="0"/>
              <a:t>, </a:t>
            </a:r>
            <a:r>
              <a:rPr lang="ru-RU" sz="2400" dirty="0" err="1"/>
              <a:t>Pb</a:t>
            </a:r>
            <a:r>
              <a:rPr lang="ru-RU" sz="2400" dirty="0"/>
              <a:t>, </a:t>
            </a:r>
            <a:r>
              <a:rPr lang="ru-RU" sz="2400" dirty="0" err="1"/>
              <a:t>Zn</a:t>
            </a:r>
            <a:r>
              <a:rPr lang="ru-RU" sz="2400" dirty="0"/>
              <a:t>; W, </a:t>
            </a:r>
            <a:r>
              <a:rPr lang="ru-RU" sz="2400" dirty="0" err="1"/>
              <a:t>Mo</a:t>
            </a:r>
            <a:r>
              <a:rPr lang="ru-RU" sz="2400" dirty="0"/>
              <a:t>, </a:t>
            </a:r>
            <a:r>
              <a:rPr lang="ru-RU" sz="2400" dirty="0" err="1" smtClean="0"/>
              <a:t>Sn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107504" y="1752600"/>
            <a:ext cx="4896544" cy="640080"/>
          </a:xfrm>
        </p:spPr>
        <p:txBody>
          <a:bodyPr/>
          <a:lstStyle/>
          <a:p>
            <a:pPr algn="ctr"/>
            <a:r>
              <a:rPr lang="ru-RU" dirty="0"/>
              <a:t>Блоки с положительными гравиметрическими </a:t>
            </a:r>
            <a:r>
              <a:rPr lang="ru-RU" dirty="0" smtClean="0"/>
              <a:t>аномалиями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148064" y="1752600"/>
            <a:ext cx="3888432" cy="640080"/>
          </a:xfrm>
        </p:spPr>
        <p:txBody>
          <a:bodyPr/>
          <a:lstStyle/>
          <a:p>
            <a:pPr algn="ctr"/>
            <a:r>
              <a:rPr lang="ru-RU" dirty="0" err="1"/>
              <a:t>Мегаблоки</a:t>
            </a:r>
            <a:r>
              <a:rPr lang="ru-RU" dirty="0"/>
              <a:t> с отрицательными аномалиями Фая </a:t>
            </a:r>
          </a:p>
        </p:txBody>
      </p:sp>
    </p:spTree>
    <p:extLst>
      <p:ext uri="{BB962C8B-B14F-4D97-AF65-F5344CB8AC3E}">
        <p14:creationId xmlns:p14="http://schemas.microsoft.com/office/powerpoint/2010/main" val="131649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Глобальные </a:t>
            </a:r>
            <a:r>
              <a:rPr lang="ru-RU" sz="2800" dirty="0" err="1"/>
              <a:t>мегаблоки</a:t>
            </a:r>
            <a:r>
              <a:rPr lang="ru-RU" sz="2800" dirty="0"/>
              <a:t>  (</a:t>
            </a:r>
            <a:r>
              <a:rPr lang="ru-RU" sz="2800" dirty="0" smtClean="0"/>
              <a:t>современная </a:t>
            </a:r>
            <a:r>
              <a:rPr lang="ru-RU" sz="2800" dirty="0"/>
              <a:t>модель)</a:t>
            </a:r>
            <a:br>
              <a:rPr lang="ru-RU" sz="2800" dirty="0"/>
            </a:br>
            <a:r>
              <a:rPr lang="ru-RU" sz="2400" dirty="0"/>
              <a:t>Выделяют </a:t>
            </a:r>
            <a:r>
              <a:rPr lang="ru-RU" sz="2400" dirty="0" smtClean="0"/>
              <a:t> 9  </a:t>
            </a:r>
            <a:r>
              <a:rPr lang="ru-RU" sz="2400" dirty="0" err="1" smtClean="0"/>
              <a:t>мегаблоков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609600" y="2348880"/>
            <a:ext cx="3886200" cy="171068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1. </a:t>
            </a:r>
            <a:r>
              <a:rPr lang="ru-RU" sz="2200" dirty="0" smtClean="0"/>
              <a:t>Южно-Американский;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2. </a:t>
            </a:r>
            <a:r>
              <a:rPr lang="ru-RU" sz="2200" dirty="0" smtClean="0"/>
              <a:t>Африканский;</a:t>
            </a:r>
          </a:p>
          <a:p>
            <a:pPr marL="0" indent="0">
              <a:buNone/>
            </a:pPr>
            <a:r>
              <a:rPr lang="ru-RU" sz="2200" dirty="0"/>
              <a:t>3. </a:t>
            </a:r>
            <a:r>
              <a:rPr lang="ru-RU" sz="2200" dirty="0" err="1" smtClean="0"/>
              <a:t>Индостано-Мадагаскаро</a:t>
            </a:r>
            <a:r>
              <a:rPr lang="ru-RU" sz="2200" dirty="0" smtClean="0"/>
              <a:t>-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/>
              <a:t>    Западно-Австралийский</a:t>
            </a:r>
            <a:r>
              <a:rPr lang="ru-RU" sz="2200" dirty="0"/>
              <a:t>;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716016" y="2420888"/>
            <a:ext cx="4176464" cy="197622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ru-RU" sz="2200" dirty="0"/>
              <a:t>7. Средиземноморско- </a:t>
            </a:r>
            <a:endParaRPr lang="ru-RU" sz="22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ru-RU" sz="2200" dirty="0" smtClean="0"/>
              <a:t>   -</a:t>
            </a:r>
            <a:r>
              <a:rPr lang="ru-RU" sz="2200" dirty="0"/>
              <a:t>Центрально-Азиатский (</a:t>
            </a:r>
            <a:r>
              <a:rPr lang="ru-RU" sz="2200" dirty="0" err="1" smtClean="0"/>
              <a:t>Тетис</a:t>
            </a:r>
            <a:r>
              <a:rPr lang="ru-RU" sz="2200" dirty="0" smtClean="0"/>
              <a:t>);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200" dirty="0"/>
              <a:t>8. </a:t>
            </a:r>
            <a:r>
              <a:rPr lang="ru-RU" sz="2200" dirty="0" err="1" smtClean="0"/>
              <a:t>Андийско-Кордильерский</a:t>
            </a:r>
            <a:r>
              <a:rPr lang="ru-RU" sz="2200" dirty="0" smtClean="0"/>
              <a:t>;</a:t>
            </a:r>
            <a:endParaRPr lang="ru-RU" sz="2200" dirty="0"/>
          </a:p>
          <a:p>
            <a:pPr marL="0" indent="0">
              <a:spcBef>
                <a:spcPts val="600"/>
              </a:spcBef>
              <a:buNone/>
            </a:pPr>
            <a:r>
              <a:rPr lang="ru-RU" sz="2200" dirty="0"/>
              <a:t>9. </a:t>
            </a:r>
            <a:r>
              <a:rPr lang="ru-RU" sz="2200" dirty="0" smtClean="0"/>
              <a:t>Азиатско-Австралийский;</a:t>
            </a:r>
            <a:endParaRPr lang="ru-RU" sz="2200" dirty="0"/>
          </a:p>
          <a:p>
            <a:pPr marL="0" indent="0">
              <a:spcBef>
                <a:spcPts val="0"/>
              </a:spcBef>
              <a:buNone/>
            </a:pPr>
            <a:endParaRPr lang="ru-RU" sz="22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200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sz="2400" dirty="0"/>
              <a:t>Фрагменты Гондваны: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16016" y="1752600"/>
            <a:ext cx="4176464" cy="6400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/>
              <a:t>Глобальные мобильные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металлогенические пояса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7" name="Текст 4"/>
          <p:cNvSpPr txBox="1">
            <a:spLocks/>
          </p:cNvSpPr>
          <p:nvPr/>
        </p:nvSpPr>
        <p:spPr bwMode="auto">
          <a:xfrm>
            <a:off x="611560" y="4077072"/>
            <a:ext cx="3886200" cy="64008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Tx/>
              <a:buNone/>
              <a:defRPr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E7BC29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Фрагменты Лавразии: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611559" y="4725144"/>
            <a:ext cx="3886201" cy="1368152"/>
          </a:xfrm>
          <a:prstGeom prst="rect">
            <a:avLst/>
          </a:prstGeom>
          <a:solidFill>
            <a:srgbClr val="99FF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E7BC29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D092A7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/>
              <a:t>4. Американо-Гренландский</a:t>
            </a:r>
            <a:r>
              <a:rPr lang="ru-RU" sz="2200" dirty="0" smtClean="0"/>
              <a:t>;</a:t>
            </a:r>
          </a:p>
          <a:p>
            <a:pPr marL="0" indent="0">
              <a:buNone/>
            </a:pPr>
            <a:r>
              <a:rPr lang="ru-RU" sz="2200" dirty="0"/>
              <a:t>5. Европейский;</a:t>
            </a:r>
          </a:p>
          <a:p>
            <a:pPr marL="0" indent="0">
              <a:buNone/>
            </a:pPr>
            <a:r>
              <a:rPr lang="ru-RU" sz="2200" dirty="0"/>
              <a:t>6. Сибирский;</a:t>
            </a:r>
          </a:p>
          <a:p>
            <a:pPr marL="0" indent="0">
              <a:buNone/>
            </a:pPr>
            <a:endParaRPr lang="ru-RU" sz="24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4738092"/>
            <a:ext cx="37444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Глобальные </a:t>
            </a:r>
            <a:r>
              <a:rPr lang="ru-RU" sz="2200" b="1" dirty="0" err="1"/>
              <a:t>мегаблоки</a:t>
            </a:r>
            <a:endParaRPr lang="ru-RU" sz="2200" b="1" dirty="0"/>
          </a:p>
          <a:p>
            <a:r>
              <a:rPr lang="ru-RU" sz="2200" b="1" dirty="0"/>
              <a:t>разделяются на </a:t>
            </a:r>
            <a:r>
              <a:rPr lang="ru-RU" sz="2200" b="1" dirty="0" err="1"/>
              <a:t>мегаблоки</a:t>
            </a:r>
            <a:endParaRPr lang="ru-RU" sz="2200" b="1" dirty="0"/>
          </a:p>
          <a:p>
            <a:r>
              <a:rPr lang="ru-RU" sz="2200" b="1" dirty="0"/>
              <a:t>первого порядка</a:t>
            </a:r>
          </a:p>
        </p:txBody>
      </p:sp>
    </p:spTree>
    <p:extLst>
      <p:ext uri="{BB962C8B-B14F-4D97-AF65-F5344CB8AC3E}">
        <p14:creationId xmlns:p14="http://schemas.microsoft.com/office/powerpoint/2010/main" val="32783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1" y="260648"/>
            <a:ext cx="7147778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47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B13F9A"/>
                </a:solidFill>
              </a:rPr>
              <a:t>Глобальные </a:t>
            </a:r>
            <a:r>
              <a:rPr lang="ru-RU" sz="2800" dirty="0" err="1">
                <a:solidFill>
                  <a:srgbClr val="B13F9A"/>
                </a:solidFill>
              </a:rPr>
              <a:t>мегаблоки</a:t>
            </a:r>
            <a:r>
              <a:rPr lang="ru-RU" sz="2800" dirty="0">
                <a:solidFill>
                  <a:srgbClr val="B13F9A"/>
                </a:solidFill>
              </a:rPr>
              <a:t>  (современная модель)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" t="1652" r="2245" b="7642"/>
          <a:stretch/>
        </p:blipFill>
        <p:spPr bwMode="auto">
          <a:xfrm>
            <a:off x="1187624" y="1686910"/>
            <a:ext cx="6779172" cy="4761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05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/>
              <a:t>Планетарные мобильные металлогенические пояса и количество в их пределах </a:t>
            </a:r>
            <a:r>
              <a:rPr lang="ru-RU" sz="2400" b="1" dirty="0" err="1"/>
              <a:t>суперкрупных</a:t>
            </a:r>
            <a:r>
              <a:rPr lang="ru-RU" sz="2400" b="1" dirty="0"/>
              <a:t> </a:t>
            </a:r>
            <a:r>
              <a:rPr lang="ru-RU" sz="2400" b="1" dirty="0" smtClean="0"/>
              <a:t>месторождений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6916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ru-RU" dirty="0"/>
              <a:t>7</a:t>
            </a:r>
            <a:r>
              <a:rPr lang="ru-RU" sz="3200" dirty="0"/>
              <a:t>. Средиземноморско-Центрально-Азиатский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3200" dirty="0"/>
              <a:t> </a:t>
            </a:r>
            <a:r>
              <a:rPr lang="ru-RU" sz="3200" dirty="0" smtClean="0"/>
              <a:t>   (</a:t>
            </a:r>
            <a:r>
              <a:rPr lang="ru-RU" sz="3200" dirty="0" err="1"/>
              <a:t>Тетис</a:t>
            </a:r>
            <a:r>
              <a:rPr lang="ru-RU" sz="3200" dirty="0"/>
              <a:t> ) (48-48) и </a:t>
            </a:r>
            <a:r>
              <a:rPr lang="ru-RU" sz="3200" dirty="0" smtClean="0"/>
              <a:t>Урало-Монголо-Охотский </a:t>
            </a:r>
            <a:endParaRPr lang="ru-RU" sz="3200" dirty="0"/>
          </a:p>
          <a:p>
            <a:pPr marL="0" indent="0">
              <a:spcBef>
                <a:spcPts val="1200"/>
              </a:spcBef>
              <a:buNone/>
            </a:pPr>
            <a:r>
              <a:rPr lang="ru-RU" sz="3200" dirty="0"/>
              <a:t>    </a:t>
            </a:r>
            <a:r>
              <a:rPr lang="ru-RU" sz="3200" dirty="0" smtClean="0"/>
              <a:t>(</a:t>
            </a:r>
            <a:r>
              <a:rPr lang="ru-RU" sz="3200" dirty="0"/>
              <a:t>26-28-83)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3200" dirty="0" smtClean="0"/>
              <a:t>8</a:t>
            </a:r>
            <a:r>
              <a:rPr lang="ru-RU" sz="3200" dirty="0"/>
              <a:t>. </a:t>
            </a:r>
            <a:r>
              <a:rPr lang="ru-RU" sz="3200" dirty="0" err="1"/>
              <a:t>Андийско</a:t>
            </a:r>
            <a:r>
              <a:rPr lang="ru-RU" sz="3200" dirty="0"/>
              <a:t> (55)-</a:t>
            </a:r>
            <a:r>
              <a:rPr lang="ru-RU" sz="3200" dirty="0" err="1"/>
              <a:t>Кордильерский</a:t>
            </a:r>
            <a:r>
              <a:rPr lang="ru-RU" sz="3200" dirty="0"/>
              <a:t> (73)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3200" dirty="0" smtClean="0"/>
              <a:t>9</a:t>
            </a:r>
            <a:r>
              <a:rPr lang="ru-RU" sz="3200" dirty="0"/>
              <a:t>. Азиатско-Австралийский (&gt; 100</a:t>
            </a:r>
            <a:r>
              <a:rPr lang="ru-RU" sz="3200" dirty="0" smtClean="0"/>
              <a:t>)</a:t>
            </a:r>
          </a:p>
          <a:p>
            <a:pPr marL="0" indent="0">
              <a:spcBef>
                <a:spcPts val="1200"/>
              </a:spcBef>
              <a:buNone/>
            </a:pPr>
            <a:endParaRPr lang="ru-RU" sz="3200" dirty="0"/>
          </a:p>
          <a:p>
            <a:pPr marL="0" indent="0">
              <a:spcBef>
                <a:spcPts val="1200"/>
              </a:spcBef>
              <a:buNone/>
            </a:pPr>
            <a:r>
              <a:rPr lang="ru-RU" sz="2400" i="1" dirty="0" smtClean="0"/>
              <a:t>В скобках указано число </a:t>
            </a:r>
            <a:r>
              <a:rPr lang="ru-RU" sz="2400" i="1" dirty="0" err="1" smtClean="0"/>
              <a:t>суперкрупных</a:t>
            </a:r>
            <a:r>
              <a:rPr lang="ru-RU" sz="2400" i="1" dirty="0" smtClean="0"/>
              <a:t> месторождений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41042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Плейттектоническая</a:t>
            </a:r>
            <a:r>
              <a:rPr lang="ru-RU" dirty="0"/>
              <a:t> </a:t>
            </a:r>
            <a:r>
              <a:rPr lang="ru-RU" dirty="0" smtClean="0"/>
              <a:t>концепция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51840" cy="4925144"/>
          </a:xfrm>
        </p:spPr>
        <p:txBody>
          <a:bodyPr/>
          <a:lstStyle/>
          <a:p>
            <a:pPr marL="0" indent="0">
              <a:buNone/>
            </a:pPr>
            <a:r>
              <a:rPr lang="ru-RU" sz="2600" u="sng" dirty="0"/>
              <a:t>Пять периодов (в </a:t>
            </a:r>
            <a:r>
              <a:rPr lang="ru-RU" sz="2600" u="sng" dirty="0" smtClean="0"/>
              <a:t>млрд лет):</a:t>
            </a:r>
            <a:endParaRPr lang="ru-RU" sz="2600" u="sng" dirty="0"/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2600" b="1" dirty="0" smtClean="0">
                <a:solidFill>
                  <a:srgbClr val="FF0000"/>
                </a:solidFill>
              </a:rPr>
              <a:t>Тонких </a:t>
            </a:r>
            <a:r>
              <a:rPr lang="ru-RU" sz="2600" b="1" dirty="0">
                <a:solidFill>
                  <a:srgbClr val="FF0000"/>
                </a:solidFill>
              </a:rPr>
              <a:t>литосферных плит (3,8 –3,0</a:t>
            </a:r>
            <a:r>
              <a:rPr lang="ru-RU" sz="2600" b="1" dirty="0" smtClean="0">
                <a:solidFill>
                  <a:srgbClr val="FF0000"/>
                </a:solidFill>
              </a:rPr>
              <a:t>)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2600" b="1" dirty="0" smtClean="0">
                <a:solidFill>
                  <a:srgbClr val="225311"/>
                </a:solidFill>
              </a:rPr>
              <a:t>Формирование </a:t>
            </a:r>
            <a:r>
              <a:rPr lang="ru-RU" sz="2600" b="1" dirty="0">
                <a:solidFill>
                  <a:srgbClr val="225311"/>
                </a:solidFill>
              </a:rPr>
              <a:t>основной массы континентальной коры и ядра Земли(3,0 – </a:t>
            </a:r>
            <a:r>
              <a:rPr lang="ru-RU" sz="2600" b="1" dirty="0" smtClean="0">
                <a:solidFill>
                  <a:srgbClr val="225311"/>
                </a:solidFill>
              </a:rPr>
              <a:t>2,7)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2600" b="1" dirty="0" smtClean="0">
                <a:solidFill>
                  <a:schemeClr val="accent5">
                    <a:lumMod val="75000"/>
                  </a:schemeClr>
                </a:solidFill>
              </a:rPr>
              <a:t>Первых </a:t>
            </a:r>
            <a:r>
              <a:rPr lang="ru-RU" sz="2600" b="1" dirty="0">
                <a:solidFill>
                  <a:schemeClr val="accent5">
                    <a:lumMod val="75000"/>
                  </a:schemeClr>
                </a:solidFill>
              </a:rPr>
              <a:t>суперконтинентов (2,7 – 1,8</a:t>
            </a:r>
            <a:r>
              <a:rPr lang="ru-RU" sz="26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2600" b="1" dirty="0" smtClean="0">
                <a:solidFill>
                  <a:srgbClr val="7030A0"/>
                </a:solidFill>
              </a:rPr>
              <a:t>Многократный </a:t>
            </a:r>
            <a:r>
              <a:rPr lang="ru-RU" sz="2600" b="1" dirty="0" err="1">
                <a:solidFill>
                  <a:srgbClr val="7030A0"/>
                </a:solidFill>
              </a:rPr>
              <a:t>рециклинг</a:t>
            </a:r>
            <a:r>
              <a:rPr lang="ru-RU" sz="2600" b="1" dirty="0">
                <a:solidFill>
                  <a:srgbClr val="7030A0"/>
                </a:solidFill>
              </a:rPr>
              <a:t> первичной континентальной коры (1,8 – </a:t>
            </a:r>
            <a:r>
              <a:rPr lang="ru-RU" sz="2600" b="1" dirty="0" smtClean="0">
                <a:solidFill>
                  <a:srgbClr val="7030A0"/>
                </a:solidFill>
              </a:rPr>
              <a:t>0,6)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2600" b="1" dirty="0" err="1" smtClean="0">
                <a:solidFill>
                  <a:srgbClr val="141191"/>
                </a:solidFill>
              </a:rPr>
              <a:t>Мантийно-коровая</a:t>
            </a:r>
            <a:r>
              <a:rPr lang="ru-RU" sz="2600" b="1" dirty="0" smtClean="0">
                <a:solidFill>
                  <a:srgbClr val="141191"/>
                </a:solidFill>
              </a:rPr>
              <a:t> </a:t>
            </a:r>
            <a:r>
              <a:rPr lang="ru-RU" sz="2600" b="1" dirty="0">
                <a:solidFill>
                  <a:srgbClr val="141191"/>
                </a:solidFill>
              </a:rPr>
              <a:t>дифференциация (0,6 – 0,0</a:t>
            </a:r>
            <a:r>
              <a:rPr lang="ru-RU" sz="2600" b="1" dirty="0" smtClean="0">
                <a:solidFill>
                  <a:srgbClr val="141191"/>
                </a:solidFill>
              </a:rPr>
              <a:t>) </a:t>
            </a:r>
            <a:r>
              <a:rPr lang="ru-RU" sz="2600" dirty="0" smtClean="0">
                <a:solidFill>
                  <a:srgbClr val="141191"/>
                </a:solidFill>
              </a:rPr>
              <a:t>(</a:t>
            </a:r>
            <a:r>
              <a:rPr lang="ru-RU" sz="2600" dirty="0">
                <a:solidFill>
                  <a:srgbClr val="141191"/>
                </a:solidFill>
              </a:rPr>
              <a:t>циклический механизм тектоники литосферных плит</a:t>
            </a:r>
            <a:r>
              <a:rPr lang="ru-RU" sz="2600" dirty="0" smtClean="0">
                <a:solidFill>
                  <a:srgbClr val="141191"/>
                </a:solidFill>
              </a:rPr>
              <a:t>)</a:t>
            </a:r>
            <a:endParaRPr lang="ru-RU" sz="2600" dirty="0">
              <a:solidFill>
                <a:srgbClr val="141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1. Период </a:t>
            </a:r>
            <a:r>
              <a:rPr lang="ru-RU" sz="4000" dirty="0">
                <a:solidFill>
                  <a:srgbClr val="FF0000"/>
                </a:solidFill>
              </a:rPr>
              <a:t>тонких литосферных плит</a:t>
            </a: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(</a:t>
            </a:r>
            <a:r>
              <a:rPr lang="ru-RU" sz="2800" dirty="0">
                <a:solidFill>
                  <a:srgbClr val="FF0000"/>
                </a:solidFill>
              </a:rPr>
              <a:t>4,0 – </a:t>
            </a:r>
            <a:r>
              <a:rPr lang="ru-RU" sz="2800" dirty="0" smtClean="0">
                <a:solidFill>
                  <a:srgbClr val="FF0000"/>
                </a:solidFill>
              </a:rPr>
              <a:t>3,2) </a:t>
            </a:r>
            <a:r>
              <a:rPr lang="ru-RU" sz="2800" dirty="0">
                <a:solidFill>
                  <a:srgbClr val="FF0000"/>
                </a:solidFill>
              </a:rPr>
              <a:t>млрд. </a:t>
            </a:r>
            <a:r>
              <a:rPr lang="ru-RU" sz="2800" dirty="0" smtClean="0">
                <a:solidFill>
                  <a:srgbClr val="FF0000"/>
                </a:solidFill>
              </a:rPr>
              <a:t>лет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51840" cy="4925144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Железистые </a:t>
            </a:r>
            <a:r>
              <a:rPr lang="ru-RU" sz="2400" dirty="0"/>
              <a:t>кварциты комплекса </a:t>
            </a:r>
            <a:r>
              <a:rPr lang="ru-RU" sz="2400" dirty="0" err="1"/>
              <a:t>Исуа</a:t>
            </a:r>
            <a:r>
              <a:rPr lang="ru-RU" sz="2400" dirty="0"/>
              <a:t> (Гренландия), пояса </a:t>
            </a:r>
            <a:r>
              <a:rPr lang="ru-RU" sz="2400" dirty="0" err="1"/>
              <a:t>Абитиби</a:t>
            </a:r>
            <a:r>
              <a:rPr lang="ru-RU" sz="2400" dirty="0"/>
              <a:t> (Канада) – </a:t>
            </a:r>
            <a:r>
              <a:rPr lang="ru-RU" sz="2400" dirty="0" smtClean="0"/>
              <a:t>(3,78 </a:t>
            </a:r>
            <a:r>
              <a:rPr lang="ru-RU" sz="2400" dirty="0"/>
              <a:t>– </a:t>
            </a:r>
            <a:r>
              <a:rPr lang="ru-RU" sz="2400" dirty="0" smtClean="0"/>
              <a:t>3,60) </a:t>
            </a:r>
            <a:r>
              <a:rPr lang="ru-RU" sz="2400" dirty="0"/>
              <a:t>и </a:t>
            </a:r>
            <a:r>
              <a:rPr lang="ru-RU" sz="2400" dirty="0" err="1"/>
              <a:t>Аншаньской</a:t>
            </a:r>
            <a:r>
              <a:rPr lang="ru-RU" sz="2400" dirty="0"/>
              <a:t> серии (сев. </a:t>
            </a:r>
            <a:r>
              <a:rPr lang="ru-RU" sz="2400" dirty="0" smtClean="0"/>
              <a:t>Китай).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Железистые </a:t>
            </a:r>
            <a:r>
              <a:rPr lang="ru-RU" sz="2400" dirty="0"/>
              <a:t>осадочно-вулканогенные </a:t>
            </a:r>
            <a:r>
              <a:rPr lang="ru-RU" sz="2400" dirty="0" err="1"/>
              <a:t>лептитовые</a:t>
            </a:r>
            <a:r>
              <a:rPr lang="ru-RU" sz="2400" dirty="0"/>
              <a:t> формации типа </a:t>
            </a:r>
            <a:r>
              <a:rPr lang="ru-RU" sz="2400" dirty="0" err="1"/>
              <a:t>Алгома</a:t>
            </a:r>
            <a:r>
              <a:rPr lang="ru-RU" sz="2400" dirty="0"/>
              <a:t> и </a:t>
            </a:r>
            <a:r>
              <a:rPr lang="ru-RU" sz="2400" dirty="0" err="1"/>
              <a:t>Кивантинский</a:t>
            </a:r>
            <a:r>
              <a:rPr lang="ru-RU" sz="2400" dirty="0"/>
              <a:t> (</a:t>
            </a:r>
            <a:r>
              <a:rPr lang="ru-RU" sz="2400" dirty="0" err="1"/>
              <a:t>Кируна</a:t>
            </a:r>
            <a:r>
              <a:rPr lang="ru-RU" sz="2400" dirty="0"/>
              <a:t>, Швеция; </a:t>
            </a:r>
            <a:r>
              <a:rPr lang="ru-RU" sz="2400" dirty="0" err="1"/>
              <a:t>Оленегорское</a:t>
            </a:r>
            <a:r>
              <a:rPr lang="ru-RU" sz="2400" dirty="0"/>
              <a:t>, Россия) – </a:t>
            </a:r>
            <a:r>
              <a:rPr lang="ru-RU" sz="2400" dirty="0" smtClean="0"/>
              <a:t>(3,3 </a:t>
            </a:r>
            <a:r>
              <a:rPr lang="ru-RU" sz="2400" dirty="0"/>
              <a:t>– </a:t>
            </a:r>
            <a:r>
              <a:rPr lang="ru-RU" sz="2400" dirty="0" smtClean="0"/>
              <a:t>3,7).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err="1" smtClean="0"/>
              <a:t>Мусковитовые</a:t>
            </a:r>
            <a:r>
              <a:rPr lang="ru-RU" sz="2400" dirty="0" smtClean="0"/>
              <a:t> </a:t>
            </a:r>
            <a:r>
              <a:rPr lang="ru-RU" sz="2400" dirty="0"/>
              <a:t>пегматиты (</a:t>
            </a:r>
            <a:r>
              <a:rPr lang="ru-RU" sz="2400" dirty="0" err="1"/>
              <a:t>Анабарский</a:t>
            </a:r>
            <a:r>
              <a:rPr lang="ru-RU" sz="2400" dirty="0"/>
              <a:t> щит, </a:t>
            </a:r>
            <a:r>
              <a:rPr lang="ru-RU" sz="2400" dirty="0" err="1"/>
              <a:t>Джугджур</a:t>
            </a:r>
            <a:r>
              <a:rPr lang="ru-RU" sz="2400" dirty="0"/>
              <a:t>) – </a:t>
            </a:r>
            <a:r>
              <a:rPr lang="ru-RU" sz="2400" dirty="0" smtClean="0"/>
              <a:t>(3,5 </a:t>
            </a:r>
            <a:r>
              <a:rPr lang="ru-RU" sz="2400" dirty="0"/>
              <a:t>– </a:t>
            </a:r>
            <a:r>
              <a:rPr lang="ru-RU" sz="2400" dirty="0" smtClean="0"/>
              <a:t>3,2).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err="1" smtClean="0"/>
              <a:t>Редкометальные</a:t>
            </a:r>
            <a:r>
              <a:rPr lang="ru-RU" sz="2400" dirty="0" smtClean="0"/>
              <a:t> </a:t>
            </a:r>
            <a:r>
              <a:rPr lang="ru-RU" sz="2400" dirty="0"/>
              <a:t>пегматиты  с </a:t>
            </a:r>
            <a:r>
              <a:rPr lang="ru-RU" sz="2400" dirty="0" err="1"/>
              <a:t>Nb,Ta,Zr</a:t>
            </a:r>
            <a:r>
              <a:rPr lang="ru-RU" sz="2400" dirty="0"/>
              <a:t> (Зап. Австралия, Бразилия, Африка) – </a:t>
            </a:r>
            <a:r>
              <a:rPr lang="ru-RU" sz="2400" dirty="0" smtClean="0"/>
              <a:t>(3,5 </a:t>
            </a:r>
            <a:r>
              <a:rPr lang="ru-RU" sz="2400" dirty="0"/>
              <a:t>– </a:t>
            </a:r>
            <a:r>
              <a:rPr lang="ru-RU" sz="2400" dirty="0" smtClean="0"/>
              <a:t>3,2).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Хромиты </a:t>
            </a:r>
            <a:r>
              <a:rPr lang="ru-RU" sz="2400" dirty="0"/>
              <a:t>в </a:t>
            </a:r>
            <a:r>
              <a:rPr lang="ru-RU" sz="2400" dirty="0" err="1"/>
              <a:t>анартозитах</a:t>
            </a:r>
            <a:r>
              <a:rPr lang="ru-RU" sz="2400" dirty="0"/>
              <a:t> (</a:t>
            </a:r>
            <a:r>
              <a:rPr lang="ru-RU" sz="2400" dirty="0" err="1"/>
              <a:t>Фискенессетский</a:t>
            </a:r>
            <a:r>
              <a:rPr lang="ru-RU" sz="2400" dirty="0"/>
              <a:t> комплекс), (</a:t>
            </a:r>
            <a:r>
              <a:rPr lang="ru-RU" sz="2400" dirty="0" err="1"/>
              <a:t>Стиллуотер</a:t>
            </a:r>
            <a:r>
              <a:rPr lang="ru-RU" sz="2400" dirty="0"/>
              <a:t>, Сев. Америка) – 3,65.</a:t>
            </a:r>
          </a:p>
        </p:txBody>
      </p:sp>
    </p:spTree>
    <p:extLst>
      <p:ext uri="{BB962C8B-B14F-4D97-AF65-F5344CB8AC3E}">
        <p14:creationId xmlns:p14="http://schemas.microsoft.com/office/powerpoint/2010/main" val="40087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153400" cy="990600"/>
          </a:xfrm>
        </p:spPr>
        <p:txBody>
          <a:bodyPr/>
          <a:lstStyle/>
          <a:p>
            <a:r>
              <a:rPr lang="ru-RU" sz="3200" dirty="0">
                <a:solidFill>
                  <a:srgbClr val="225311"/>
                </a:solidFill>
              </a:rPr>
              <a:t>2</a:t>
            </a:r>
            <a:r>
              <a:rPr lang="ru-RU" sz="3200" dirty="0" smtClean="0">
                <a:solidFill>
                  <a:srgbClr val="225311"/>
                </a:solidFill>
              </a:rPr>
              <a:t>. </a:t>
            </a:r>
            <a:r>
              <a:rPr lang="ru-RU" sz="3200" dirty="0">
                <a:solidFill>
                  <a:srgbClr val="225311"/>
                </a:solidFill>
              </a:rPr>
              <a:t>Период формирования основной массы континентальной </a:t>
            </a:r>
            <a:r>
              <a:rPr lang="ru-RU" sz="3200" dirty="0" smtClean="0">
                <a:solidFill>
                  <a:srgbClr val="225311"/>
                </a:solidFill>
              </a:rPr>
              <a:t>коры ─ </a:t>
            </a:r>
            <a:r>
              <a:rPr lang="ru-RU" sz="2400" dirty="0" smtClean="0">
                <a:solidFill>
                  <a:srgbClr val="225311"/>
                </a:solidFill>
              </a:rPr>
              <a:t>(3,2 </a:t>
            </a:r>
            <a:r>
              <a:rPr lang="ru-RU" sz="2400" dirty="0">
                <a:solidFill>
                  <a:srgbClr val="225311"/>
                </a:solidFill>
              </a:rPr>
              <a:t>– </a:t>
            </a:r>
            <a:r>
              <a:rPr lang="ru-RU" sz="2400" dirty="0" smtClean="0">
                <a:solidFill>
                  <a:srgbClr val="225311"/>
                </a:solidFill>
              </a:rPr>
              <a:t>2,7) млрд лет</a:t>
            </a:r>
            <a:endParaRPr lang="ru-RU" sz="2400" dirty="0">
              <a:solidFill>
                <a:srgbClr val="22531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51840" cy="1324744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/>
              <a:t> Месторождения золота и урана в конгломератах (</a:t>
            </a:r>
            <a:r>
              <a:rPr lang="ru-RU" sz="2400" dirty="0" err="1"/>
              <a:t>Витватеррсранд</a:t>
            </a:r>
            <a:r>
              <a:rPr lang="ru-RU" sz="2400" dirty="0"/>
              <a:t>, 2,75</a:t>
            </a:r>
            <a:r>
              <a:rPr lang="ru-RU" sz="2400" dirty="0" smtClean="0"/>
              <a:t>).</a:t>
            </a:r>
            <a:endParaRPr lang="ru-RU" sz="2400" dirty="0"/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/>
              <a:t> </a:t>
            </a:r>
            <a:r>
              <a:rPr lang="ru-RU" sz="2400" dirty="0" smtClean="0"/>
              <a:t>Железистые </a:t>
            </a:r>
            <a:r>
              <a:rPr lang="ru-RU" sz="2400" dirty="0" err="1"/>
              <a:t>квациты</a:t>
            </a:r>
            <a:r>
              <a:rPr lang="ru-RU" sz="2400" dirty="0"/>
              <a:t> (КМА, Михайловское, </a:t>
            </a:r>
            <a:r>
              <a:rPr lang="ru-RU" sz="2400" dirty="0" err="1"/>
              <a:t>Околово</a:t>
            </a:r>
            <a:r>
              <a:rPr lang="ru-RU" sz="2400" dirty="0"/>
              <a:t>).</a:t>
            </a:r>
          </a:p>
        </p:txBody>
      </p:sp>
      <p:pic>
        <p:nvPicPr>
          <p:cNvPr id="2050" name="Picture 2" descr="D:\Sony Vegas\Home\Презентации\Новое время\Лекция 12_Эволюция\Материалы 12\фото 12\Witwatersran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5" y="3140968"/>
            <a:ext cx="4146713" cy="2760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788024" y="3501008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/>
              <a:t>Витватеррсранд</a:t>
            </a:r>
            <a:r>
              <a:rPr lang="ru-RU" sz="2000" i="1" dirty="0" smtClean="0"/>
              <a:t> открыл </a:t>
            </a:r>
            <a:r>
              <a:rPr lang="ru-RU" sz="2000" i="1" dirty="0"/>
              <a:t>в 1886 году фермер </a:t>
            </a:r>
            <a:r>
              <a:rPr lang="ru-RU" sz="2000" i="1" dirty="0" err="1" smtClean="0"/>
              <a:t>Уолкер</a:t>
            </a:r>
            <a:r>
              <a:rPr lang="ru-RU" sz="2000" i="1" dirty="0" smtClean="0"/>
              <a:t> из-под </a:t>
            </a:r>
            <a:r>
              <a:rPr lang="ru-RU" sz="2000" i="1" dirty="0" err="1"/>
              <a:t>Йоганнесбурга</a:t>
            </a:r>
            <a:r>
              <a:rPr lang="ru-RU" sz="2000" i="1" dirty="0"/>
              <a:t> , которому необычайно </a:t>
            </a:r>
            <a:r>
              <a:rPr lang="ru-RU" sz="2000" i="1" dirty="0" smtClean="0"/>
              <a:t>повезло </a:t>
            </a:r>
            <a:r>
              <a:rPr lang="ru-RU" sz="2000" i="1" dirty="0" smtClean="0">
                <a:sym typeface="Symbol"/>
              </a:rPr>
              <a:t> </a:t>
            </a:r>
            <a:r>
              <a:rPr lang="ru-RU" sz="2000" i="1" dirty="0" smtClean="0"/>
              <a:t>промыв </a:t>
            </a:r>
            <a:r>
              <a:rPr lang="ru-RU" sz="2000" i="1" dirty="0"/>
              <a:t>в тазу измельченную породу он </a:t>
            </a:r>
            <a:r>
              <a:rPr lang="ru-RU" sz="2000" i="1" dirty="0" smtClean="0"/>
              <a:t>увидел </a:t>
            </a:r>
            <a:r>
              <a:rPr lang="ru-RU" sz="2000" i="1" dirty="0"/>
              <a:t>на </a:t>
            </a:r>
            <a:r>
              <a:rPr lang="ru-RU" sz="2000" i="1" dirty="0" smtClean="0"/>
              <a:t>камне </a:t>
            </a:r>
            <a:r>
              <a:rPr lang="ru-RU" sz="2000" i="1" dirty="0"/>
              <a:t>(это был пирит)</a:t>
            </a:r>
          </a:p>
          <a:p>
            <a:r>
              <a:rPr lang="ru-RU" sz="2000" i="1" dirty="0" smtClean="0"/>
              <a:t>тонкую ярко-жёлтую </a:t>
            </a:r>
            <a:r>
              <a:rPr lang="ru-RU" sz="2000" i="1" dirty="0"/>
              <a:t>полоску латунного цвета </a:t>
            </a:r>
            <a:r>
              <a:rPr lang="ru-RU" sz="2000" i="1" dirty="0" smtClean="0"/>
              <a:t>с блёстками </a:t>
            </a:r>
            <a:r>
              <a:rPr lang="ru-RU" sz="2000" i="1" dirty="0"/>
              <a:t>золотого </a:t>
            </a:r>
            <a:r>
              <a:rPr lang="ru-RU" sz="2000" i="1" dirty="0" smtClean="0"/>
              <a:t>песка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9545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>
                <a:solidFill>
                  <a:srgbClr val="225311"/>
                </a:solidFill>
              </a:rPr>
              <a:t>Витватерсрандское</a:t>
            </a:r>
            <a:r>
              <a:rPr lang="ru-RU" sz="3200" dirty="0" smtClean="0">
                <a:solidFill>
                  <a:srgbClr val="225311"/>
                </a:solidFill>
              </a:rPr>
              <a:t> месторождение </a:t>
            </a:r>
            <a:r>
              <a:rPr lang="ru-RU" sz="3200" dirty="0">
                <a:solidFill>
                  <a:srgbClr val="225311"/>
                </a:solidFill>
              </a:rPr>
              <a:t>золота </a:t>
            </a:r>
            <a:endParaRPr lang="ru-RU" sz="2400" dirty="0">
              <a:solidFill>
                <a:srgbClr val="22531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4797152"/>
            <a:ext cx="8784976" cy="1728192"/>
          </a:xfrm>
        </p:spPr>
        <p:txBody>
          <a:bodyPr/>
          <a:lstStyle/>
          <a:p>
            <a:pPr marL="216000" indent="-2160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800" dirty="0" smtClean="0"/>
              <a:t>В </a:t>
            </a:r>
            <a:r>
              <a:rPr lang="ru-RU" sz="1800" dirty="0"/>
              <a:t>среднем содержание золота составляет здесь от 8 до 20 </a:t>
            </a:r>
            <a:r>
              <a:rPr lang="ru-RU" sz="1800" dirty="0" smtClean="0"/>
              <a:t>г/т </a:t>
            </a:r>
            <a:r>
              <a:rPr lang="ru-RU" sz="1800" dirty="0"/>
              <a:t>руды, а запасы золота оцениваются специалистами в десятки тысяч тонн. Кстати, кроме золота в руде содержится уран и платина, которые также добываются попутно. </a:t>
            </a:r>
            <a:endParaRPr lang="ru-RU" sz="1800" dirty="0" smtClean="0"/>
          </a:p>
          <a:p>
            <a:pPr marL="216000" indent="-2160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800" dirty="0" smtClean="0"/>
              <a:t>Кроме </a:t>
            </a:r>
            <a:r>
              <a:rPr lang="ru-RU" sz="1800" dirty="0"/>
              <a:t>того, на данном месторождении находятся одни из самых глубоких шахт в мире, которые порой достигают глубины 4000 </a:t>
            </a:r>
            <a:r>
              <a:rPr lang="ru-RU" sz="1800" dirty="0" smtClean="0"/>
              <a:t>м, </a:t>
            </a:r>
            <a:r>
              <a:rPr lang="ru-RU" sz="1800" dirty="0"/>
              <a:t>а температура в шахте поднимается до 50 </a:t>
            </a:r>
            <a:r>
              <a:rPr lang="ru-RU" sz="1800" baseline="30000" dirty="0" err="1"/>
              <a:t>o</a:t>
            </a:r>
            <a:r>
              <a:rPr lang="ru-RU" sz="1800" dirty="0" err="1"/>
              <a:t>С</a:t>
            </a:r>
            <a:r>
              <a:rPr lang="ru-RU" sz="1800" dirty="0"/>
              <a:t>.</a:t>
            </a:r>
          </a:p>
        </p:txBody>
      </p:sp>
      <p:pic>
        <p:nvPicPr>
          <p:cNvPr id="1026" name="Picture 2" descr="D:\Sony Vegas\Home\Презентации\Новое время\Лекция 12_Эволюция\Материалы 12\фото 12\Witwatersr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608512" cy="304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1862822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fontAlgn="base">
              <a:spcAft>
                <a:spcPct val="0"/>
              </a:spcAft>
              <a:buClr>
                <a:srgbClr val="AC66B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Кстати, именно открытие </a:t>
            </a:r>
            <a:r>
              <a:rPr lang="ru-RU" dirty="0" err="1">
                <a:solidFill>
                  <a:prstClr val="black"/>
                </a:solidFill>
              </a:rPr>
              <a:t>Витватерсрандского</a:t>
            </a:r>
            <a:r>
              <a:rPr lang="ru-RU" dirty="0">
                <a:solidFill>
                  <a:prstClr val="black"/>
                </a:solidFill>
              </a:rPr>
              <a:t> месторождения золота привело в 1869 году к началу золотой лихорадки в этом регионе. Кроме того, начиная с 1905 года, Южная Африка стала лидером в золотодобыче, пока ее в начале 2000-х годов не сместили США и Китай, являющийся лидером золотодобычи на сегодняшний день.</a:t>
            </a:r>
          </a:p>
        </p:txBody>
      </p:sp>
    </p:spTree>
    <p:extLst>
      <p:ext uri="{BB962C8B-B14F-4D97-AF65-F5344CB8AC3E}">
        <p14:creationId xmlns:p14="http://schemas.microsoft.com/office/powerpoint/2010/main" val="225375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87624" y="2747635"/>
            <a:ext cx="7667129" cy="3921725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tx1"/>
                </a:solidFill>
              </a:rPr>
              <a:t>В самом деле, архейские тектонические комплексы - продукт кооперативной динамики. Они не что иное, как своеобразный аналог структур Бенара. А это отменяет традиционное понимание процессов структурирования по принципу пассивного накопления деформаций, также как и основанный на нем, транспортный эффект образования железорудных </a:t>
            </a:r>
            <a:r>
              <a:rPr lang="ru-RU" sz="2200" dirty="0" smtClean="0">
                <a:solidFill>
                  <a:schemeClr val="tx1"/>
                </a:solidFill>
              </a:rPr>
              <a:t>месторождений.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tx1"/>
                </a:solidFill>
              </a:rPr>
              <a:t>Основным </a:t>
            </a:r>
            <a:r>
              <a:rPr lang="ru-RU" sz="2200" dirty="0">
                <a:solidFill>
                  <a:schemeClr val="tx1"/>
                </a:solidFill>
              </a:rPr>
              <a:t>структурообразующим мотивом в районах развития железистых кварцитов является сочетание овальных блоков тоналитов с полосчатыми железорудными </a:t>
            </a:r>
            <a:r>
              <a:rPr lang="ru-RU" sz="2200" dirty="0" smtClean="0">
                <a:solidFill>
                  <a:schemeClr val="tx1"/>
                </a:solidFill>
              </a:rPr>
              <a:t>комплексами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Железистые кварциты - это концентрированная геология докембрия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76672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Их пояса фиксируют перколяционную сеть эндогенной энергетической </a:t>
            </a:r>
            <a:r>
              <a:rPr lang="ru-RU" sz="2400" dirty="0" smtClean="0"/>
              <a:t>разгрузки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6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87624" y="2819643"/>
            <a:ext cx="7667129" cy="3273653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</a:rPr>
              <a:t>Анализируя фактические данные, можно </a:t>
            </a:r>
            <a:r>
              <a:rPr lang="ru-RU" sz="2400" dirty="0" err="1">
                <a:solidFill>
                  <a:schemeClr val="tx1"/>
                </a:solidFill>
              </a:rPr>
              <a:t>придти</a:t>
            </a:r>
            <a:r>
              <a:rPr lang="ru-RU" sz="2400" dirty="0">
                <a:solidFill>
                  <a:schemeClr val="tx1"/>
                </a:solidFill>
              </a:rPr>
              <a:t> к выводу, что самая древняя </a:t>
            </a:r>
            <a:r>
              <a:rPr lang="ru-RU" sz="2400" dirty="0" err="1">
                <a:solidFill>
                  <a:schemeClr val="tx1"/>
                </a:solidFill>
              </a:rPr>
              <a:t>перколяционная</a:t>
            </a:r>
            <a:r>
              <a:rPr lang="ru-RU" sz="2400" dirty="0">
                <a:solidFill>
                  <a:schemeClr val="tx1"/>
                </a:solidFill>
              </a:rPr>
              <a:t> зона архей-кайнозой имеет прямое отношение к динамике железорудного процесса.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tx1"/>
                </a:solidFill>
              </a:rPr>
              <a:t>Реализовался он по синергетическому сценарию. По мере формирования новых структурных этажей, каждая очередная железорудная формация накладывалась на другую.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Железорудный процесс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88640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Железорудные пояса – продукт дифференциации </a:t>
            </a:r>
            <a:r>
              <a:rPr lang="ru-RU" sz="2400" dirty="0" err="1"/>
              <a:t>протовещества</a:t>
            </a:r>
            <a:r>
              <a:rPr lang="ru-RU" sz="2400" dirty="0"/>
              <a:t> Земли, протекавшего под действием эндогенного </a:t>
            </a:r>
            <a:r>
              <a:rPr lang="ru-RU" sz="2400" dirty="0" err="1" smtClean="0"/>
              <a:t>энергопотока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387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254968"/>
          </a:xfrm>
        </p:spPr>
        <p:txBody>
          <a:bodyPr/>
          <a:lstStyle/>
          <a:p>
            <a:pPr lvl="0"/>
            <a:r>
              <a:rPr lang="ru-RU" sz="2000" i="1" dirty="0">
                <a:solidFill>
                  <a:prstClr val="black"/>
                </a:solidFill>
              </a:rPr>
              <a:t>Розовое – контуры </a:t>
            </a:r>
            <a:r>
              <a:rPr lang="ru-RU" sz="2000" i="1" dirty="0" err="1">
                <a:solidFill>
                  <a:prstClr val="black"/>
                </a:solidFill>
              </a:rPr>
              <a:t>тоналитовых</a:t>
            </a:r>
            <a:r>
              <a:rPr lang="ru-RU" sz="2000" i="1" dirty="0">
                <a:solidFill>
                  <a:prstClr val="black"/>
                </a:solidFill>
              </a:rPr>
              <a:t> линз,</a:t>
            </a:r>
            <a:br>
              <a:rPr lang="ru-RU" sz="2000" i="1" dirty="0">
                <a:solidFill>
                  <a:prstClr val="black"/>
                </a:solidFill>
              </a:rPr>
            </a:br>
            <a:r>
              <a:rPr lang="ru-RU" sz="2000" i="1" dirty="0">
                <a:solidFill>
                  <a:prstClr val="black"/>
                </a:solidFill>
              </a:rPr>
              <a:t>чёрное – </a:t>
            </a:r>
            <a:r>
              <a:rPr lang="ru-RU" sz="2000" i="1" dirty="0" smtClean="0">
                <a:solidFill>
                  <a:prstClr val="black"/>
                </a:solidFill>
              </a:rPr>
              <a:t>железистых кварцитов</a:t>
            </a:r>
          </a:p>
          <a:p>
            <a:pPr lvl="0"/>
            <a:r>
              <a:rPr lang="ru-RU" sz="1800" i="1" dirty="0" smtClean="0">
                <a:solidFill>
                  <a:prstClr val="black"/>
                </a:solidFill>
              </a:rPr>
              <a:t>(</a:t>
            </a:r>
            <a:r>
              <a:rPr lang="ru-RU" sz="1800" i="1" dirty="0">
                <a:solidFill>
                  <a:prstClr val="black"/>
                </a:solidFill>
              </a:rPr>
              <a:t>из П.М</a:t>
            </a:r>
            <a:r>
              <a:rPr lang="ru-RU" sz="1800" i="1" dirty="0" smtClean="0">
                <a:solidFill>
                  <a:prstClr val="black"/>
                </a:solidFill>
              </a:rPr>
              <a:t>. </a:t>
            </a:r>
            <a:r>
              <a:rPr lang="ru-RU" sz="1800" i="1" dirty="0" err="1" smtClean="0">
                <a:solidFill>
                  <a:prstClr val="black"/>
                </a:solidFill>
              </a:rPr>
              <a:t>Горяинова</a:t>
            </a:r>
            <a:r>
              <a:rPr lang="ru-RU" sz="1800" i="1" dirty="0">
                <a:solidFill>
                  <a:prstClr val="black"/>
                </a:solidFill>
              </a:rPr>
              <a:t>, Г.Ю</a:t>
            </a:r>
            <a:r>
              <a:rPr lang="ru-RU" sz="1800" i="1" dirty="0" smtClean="0">
                <a:solidFill>
                  <a:prstClr val="black"/>
                </a:solidFill>
              </a:rPr>
              <a:t>. Иванюка</a:t>
            </a:r>
            <a:r>
              <a:rPr lang="ru-RU" sz="1800" i="1" dirty="0">
                <a:solidFill>
                  <a:prstClr val="black"/>
                </a:solidFill>
              </a:rPr>
              <a:t>, 2001</a:t>
            </a:r>
            <a:r>
              <a:rPr lang="ru-RU" sz="1800" i="1" dirty="0" smtClean="0">
                <a:solidFill>
                  <a:prstClr val="black"/>
                </a:solidFill>
              </a:rPr>
              <a:t>)</a:t>
            </a:r>
            <a:endParaRPr lang="ru-RU" sz="1800" i="1" dirty="0">
              <a:solidFill>
                <a:prstClr val="black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Структура архейских железорудных комплексов КМА и блока </a:t>
            </a:r>
            <a:r>
              <a:rPr lang="ru-RU" sz="2400" dirty="0" err="1"/>
              <a:t>Йилгарн</a:t>
            </a:r>
            <a:r>
              <a:rPr lang="ru-RU" sz="2400" dirty="0"/>
              <a:t> </a:t>
            </a:r>
            <a:r>
              <a:rPr lang="ru-RU" sz="2400" dirty="0" smtClean="0"/>
              <a:t>Западная Австралия  </a:t>
            </a:r>
            <a:r>
              <a:rPr lang="ru-RU" sz="1800" dirty="0"/>
              <a:t>(по </a:t>
            </a:r>
            <a:r>
              <a:rPr lang="ru-RU" sz="1800" dirty="0" err="1"/>
              <a:t>Gole</a:t>
            </a:r>
            <a:r>
              <a:rPr lang="ru-RU" sz="1800" dirty="0"/>
              <a:t>, 1981)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28" y="0"/>
            <a:ext cx="7575972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9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0648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В плане линзы железистых кварцитов всегда криволинейны и группируются в компактные зоны </a:t>
            </a:r>
            <a:r>
              <a:rPr lang="ru-RU" sz="2200" dirty="0" err="1"/>
              <a:t>субсогластного</a:t>
            </a:r>
            <a:r>
              <a:rPr lang="ru-RU" sz="2200" dirty="0"/>
              <a:t> </a:t>
            </a:r>
            <a:r>
              <a:rPr lang="ru-RU" sz="2200" dirty="0" smtClean="0"/>
              <a:t>простирания.</a:t>
            </a:r>
          </a:p>
          <a:p>
            <a:pPr marL="288000" indent="-28800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Рудный </a:t>
            </a:r>
            <a:r>
              <a:rPr lang="ru-RU" sz="2200" dirty="0"/>
              <a:t>район, поле, </a:t>
            </a:r>
            <a:r>
              <a:rPr lang="ru-RU" sz="2200" dirty="0" smtClean="0"/>
              <a:t>месторождение</a:t>
            </a:r>
            <a:r>
              <a:rPr lang="ru-RU" sz="2200" dirty="0"/>
              <a:t>, отдельная залежь или её фрагмент образуют подобный структурный линзовидный узор </a:t>
            </a:r>
            <a:r>
              <a:rPr lang="ru-RU" sz="2200" dirty="0" smtClean="0"/>
              <a:t>размера</a:t>
            </a:r>
            <a:r>
              <a:rPr lang="ru-RU" sz="2200" dirty="0"/>
              <a:t>, зависящего только от масштаба исследования. Основной структурный рисунок рудных проявлений не усложняют и не нарушают ортогональные </a:t>
            </a:r>
            <a:r>
              <a:rPr lang="ru-RU" sz="2200" dirty="0" err="1"/>
              <a:t>дизьюнктивы</a:t>
            </a:r>
            <a:r>
              <a:rPr lang="ru-RU" sz="2200" dirty="0"/>
              <a:t>, что не соответствует существующим представлениям о секущем характере поперечных разломов.</a:t>
            </a:r>
          </a:p>
        </p:txBody>
      </p:sp>
      <p:pic>
        <p:nvPicPr>
          <p:cNvPr id="5122" name="Picture 2" descr="D:\Sony Vegas\Home\Презентации\Новое время\Лекция 12_Эволюция\Материалы 12\фото 12\вскрытые добычей железистые кварци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4" y="3657562"/>
            <a:ext cx="3955650" cy="2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Sony Vegas\Home\Презентации\Новое время\Лекция 12_Эволюция\Материалы 12\фото 12\Приполированная пластина полосчатого железистого кварцит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7023" r="7419" b="16984"/>
          <a:stretch/>
        </p:blipFill>
        <p:spPr bwMode="auto">
          <a:xfrm>
            <a:off x="4764003" y="3715579"/>
            <a:ext cx="4128477" cy="20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4064" y="6228020"/>
            <a:ext cx="455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Вскрытые </a:t>
            </a:r>
            <a:r>
              <a:rPr lang="ru-RU" i="1" dirty="0"/>
              <a:t>добычей железистые кварциты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80027" y="5805264"/>
            <a:ext cx="4056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Полированная </a:t>
            </a:r>
            <a:r>
              <a:rPr lang="ru-RU" i="1" dirty="0"/>
              <a:t>пластина полосчатого железистого кварцита</a:t>
            </a:r>
          </a:p>
        </p:txBody>
      </p:sp>
    </p:spTree>
    <p:extLst>
      <p:ext uri="{BB962C8B-B14F-4D97-AF65-F5344CB8AC3E}">
        <p14:creationId xmlns:p14="http://schemas.microsoft.com/office/powerpoint/2010/main" val="14230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Различия в распределениях </a:t>
            </a:r>
            <a:r>
              <a:rPr lang="ru-RU" sz="3200" dirty="0" err="1"/>
              <a:t>сидерофильных</a:t>
            </a:r>
            <a:r>
              <a:rPr lang="ru-RU" sz="3200" dirty="0"/>
              <a:t> и </a:t>
            </a:r>
            <a:r>
              <a:rPr lang="ru-RU" sz="3200" dirty="0" err="1"/>
              <a:t>халькофильных</a:t>
            </a:r>
            <a:r>
              <a:rPr lang="ru-RU" sz="3200" dirty="0"/>
              <a:t> полезных ископаемых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600200"/>
            <a:ext cx="8208912" cy="4781128"/>
          </a:xfrm>
        </p:spPr>
        <p:txBody>
          <a:bodyPr/>
          <a:lstStyle/>
          <a:p>
            <a:pPr marL="288000" indent="-2880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/>
              <a:t>В </a:t>
            </a:r>
            <a:r>
              <a:rPr lang="ru-RU" sz="2400" u="sng" dirty="0"/>
              <a:t>Prt</a:t>
            </a:r>
            <a:r>
              <a:rPr lang="ru-RU" sz="2400" baseline="-25000" dirty="0"/>
              <a:t>1</a:t>
            </a:r>
            <a:r>
              <a:rPr lang="ru-RU" sz="2400" dirty="0"/>
              <a:t> </a:t>
            </a:r>
            <a:r>
              <a:rPr lang="ru-RU" sz="2400" b="1" dirty="0" err="1"/>
              <a:t>сидерофильная</a:t>
            </a:r>
            <a:r>
              <a:rPr lang="ru-RU" sz="2400" dirty="0"/>
              <a:t> группа формирует максимум в интервале возрастов </a:t>
            </a:r>
            <a:r>
              <a:rPr lang="ru-RU" sz="2400" b="1" dirty="0" smtClean="0"/>
              <a:t>(2,8-2,0) млрд лет </a:t>
            </a:r>
            <a:r>
              <a:rPr lang="ru-RU" sz="2400" dirty="0"/>
              <a:t>с </a:t>
            </a:r>
            <a:r>
              <a:rPr lang="ru-RU" sz="2400" dirty="0" smtClean="0"/>
              <a:t>пиком</a:t>
            </a:r>
            <a:br>
              <a:rPr lang="ru-RU" sz="2400" dirty="0" smtClean="0"/>
            </a:br>
            <a:r>
              <a:rPr lang="ru-RU" sz="2400" dirty="0" smtClean="0"/>
              <a:t>(2,45 млрд лет ).</a:t>
            </a:r>
          </a:p>
          <a:p>
            <a:pPr marL="288000" indent="-2880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Главный </a:t>
            </a:r>
            <a:r>
              <a:rPr lang="ru-RU" sz="2400" dirty="0"/>
              <a:t>максимум </a:t>
            </a:r>
            <a:r>
              <a:rPr lang="ru-RU" sz="2400" b="1" dirty="0" err="1"/>
              <a:t>халькофильных</a:t>
            </a:r>
            <a:r>
              <a:rPr lang="ru-RU" sz="2400" dirty="0"/>
              <a:t> </a:t>
            </a:r>
            <a:r>
              <a:rPr lang="ru-RU" sz="2400" dirty="0" smtClean="0"/>
              <a:t>месторождений </a:t>
            </a:r>
            <a:r>
              <a:rPr lang="ru-RU" sz="2400" dirty="0"/>
              <a:t>приходится на </a:t>
            </a:r>
            <a:r>
              <a:rPr lang="ru-RU" sz="2400" dirty="0" err="1" smtClean="0"/>
              <a:t>фанерозой</a:t>
            </a:r>
            <a:r>
              <a:rPr lang="ru-RU" sz="2400" dirty="0" smtClean="0"/>
              <a:t> </a:t>
            </a:r>
            <a:r>
              <a:rPr lang="ru-RU" sz="2400" b="1" dirty="0" smtClean="0"/>
              <a:t>( 541 – 0 млн. лет). </a:t>
            </a:r>
            <a:r>
              <a:rPr lang="ru-RU" sz="2400" dirty="0"/>
              <a:t>При этом подавляющее большинство, как и в случае </a:t>
            </a:r>
            <a:r>
              <a:rPr lang="ru-RU" sz="2400" dirty="0" err="1"/>
              <a:t>сидерофильных</a:t>
            </a:r>
            <a:r>
              <a:rPr lang="ru-RU" sz="2400" dirty="0"/>
              <a:t> руд, было связано с </a:t>
            </a:r>
            <a:r>
              <a:rPr lang="ru-RU" sz="2400" dirty="0" err="1"/>
              <a:t>коровыми</a:t>
            </a:r>
            <a:r>
              <a:rPr lang="ru-RU" sz="2400" dirty="0"/>
              <a:t> </a:t>
            </a:r>
            <a:r>
              <a:rPr lang="ru-RU" sz="2400" dirty="0" smtClean="0"/>
              <a:t>образованиями.</a:t>
            </a:r>
          </a:p>
          <a:p>
            <a:pPr marL="288000" indent="-2880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Наиболее </a:t>
            </a:r>
            <a:r>
              <a:rPr lang="ru-RU" sz="2400" dirty="0"/>
              <a:t>вероятным </a:t>
            </a:r>
            <a:r>
              <a:rPr lang="ru-RU" sz="2400" dirty="0" smtClean="0"/>
              <a:t>объяснением </a:t>
            </a:r>
            <a:r>
              <a:rPr lang="ru-RU" sz="2400" dirty="0"/>
              <a:t>наблюдаемого распределения минеральных ресурсов по времени образования является регенерационное рудообразование, которое поглощает и преобразует продукты ранних эпох процессами последующих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72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4144"/>
            <a:ext cx="8225408" cy="990600"/>
          </a:xfrm>
        </p:spPr>
        <p:txBody>
          <a:bodyPr/>
          <a:lstStyle/>
          <a:p>
            <a:r>
              <a:rPr lang="ru-RU" sz="3200" dirty="0" err="1"/>
              <a:t>Кировогорское</a:t>
            </a:r>
            <a:r>
              <a:rPr lang="ru-RU" sz="3200" dirty="0"/>
              <a:t> месторождение </a:t>
            </a:r>
            <a:r>
              <a:rPr lang="ru-RU" sz="3200" dirty="0" smtClean="0"/>
              <a:t>железистых кварцитов </a:t>
            </a:r>
            <a:r>
              <a:rPr lang="ru-RU" sz="2400" dirty="0" smtClean="0"/>
              <a:t>(по </a:t>
            </a:r>
            <a:r>
              <a:rPr lang="ru-RU" sz="2400" dirty="0" err="1"/>
              <a:t>П.М.Горяинову</a:t>
            </a:r>
            <a:r>
              <a:rPr lang="ru-RU" sz="2400" dirty="0"/>
              <a:t>, 2010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2" y="1709801"/>
            <a:ext cx="8494487" cy="445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144"/>
            <a:ext cx="8153400" cy="990600"/>
          </a:xfrm>
        </p:spPr>
        <p:txBody>
          <a:bodyPr/>
          <a:lstStyle/>
          <a:p>
            <a:r>
              <a:rPr lang="ru-RU" sz="4000" dirty="0"/>
              <a:t>3</a:t>
            </a:r>
            <a:r>
              <a:rPr lang="ru-RU" sz="4000" dirty="0" smtClean="0"/>
              <a:t>. </a:t>
            </a:r>
            <a:r>
              <a:rPr lang="ru-RU" sz="4000" dirty="0"/>
              <a:t>Период первых </a:t>
            </a:r>
            <a:r>
              <a:rPr lang="ru-RU" sz="4000" dirty="0" smtClean="0"/>
              <a:t>суперконтинентов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 </a:t>
            </a:r>
            <a:r>
              <a:rPr lang="ru-RU" sz="3200" dirty="0" smtClean="0"/>
              <a:t>     </a:t>
            </a:r>
            <a:r>
              <a:rPr lang="ru-RU" sz="2400" dirty="0" smtClean="0"/>
              <a:t>(2,7 </a:t>
            </a:r>
            <a:r>
              <a:rPr lang="ru-RU" sz="2400" dirty="0"/>
              <a:t>– </a:t>
            </a:r>
            <a:r>
              <a:rPr lang="ru-RU" sz="2400" dirty="0" smtClean="0"/>
              <a:t>1,8) млрд лет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741512"/>
            <a:ext cx="8064896" cy="4351784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Ураноносные </a:t>
            </a:r>
            <a:r>
              <a:rPr lang="ru-RU" sz="2200" dirty="0"/>
              <a:t>конгломераты (Канада, Элиот-</a:t>
            </a:r>
            <a:r>
              <a:rPr lang="ru-RU" sz="2200" dirty="0" err="1"/>
              <a:t>Лейк</a:t>
            </a:r>
            <a:r>
              <a:rPr lang="ru-RU" sz="2200" dirty="0"/>
              <a:t> – 2,2</a:t>
            </a:r>
            <a:r>
              <a:rPr lang="ru-RU" sz="2200" dirty="0" smtClean="0"/>
              <a:t>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Марганцевые </a:t>
            </a:r>
            <a:r>
              <a:rPr lang="ru-RU" sz="2200" dirty="0"/>
              <a:t>месторождения (Индия, 1,7 – </a:t>
            </a:r>
            <a:r>
              <a:rPr lang="ru-RU" sz="2200" dirty="0" smtClean="0"/>
              <a:t>2,3).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err="1" smtClean="0"/>
              <a:t>Редкометальные</a:t>
            </a:r>
            <a:r>
              <a:rPr lang="ru-RU" sz="2200" dirty="0" smtClean="0"/>
              <a:t> </a:t>
            </a:r>
            <a:r>
              <a:rPr lang="ru-RU" sz="2200" dirty="0"/>
              <a:t>пегматиты (Карелия, Забайкалье-</a:t>
            </a:r>
            <a:r>
              <a:rPr lang="ru-RU" sz="2200" dirty="0" err="1"/>
              <a:t>Мамская</a:t>
            </a:r>
            <a:r>
              <a:rPr lang="ru-RU" sz="2200" dirty="0"/>
              <a:t> провинция калиевый гранитный </a:t>
            </a:r>
            <a:r>
              <a:rPr lang="ru-RU" sz="2200" dirty="0" err="1" smtClean="0"/>
              <a:t>магматизм</a:t>
            </a:r>
            <a:r>
              <a:rPr lang="ru-RU" sz="2200" dirty="0"/>
              <a:t> </a:t>
            </a:r>
            <a:r>
              <a:rPr lang="ru-RU" sz="2200" dirty="0" smtClean="0"/>
              <a:t>– 1,8).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Золоторудные </a:t>
            </a:r>
            <a:r>
              <a:rPr lang="ru-RU" sz="2200" dirty="0"/>
              <a:t>гидротермальные </a:t>
            </a:r>
            <a:r>
              <a:rPr lang="ru-RU" sz="2200" dirty="0" smtClean="0"/>
              <a:t>месторождения </a:t>
            </a:r>
            <a:r>
              <a:rPr lang="ru-RU" sz="2200" dirty="0"/>
              <a:t>(</a:t>
            </a:r>
            <a:r>
              <a:rPr lang="ru-RU" sz="2200" dirty="0" err="1"/>
              <a:t>Хоумстейк,Сухой</a:t>
            </a:r>
            <a:r>
              <a:rPr lang="ru-RU" sz="2200" dirty="0"/>
              <a:t> лог, </a:t>
            </a:r>
            <a:r>
              <a:rPr lang="ru-RU" sz="2200" dirty="0" smtClean="0"/>
              <a:t>Кобальт </a:t>
            </a:r>
            <a:r>
              <a:rPr lang="ru-RU" sz="2200" dirty="0"/>
              <a:t>– </a:t>
            </a:r>
            <a:r>
              <a:rPr lang="ru-RU" sz="2200" dirty="0" smtClean="0"/>
              <a:t>(1,8–2,0).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Олово-вольфрамовые </a:t>
            </a:r>
            <a:r>
              <a:rPr lang="ru-RU" sz="2200" dirty="0"/>
              <a:t>скарны (</a:t>
            </a:r>
            <a:r>
              <a:rPr lang="ru-RU" sz="2200" dirty="0" smtClean="0"/>
              <a:t>Карелия</a:t>
            </a:r>
            <a:r>
              <a:rPr lang="ru-RU" sz="2200" dirty="0"/>
              <a:t> </a:t>
            </a:r>
            <a:r>
              <a:rPr lang="ru-RU" sz="2200" dirty="0" smtClean="0"/>
              <a:t>– (1,8–2,0).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Колчеданные </a:t>
            </a:r>
            <a:r>
              <a:rPr lang="ru-RU" sz="2200" dirty="0" err="1"/>
              <a:t>Cu-Zn-Pb</a:t>
            </a:r>
            <a:r>
              <a:rPr lang="ru-RU" sz="2200" dirty="0"/>
              <a:t> </a:t>
            </a:r>
            <a:r>
              <a:rPr lang="ru-RU" sz="2200" dirty="0" smtClean="0"/>
              <a:t>месторождения</a:t>
            </a:r>
            <a:r>
              <a:rPr lang="ru-RU" sz="2200" dirty="0"/>
              <a:t>, </a:t>
            </a:r>
            <a:r>
              <a:rPr lang="ru-RU" sz="2200" dirty="0" err="1"/>
              <a:t>ассоц</a:t>
            </a:r>
            <a:r>
              <a:rPr lang="ru-RU" sz="2200" dirty="0"/>
              <a:t>. с базальт-</a:t>
            </a:r>
            <a:r>
              <a:rPr lang="ru-RU" sz="2200" dirty="0" err="1"/>
              <a:t>липаритовыми</a:t>
            </a:r>
            <a:r>
              <a:rPr lang="ru-RU" sz="2200" dirty="0"/>
              <a:t> формациями (Австралия, Брокен-Хилл, </a:t>
            </a:r>
            <a:r>
              <a:rPr lang="ru-RU" sz="2200" dirty="0" err="1"/>
              <a:t>Маунт-Айза</a:t>
            </a:r>
            <a:r>
              <a:rPr lang="ru-RU" sz="2200" dirty="0"/>
              <a:t> </a:t>
            </a:r>
            <a:r>
              <a:rPr lang="ru-RU" sz="2200" dirty="0" smtClean="0"/>
              <a:t>─ (1,75–1,85); Швеция</a:t>
            </a:r>
            <a:r>
              <a:rPr lang="ru-RU" sz="2200" dirty="0"/>
              <a:t>, </a:t>
            </a:r>
            <a:r>
              <a:rPr lang="ru-RU" sz="2200" dirty="0" err="1"/>
              <a:t>Болиден</a:t>
            </a:r>
            <a:r>
              <a:rPr lang="ru-RU" sz="2200" dirty="0"/>
              <a:t> – </a:t>
            </a:r>
            <a:r>
              <a:rPr lang="ru-RU" sz="2200" dirty="0" smtClean="0"/>
              <a:t>1,9; </a:t>
            </a:r>
            <a:r>
              <a:rPr lang="ru-RU" sz="2200" dirty="0" err="1" smtClean="0"/>
              <a:t>Финландия</a:t>
            </a:r>
            <a:r>
              <a:rPr lang="ru-RU" sz="2200" dirty="0"/>
              <a:t>, </a:t>
            </a:r>
            <a:r>
              <a:rPr lang="ru-RU" sz="2200" dirty="0" err="1" smtClean="0"/>
              <a:t>Оутокумпо</a:t>
            </a:r>
            <a:r>
              <a:rPr lang="ru-RU" sz="2200" dirty="0" smtClean="0"/>
              <a:t> (1,8–2,3); Карелия (2,0 </a:t>
            </a:r>
            <a:r>
              <a:rPr lang="ru-RU" sz="2200" dirty="0"/>
              <a:t>–2,2</a:t>
            </a:r>
            <a:r>
              <a:rPr lang="ru-RU" sz="2200" dirty="0" smtClean="0"/>
              <a:t>).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1442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144"/>
            <a:ext cx="8153400" cy="990600"/>
          </a:xfrm>
        </p:spPr>
        <p:txBody>
          <a:bodyPr/>
          <a:lstStyle/>
          <a:p>
            <a:r>
              <a:rPr lang="ru-RU" sz="4000" dirty="0"/>
              <a:t>3</a:t>
            </a:r>
            <a:r>
              <a:rPr lang="ru-RU" sz="4000" dirty="0" smtClean="0"/>
              <a:t>. </a:t>
            </a:r>
            <a:r>
              <a:rPr lang="ru-RU" sz="4000" dirty="0"/>
              <a:t>Период первых суперконтинентов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     </a:t>
            </a:r>
            <a:r>
              <a:rPr lang="ru-RU" sz="2400" dirty="0" smtClean="0"/>
              <a:t>(</a:t>
            </a:r>
            <a:r>
              <a:rPr lang="ru-RU" sz="2400" dirty="0"/>
              <a:t>2,7 – </a:t>
            </a:r>
            <a:r>
              <a:rPr lang="ru-RU" sz="2400" dirty="0" smtClean="0"/>
              <a:t>1,8) млрд лет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741512"/>
            <a:ext cx="8064896" cy="4351784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Расслоенные </a:t>
            </a:r>
            <a:r>
              <a:rPr lang="ru-RU" sz="2200" dirty="0"/>
              <a:t>ультраосновные массивы:</a:t>
            </a:r>
          </a:p>
          <a:p>
            <a:pPr marL="0" indent="0">
              <a:spcBef>
                <a:spcPts val="600"/>
              </a:spcBef>
              <a:buSzPct val="100000"/>
              <a:buNone/>
            </a:pPr>
            <a:r>
              <a:rPr lang="ru-RU" sz="2200" dirty="0"/>
              <a:t>а) Хром-платина, Южная Африка, </a:t>
            </a:r>
            <a:r>
              <a:rPr lang="ru-RU" sz="2200" dirty="0" err="1"/>
              <a:t>Бушвельд</a:t>
            </a:r>
            <a:r>
              <a:rPr lang="ru-RU" sz="2200" dirty="0"/>
              <a:t> – 1,95; Великая Дайка Зимбабве – </a:t>
            </a:r>
            <a:r>
              <a:rPr lang="ru-RU" sz="2200" dirty="0" smtClean="0"/>
              <a:t>2,5</a:t>
            </a:r>
            <a:r>
              <a:rPr lang="ru-RU" sz="2200" dirty="0"/>
              <a:t>;</a:t>
            </a:r>
          </a:p>
          <a:p>
            <a:pPr marL="0" indent="0">
              <a:spcBef>
                <a:spcPts val="600"/>
              </a:spcBef>
              <a:buSzPct val="100000"/>
              <a:buNone/>
            </a:pPr>
            <a:r>
              <a:rPr lang="ru-RU" sz="2200" dirty="0" smtClean="0"/>
              <a:t>б</a:t>
            </a:r>
            <a:r>
              <a:rPr lang="ru-RU" sz="2200" dirty="0"/>
              <a:t>) Медь-никель Канада, </a:t>
            </a:r>
            <a:r>
              <a:rPr lang="ru-RU" sz="2200" dirty="0" err="1" smtClean="0"/>
              <a:t>Саддбери</a:t>
            </a:r>
            <a:r>
              <a:rPr lang="ru-RU" sz="2200" dirty="0" smtClean="0"/>
              <a:t> (1,8 </a:t>
            </a:r>
            <a:r>
              <a:rPr lang="ru-RU" sz="2200" dirty="0"/>
              <a:t>– </a:t>
            </a:r>
            <a:r>
              <a:rPr lang="ru-RU" sz="2200" dirty="0" smtClean="0"/>
              <a:t>2,0).</a:t>
            </a:r>
            <a:endParaRPr lang="ru-RU" sz="2200" dirty="0"/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Кольский </a:t>
            </a:r>
            <a:r>
              <a:rPr lang="ru-RU" sz="2200" dirty="0"/>
              <a:t>полуостров, Печенга – 1,8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Ультраосновные </a:t>
            </a:r>
            <a:r>
              <a:rPr lang="ru-RU" sz="2200" dirty="0"/>
              <a:t>комплексы – </a:t>
            </a:r>
            <a:r>
              <a:rPr lang="ru-RU" sz="2200" dirty="0" smtClean="0"/>
              <a:t>(1,8 </a:t>
            </a:r>
            <a:r>
              <a:rPr lang="ru-RU" sz="2200" dirty="0"/>
              <a:t>- </a:t>
            </a:r>
            <a:r>
              <a:rPr lang="ru-RU" sz="2200" dirty="0" smtClean="0"/>
              <a:t>2,0) </a:t>
            </a:r>
            <a:r>
              <a:rPr lang="ru-RU" sz="2200" dirty="0"/>
              <a:t>Карбонатитовые медные (</a:t>
            </a:r>
            <a:r>
              <a:rPr lang="ru-RU" sz="2200" dirty="0" err="1"/>
              <a:t>Полабора</a:t>
            </a:r>
            <a:r>
              <a:rPr lang="ru-RU" sz="2200" dirty="0"/>
              <a:t>) </a:t>
            </a:r>
            <a:r>
              <a:rPr lang="ru-RU" sz="2200" dirty="0" err="1"/>
              <a:t>Альбититы</a:t>
            </a:r>
            <a:r>
              <a:rPr lang="ru-RU" sz="2200" dirty="0"/>
              <a:t> с ураном и редкими металлами).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Железистые </a:t>
            </a:r>
            <a:r>
              <a:rPr lang="ru-RU" sz="2200" dirty="0"/>
              <a:t>осадочные формации – 1,85 (Украина, Кривой </a:t>
            </a:r>
            <a:r>
              <a:rPr lang="ru-RU" sz="2200" dirty="0" smtClean="0"/>
              <a:t>рог; </a:t>
            </a:r>
            <a:r>
              <a:rPr lang="ru-RU" sz="2200" dirty="0"/>
              <a:t>Россия КМА, Костомукша; Австралия, </a:t>
            </a:r>
            <a:r>
              <a:rPr lang="ru-RU" sz="2200" dirty="0" err="1"/>
              <a:t>Хаммерсли</a:t>
            </a:r>
            <a:r>
              <a:rPr lang="ru-RU" sz="2200" dirty="0"/>
              <a:t>)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Медистые </a:t>
            </a:r>
            <a:r>
              <a:rPr lang="ru-RU" sz="2200" dirty="0"/>
              <a:t>песчаники (Россия, </a:t>
            </a:r>
            <a:r>
              <a:rPr lang="ru-RU" sz="2200" dirty="0" err="1"/>
              <a:t>Удокан</a:t>
            </a:r>
            <a:r>
              <a:rPr lang="ru-RU" sz="2200" dirty="0"/>
              <a:t> – </a:t>
            </a:r>
            <a:r>
              <a:rPr lang="ru-RU" sz="2200" dirty="0" smtClean="0"/>
              <a:t>(1,8 </a:t>
            </a:r>
            <a:r>
              <a:rPr lang="ru-RU" sz="2200" dirty="0"/>
              <a:t>– 2,1).</a:t>
            </a:r>
          </a:p>
        </p:txBody>
      </p:sp>
    </p:spTree>
    <p:extLst>
      <p:ext uri="{BB962C8B-B14F-4D97-AF65-F5344CB8AC3E}">
        <p14:creationId xmlns:p14="http://schemas.microsoft.com/office/powerpoint/2010/main" val="68635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144"/>
            <a:ext cx="8153400" cy="990600"/>
          </a:xfrm>
        </p:spPr>
        <p:txBody>
          <a:bodyPr/>
          <a:lstStyle/>
          <a:p>
            <a:r>
              <a:rPr lang="ru-RU" sz="3200" dirty="0">
                <a:solidFill>
                  <a:srgbClr val="7030A0"/>
                </a:solidFill>
              </a:rPr>
              <a:t>4</a:t>
            </a:r>
            <a:r>
              <a:rPr lang="ru-RU" sz="3200" dirty="0" smtClean="0">
                <a:solidFill>
                  <a:srgbClr val="7030A0"/>
                </a:solidFill>
              </a:rPr>
              <a:t>. </a:t>
            </a:r>
            <a:r>
              <a:rPr lang="ru-RU" sz="3200" dirty="0">
                <a:solidFill>
                  <a:srgbClr val="7030A0"/>
                </a:solidFill>
              </a:rPr>
              <a:t>Многократный </a:t>
            </a:r>
            <a:r>
              <a:rPr lang="ru-RU" sz="3200" dirty="0" err="1">
                <a:solidFill>
                  <a:srgbClr val="7030A0"/>
                </a:solidFill>
              </a:rPr>
              <a:t>рециклинг</a:t>
            </a:r>
            <a:r>
              <a:rPr lang="ru-RU" sz="3200" dirty="0">
                <a:solidFill>
                  <a:srgbClr val="7030A0"/>
                </a:solidFill>
              </a:rPr>
              <a:t> первичной континентальной </a:t>
            </a:r>
            <a:r>
              <a:rPr lang="ru-RU" sz="3200" dirty="0" smtClean="0">
                <a:solidFill>
                  <a:srgbClr val="7030A0"/>
                </a:solidFill>
              </a:rPr>
              <a:t>коры  </a:t>
            </a:r>
            <a:r>
              <a:rPr lang="ru-RU" sz="2400" dirty="0">
                <a:solidFill>
                  <a:srgbClr val="7030A0"/>
                </a:solidFill>
              </a:rPr>
              <a:t>(1,8 – 0,6</a:t>
            </a:r>
            <a:r>
              <a:rPr lang="ru-RU" sz="2400" dirty="0" smtClean="0">
                <a:solidFill>
                  <a:srgbClr val="7030A0"/>
                </a:solidFill>
              </a:rPr>
              <a:t>)</a:t>
            </a:r>
            <a:r>
              <a:rPr lang="ru-RU" sz="2400" dirty="0">
                <a:solidFill>
                  <a:srgbClr val="7030A0"/>
                </a:solidFill>
              </a:rPr>
              <a:t> млрд лет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741512"/>
            <a:ext cx="8064896" cy="3847728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Характеризуется </a:t>
            </a:r>
            <a:r>
              <a:rPr lang="ru-RU" sz="2400" dirty="0"/>
              <a:t>стабильным геотектоническим режимом и отсутствием кардинальных перестроек планетарных геологических структур. Оживление эндогенной металлогенической активности началось в конце периода. 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400" dirty="0" smtClean="0"/>
              <a:t>В </a:t>
            </a:r>
            <a:r>
              <a:rPr lang="ru-RU" sz="2400" dirty="0"/>
              <a:t>отрезке времени </a:t>
            </a:r>
            <a:r>
              <a:rPr lang="ru-RU" sz="2400" dirty="0" smtClean="0"/>
              <a:t>(1,0-0,6) млрд лет </a:t>
            </a:r>
            <a:r>
              <a:rPr lang="ru-RU" sz="2400" dirty="0"/>
              <a:t>формировались колчеданно-полиметаллические </a:t>
            </a:r>
            <a:r>
              <a:rPr lang="ru-RU" sz="2400" dirty="0" smtClean="0"/>
              <a:t>месторождения</a:t>
            </a:r>
            <a:r>
              <a:rPr lang="ru-RU" sz="2400" dirty="0"/>
              <a:t>, связанные с базальтоидным </a:t>
            </a:r>
            <a:r>
              <a:rPr lang="ru-RU" sz="2400" dirty="0" err="1"/>
              <a:t>магматизмом</a:t>
            </a:r>
            <a:r>
              <a:rPr lang="ru-RU" sz="2400" dirty="0"/>
              <a:t>, в Северной Америке и на Сибирской платформе (</a:t>
            </a:r>
            <a:r>
              <a:rPr lang="ru-RU" sz="2400" dirty="0" err="1"/>
              <a:t>Холоднинское</a:t>
            </a:r>
            <a:r>
              <a:rPr lang="ru-RU" sz="2400" dirty="0"/>
              <a:t>, </a:t>
            </a:r>
            <a:r>
              <a:rPr lang="ru-RU" sz="2400" dirty="0" err="1"/>
              <a:t>Горевское</a:t>
            </a:r>
            <a:r>
              <a:rPr lang="ru-RU" sz="2400" dirty="0"/>
              <a:t> и др.), а также магматические титаномагнетитовые руды Норвегии (</a:t>
            </a:r>
            <a:r>
              <a:rPr lang="ru-RU" sz="2400" dirty="0" err="1"/>
              <a:t>Егерзунд</a:t>
            </a:r>
            <a:r>
              <a:rPr lang="ru-RU" sz="2400" dirty="0"/>
              <a:t>), Канады (</a:t>
            </a:r>
            <a:r>
              <a:rPr lang="ru-RU" sz="2400" dirty="0" err="1"/>
              <a:t>Лауренс</a:t>
            </a:r>
            <a:r>
              <a:rPr lang="ru-RU" sz="2400" dirty="0"/>
              <a:t> Ривер) и России (Урал, </a:t>
            </a:r>
            <a:r>
              <a:rPr lang="ru-RU" sz="2400" dirty="0" err="1"/>
              <a:t>Кусинское</a:t>
            </a:r>
            <a:r>
              <a:rPr lang="ru-RU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823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424936" cy="1008112"/>
          </a:xfrm>
        </p:spPr>
        <p:txBody>
          <a:bodyPr/>
          <a:lstStyle/>
          <a:p>
            <a:r>
              <a:rPr lang="ru-RU" sz="3200" dirty="0" smtClean="0">
                <a:solidFill>
                  <a:srgbClr val="7030A0"/>
                </a:solidFill>
              </a:rPr>
              <a:t>5</a:t>
            </a:r>
            <a:r>
              <a:rPr lang="ru-RU" sz="3200" dirty="0">
                <a:solidFill>
                  <a:srgbClr val="7030A0"/>
                </a:solidFill>
              </a:rPr>
              <a:t>. </a:t>
            </a:r>
            <a:r>
              <a:rPr lang="ru-RU" sz="3200" dirty="0" err="1">
                <a:solidFill>
                  <a:srgbClr val="7030A0"/>
                </a:solidFill>
              </a:rPr>
              <a:t>Мантийно-коровая</a:t>
            </a:r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>дифференциация</a:t>
            </a:r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(Период </a:t>
            </a:r>
            <a:r>
              <a:rPr lang="ru-RU" sz="2000" dirty="0">
                <a:solidFill>
                  <a:srgbClr val="7030A0"/>
                </a:solidFill>
              </a:rPr>
              <a:t>циклического функционирования механизма </a:t>
            </a:r>
            <a:r>
              <a:rPr lang="ru-RU" sz="2000" dirty="0" smtClean="0">
                <a:solidFill>
                  <a:srgbClr val="7030A0"/>
                </a:solidFill>
              </a:rPr>
              <a:t>тектоники </a:t>
            </a:r>
            <a:r>
              <a:rPr lang="ru-RU" sz="2000" dirty="0">
                <a:solidFill>
                  <a:srgbClr val="7030A0"/>
                </a:solidFill>
              </a:rPr>
              <a:t>литосферных </a:t>
            </a:r>
            <a:r>
              <a:rPr lang="ru-RU" sz="2000" dirty="0" smtClean="0">
                <a:solidFill>
                  <a:srgbClr val="7030A0"/>
                </a:solidFill>
              </a:rPr>
              <a:t>плит ─ (0,6-0,0) </a:t>
            </a:r>
            <a:r>
              <a:rPr lang="ru-RU" sz="2000" dirty="0">
                <a:solidFill>
                  <a:srgbClr val="7030A0"/>
                </a:solidFill>
              </a:rPr>
              <a:t>млрд </a:t>
            </a:r>
            <a:r>
              <a:rPr lang="ru-RU" sz="2000" dirty="0" smtClean="0">
                <a:solidFill>
                  <a:srgbClr val="7030A0"/>
                </a:solidFill>
              </a:rPr>
              <a:t>лет)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741512"/>
            <a:ext cx="8064896" cy="3847728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Со </a:t>
            </a:r>
            <a:r>
              <a:rPr lang="ru-RU" sz="2200" dirty="0"/>
              <a:t>средней юры </a:t>
            </a:r>
            <a:r>
              <a:rPr lang="ru-RU" sz="2200" dirty="0" err="1"/>
              <a:t>Пангея</a:t>
            </a:r>
            <a:r>
              <a:rPr lang="ru-RU" sz="2200" dirty="0"/>
              <a:t> была расколота на ряд континентов, между которыми образовались современные молодые океаны: Атлантический, Индийский и Северный Ледовитый.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 smtClean="0"/>
              <a:t>С </a:t>
            </a:r>
            <a:r>
              <a:rPr lang="ru-RU" sz="2200" dirty="0"/>
              <a:t>нижнего палеозоя начался процесс усиления глубинной рудно-магматической активности. Широкое развитие получили такие новые формации, как сурьмяно-ртутная, вольфрамовая, </a:t>
            </a:r>
            <a:r>
              <a:rPr lang="ru-RU" sz="2200" dirty="0" err="1"/>
              <a:t>грейзеновая</a:t>
            </a:r>
            <a:r>
              <a:rPr lang="ru-RU" sz="2200" dirty="0"/>
              <a:t>, медно-молибденовая, золото-кварц-халцедоновая. </a:t>
            </a:r>
          </a:p>
          <a:p>
            <a:pPr marL="288000" indent="-28800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2200" dirty="0"/>
              <a:t>В это время возникли все месторождения бокситов, каолинитов, серы, морских и континентальных россыпей.</a:t>
            </a:r>
          </a:p>
        </p:txBody>
      </p:sp>
    </p:spTree>
    <p:extLst>
      <p:ext uri="{BB962C8B-B14F-4D97-AF65-F5344CB8AC3E}">
        <p14:creationId xmlns:p14="http://schemas.microsoft.com/office/powerpoint/2010/main" val="2679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93303" y="3031232"/>
            <a:ext cx="7883153" cy="3062064"/>
          </a:xfrm>
        </p:spPr>
        <p:txBody>
          <a:bodyPr/>
          <a:lstStyle/>
          <a:p>
            <a:r>
              <a:rPr lang="ru-RU" u="sng" dirty="0" smtClean="0">
                <a:solidFill>
                  <a:schemeClr val="tx1"/>
                </a:solidFill>
              </a:rPr>
              <a:t>Три </a:t>
            </a:r>
            <a:r>
              <a:rPr lang="ru-RU" u="sng" dirty="0" err="1" smtClean="0">
                <a:solidFill>
                  <a:schemeClr val="tx1"/>
                </a:solidFill>
              </a:rPr>
              <a:t>мегастадии</a:t>
            </a:r>
            <a:r>
              <a:rPr lang="ru-RU" u="sng" dirty="0" smtClean="0">
                <a:solidFill>
                  <a:schemeClr val="tx1"/>
                </a:solidFill>
              </a:rPr>
              <a:t>:</a:t>
            </a:r>
          </a:p>
          <a:p>
            <a:pPr marL="288000" indent="-288000">
              <a:spcBef>
                <a:spcPts val="1800"/>
              </a:spcBef>
              <a:buClrTx/>
              <a:buSzPct val="100000"/>
              <a:buFont typeface="+mj-lt"/>
              <a:buAutoNum type="arabicPeriod"/>
            </a:pPr>
            <a:r>
              <a:rPr lang="ru-RU" b="1" dirty="0" smtClean="0">
                <a:solidFill>
                  <a:srgbClr val="7030A0"/>
                </a:solidFill>
              </a:rPr>
              <a:t>Мезозойская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( 50 </a:t>
            </a:r>
            <a:r>
              <a:rPr lang="ru-RU" dirty="0" smtClean="0">
                <a:solidFill>
                  <a:srgbClr val="7030A0"/>
                </a:solidFill>
              </a:rPr>
              <a:t>млн лет-</a:t>
            </a:r>
            <a:r>
              <a:rPr lang="ru-RU" dirty="0" err="1" smtClean="0">
                <a:solidFill>
                  <a:srgbClr val="7030A0"/>
                </a:solidFill>
              </a:rPr>
              <a:t>ср.юра</a:t>
            </a:r>
            <a:r>
              <a:rPr lang="ru-RU" dirty="0" smtClean="0">
                <a:solidFill>
                  <a:srgbClr val="7030A0"/>
                </a:solidFill>
              </a:rPr>
              <a:t>-</a:t>
            </a:r>
            <a:r>
              <a:rPr lang="ru-RU" dirty="0" err="1" smtClean="0">
                <a:solidFill>
                  <a:srgbClr val="7030A0"/>
                </a:solidFill>
              </a:rPr>
              <a:t>ниж.мел</a:t>
            </a:r>
            <a:r>
              <a:rPr lang="ru-RU" dirty="0" smtClean="0">
                <a:solidFill>
                  <a:srgbClr val="7030A0"/>
                </a:solidFill>
              </a:rPr>
              <a:t>)</a:t>
            </a:r>
          </a:p>
          <a:p>
            <a:pPr marL="288000" indent="-288000">
              <a:spcBef>
                <a:spcPts val="1800"/>
              </a:spcBef>
              <a:buClrTx/>
              <a:buSzPct val="100000"/>
              <a:buFont typeface="+mj-lt"/>
              <a:buAutoNum type="arabicPeriod"/>
            </a:pPr>
            <a:r>
              <a:rPr lang="ru-RU" b="1" dirty="0" smtClean="0">
                <a:solidFill>
                  <a:srgbClr val="225311"/>
                </a:solidFill>
              </a:rPr>
              <a:t>Меловая</a:t>
            </a:r>
            <a:r>
              <a:rPr lang="ru-RU" dirty="0" smtClean="0">
                <a:solidFill>
                  <a:srgbClr val="225311"/>
                </a:solidFill>
              </a:rPr>
              <a:t> </a:t>
            </a:r>
            <a:r>
              <a:rPr lang="ru-RU" dirty="0">
                <a:solidFill>
                  <a:srgbClr val="225311"/>
                </a:solidFill>
              </a:rPr>
              <a:t>(40 </a:t>
            </a:r>
            <a:r>
              <a:rPr lang="ru-RU" dirty="0" smtClean="0">
                <a:solidFill>
                  <a:srgbClr val="225311"/>
                </a:solidFill>
              </a:rPr>
              <a:t>млн лет-</a:t>
            </a:r>
            <a:r>
              <a:rPr lang="ru-RU" dirty="0" err="1" smtClean="0">
                <a:solidFill>
                  <a:srgbClr val="225311"/>
                </a:solidFill>
              </a:rPr>
              <a:t>апт</a:t>
            </a:r>
            <a:r>
              <a:rPr lang="ru-RU" dirty="0" smtClean="0">
                <a:solidFill>
                  <a:srgbClr val="225311"/>
                </a:solidFill>
              </a:rPr>
              <a:t>-</a:t>
            </a:r>
            <a:r>
              <a:rPr lang="ru-RU" dirty="0" err="1" smtClean="0">
                <a:solidFill>
                  <a:srgbClr val="225311"/>
                </a:solidFill>
              </a:rPr>
              <a:t>кампан</a:t>
            </a:r>
            <a:r>
              <a:rPr lang="ru-RU" dirty="0" smtClean="0">
                <a:solidFill>
                  <a:srgbClr val="225311"/>
                </a:solidFill>
              </a:rPr>
              <a:t>)</a:t>
            </a:r>
          </a:p>
          <a:p>
            <a:pPr marL="288000" indent="-288000">
              <a:spcBef>
                <a:spcPts val="1800"/>
              </a:spcBef>
              <a:buClrTx/>
              <a:buSzPct val="100000"/>
              <a:buFont typeface="+mj-lt"/>
              <a:buAutoNum type="arabicPeriod"/>
            </a:pPr>
            <a:r>
              <a:rPr lang="ru-RU" b="1" dirty="0" smtClean="0">
                <a:solidFill>
                  <a:srgbClr val="D60093"/>
                </a:solidFill>
              </a:rPr>
              <a:t>Кайнозойска</a:t>
            </a:r>
            <a:r>
              <a:rPr lang="ru-RU" dirty="0" smtClean="0">
                <a:solidFill>
                  <a:srgbClr val="D60093"/>
                </a:solidFill>
              </a:rPr>
              <a:t>я (80 млн лет Cr</a:t>
            </a:r>
            <a:r>
              <a:rPr lang="ru-RU" baseline="-25000" dirty="0" smtClean="0">
                <a:solidFill>
                  <a:srgbClr val="D60093"/>
                </a:solidFill>
              </a:rPr>
              <a:t>2 </a:t>
            </a:r>
            <a:r>
              <a:rPr lang="ru-RU" dirty="0" err="1" smtClean="0">
                <a:solidFill>
                  <a:srgbClr val="D60093"/>
                </a:solidFill>
              </a:rPr>
              <a:t>кампан</a:t>
            </a:r>
            <a:r>
              <a:rPr lang="ru-RU" dirty="0" smtClean="0">
                <a:solidFill>
                  <a:srgbClr val="D60093"/>
                </a:solidFill>
              </a:rPr>
              <a:t>-</a:t>
            </a:r>
            <a:r>
              <a:rPr lang="ru-RU" dirty="0" err="1" smtClean="0">
                <a:solidFill>
                  <a:srgbClr val="D60093"/>
                </a:solidFill>
              </a:rPr>
              <a:t>Pg</a:t>
            </a:r>
            <a:r>
              <a:rPr lang="ru-RU" dirty="0" smtClean="0">
                <a:solidFill>
                  <a:srgbClr val="D60093"/>
                </a:solidFill>
              </a:rPr>
              <a:t>-N-Q)</a:t>
            </a:r>
            <a:endParaRPr lang="ru-RU" dirty="0">
              <a:solidFill>
                <a:srgbClr val="D60093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Металлогения </a:t>
            </a:r>
            <a:r>
              <a:rPr lang="ru-RU" dirty="0" smtClean="0"/>
              <a:t>океана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1345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Clr>
                <a:srgbClr val="AC66BB"/>
              </a:buClr>
              <a:buSzPct val="60000"/>
            </a:pPr>
            <a:r>
              <a:rPr lang="ru-RU" sz="2200" dirty="0">
                <a:solidFill>
                  <a:prstClr val="black"/>
                </a:solidFill>
              </a:rPr>
              <a:t>Согласно фундаментальным исследованиям </a:t>
            </a:r>
            <a:r>
              <a:rPr lang="ru-RU" sz="2200" dirty="0" smtClean="0">
                <a:solidFill>
                  <a:prstClr val="black"/>
                </a:solidFill>
              </a:rPr>
              <a:t> С.И</a:t>
            </a:r>
            <a:r>
              <a:rPr lang="ru-RU" sz="2200" dirty="0">
                <a:solidFill>
                  <a:prstClr val="black"/>
                </a:solidFill>
              </a:rPr>
              <a:t>. Андреева и И.С. </a:t>
            </a:r>
            <a:r>
              <a:rPr lang="ru-RU" sz="2200" dirty="0" err="1" smtClean="0">
                <a:solidFill>
                  <a:prstClr val="black"/>
                </a:solidFill>
              </a:rPr>
              <a:t>Грамберга</a:t>
            </a:r>
            <a:r>
              <a:rPr lang="ru-RU" sz="2200" dirty="0" smtClean="0">
                <a:solidFill>
                  <a:prstClr val="black"/>
                </a:solidFill>
              </a:rPr>
              <a:t> установлено: &gt; J2 (170 млн лет) – новый </a:t>
            </a:r>
            <a:r>
              <a:rPr lang="ru-RU" sz="2200" dirty="0">
                <a:solidFill>
                  <a:prstClr val="black"/>
                </a:solidFill>
              </a:rPr>
              <a:t>этап развития Земли – возникла    Мировая Талассогенная (морская ) система -  ( базитовый </a:t>
            </a:r>
            <a:r>
              <a:rPr lang="ru-RU" sz="2200" dirty="0" err="1">
                <a:solidFill>
                  <a:prstClr val="black"/>
                </a:solidFill>
              </a:rPr>
              <a:t>вулкано</a:t>
            </a:r>
            <a:r>
              <a:rPr lang="ru-RU" sz="2200" dirty="0">
                <a:solidFill>
                  <a:prstClr val="black"/>
                </a:solidFill>
              </a:rPr>
              <a:t>-плутонический импульс) – океанический тип земной коры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35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Металлогеническая схема Мирового океана</a:t>
            </a:r>
            <a:br>
              <a:rPr lang="ru-RU" sz="3200" dirty="0"/>
            </a:br>
            <a:r>
              <a:rPr lang="ru-RU" sz="2000" dirty="0" smtClean="0"/>
              <a:t>Жёлтое-старые </a:t>
            </a:r>
            <a:r>
              <a:rPr lang="ru-RU" sz="2000" dirty="0"/>
              <a:t>океанические </a:t>
            </a:r>
            <a:r>
              <a:rPr lang="ru-RU" sz="2000" dirty="0" smtClean="0"/>
              <a:t>плиты </a:t>
            </a:r>
            <a:r>
              <a:rPr lang="ru-RU" sz="2000" dirty="0"/>
              <a:t>( 50 млн.л.-</a:t>
            </a:r>
            <a:r>
              <a:rPr lang="ru-RU" sz="2000" dirty="0" err="1"/>
              <a:t>ср.юра-ниж.мел</a:t>
            </a:r>
            <a:r>
              <a:rPr lang="ru-RU" sz="2000" dirty="0"/>
              <a:t>)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0199"/>
            <a:ext cx="8784976" cy="492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37312"/>
            <a:ext cx="1818928" cy="350168"/>
          </a:xfrm>
        </p:spPr>
        <p:txBody>
          <a:bodyPr/>
          <a:lstStyle/>
          <a:p>
            <a:endParaRPr lang="ru-RU" sz="1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Металлогения океана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36712"/>
            <a:ext cx="864096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Мезозойская  ( 50 </a:t>
            </a:r>
            <a:r>
              <a:rPr lang="ru-RU" sz="2400" dirty="0" smtClean="0"/>
              <a:t>млн лет-</a:t>
            </a:r>
            <a:r>
              <a:rPr lang="ru-RU" sz="2400" dirty="0" err="1" smtClean="0"/>
              <a:t>ср.юра</a:t>
            </a:r>
            <a:r>
              <a:rPr lang="ru-RU" sz="2400" dirty="0" smtClean="0"/>
              <a:t>-</a:t>
            </a:r>
            <a:r>
              <a:rPr lang="ru-RU" sz="2400" dirty="0" err="1" smtClean="0"/>
              <a:t>ниж.мел</a:t>
            </a:r>
            <a:r>
              <a:rPr lang="ru-RU" sz="2400" dirty="0"/>
              <a:t>) - </a:t>
            </a:r>
            <a:r>
              <a:rPr lang="ru-RU" sz="2400" dirty="0" err="1"/>
              <a:t>толеит</a:t>
            </a:r>
            <a:r>
              <a:rPr lang="ru-RU" sz="2400" dirty="0"/>
              <a:t>-базальтовый комплекс – рассеянный </a:t>
            </a:r>
            <a:r>
              <a:rPr lang="ru-RU" sz="2400" dirty="0" err="1"/>
              <a:t>спрединг</a:t>
            </a:r>
            <a:r>
              <a:rPr lang="ru-RU" sz="2400" dirty="0"/>
              <a:t> – старые океанические </a:t>
            </a:r>
            <a:r>
              <a:rPr lang="ru-RU" sz="2400" dirty="0" smtClean="0"/>
              <a:t>плиты.</a:t>
            </a:r>
          </a:p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 smtClean="0"/>
              <a:t>Меловая </a:t>
            </a:r>
            <a:r>
              <a:rPr lang="ru-RU" sz="2400" dirty="0"/>
              <a:t>(40 </a:t>
            </a:r>
            <a:r>
              <a:rPr lang="ru-RU" sz="2400" dirty="0" smtClean="0"/>
              <a:t>млн лет </a:t>
            </a:r>
            <a:r>
              <a:rPr lang="ru-RU" sz="2400" dirty="0"/>
              <a:t>Cr1-2-апт-кампан) –промежуточная</a:t>
            </a:r>
            <a:r>
              <a:rPr lang="ru-RU" sz="2400" dirty="0" smtClean="0"/>
              <a:t>.   </a:t>
            </a:r>
            <a:r>
              <a:rPr lang="ru-RU" sz="2400" dirty="0"/>
              <a:t>Трещинные излияния – </a:t>
            </a:r>
            <a:r>
              <a:rPr lang="ru-RU" sz="2400" dirty="0" err="1"/>
              <a:t>толеитовый</a:t>
            </a:r>
            <a:r>
              <a:rPr lang="ru-RU" sz="2400" dirty="0"/>
              <a:t> </a:t>
            </a:r>
            <a:r>
              <a:rPr lang="ru-RU" sz="2400" dirty="0" smtClean="0"/>
              <a:t>базальт-</a:t>
            </a:r>
            <a:r>
              <a:rPr lang="ru-RU" sz="2400" dirty="0" err="1" smtClean="0"/>
              <a:t>ферробазальтовый</a:t>
            </a:r>
            <a:r>
              <a:rPr lang="ru-RU" sz="2400" dirty="0" smtClean="0"/>
              <a:t> </a:t>
            </a:r>
            <a:r>
              <a:rPr lang="ru-RU" sz="2400" dirty="0"/>
              <a:t>комплекс- увеличение коры. Киммерийский </a:t>
            </a:r>
            <a:r>
              <a:rPr lang="ru-RU" sz="2400" dirty="0" smtClean="0"/>
              <a:t>этап.</a:t>
            </a:r>
          </a:p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 smtClean="0"/>
              <a:t>Кайнозойская </a:t>
            </a:r>
            <a:r>
              <a:rPr lang="ru-RU" sz="2400" dirty="0"/>
              <a:t>(80 </a:t>
            </a:r>
            <a:r>
              <a:rPr lang="ru-RU" sz="2400" dirty="0" smtClean="0"/>
              <a:t>млн лет Cr</a:t>
            </a:r>
            <a:r>
              <a:rPr lang="ru-RU" sz="2400" baseline="-25000" dirty="0" smtClean="0"/>
              <a:t>2 </a:t>
            </a:r>
            <a:r>
              <a:rPr lang="ru-RU" sz="2400" dirty="0" err="1" smtClean="0"/>
              <a:t>кампан</a:t>
            </a:r>
            <a:r>
              <a:rPr lang="ru-RU" sz="2400" dirty="0" smtClean="0"/>
              <a:t>-</a:t>
            </a:r>
            <a:r>
              <a:rPr lang="ru-RU" sz="2400" dirty="0" err="1" smtClean="0"/>
              <a:t>Pg</a:t>
            </a:r>
            <a:r>
              <a:rPr lang="ru-RU" sz="2400" dirty="0" smtClean="0"/>
              <a:t>-N). Молодые </a:t>
            </a:r>
            <a:r>
              <a:rPr lang="ru-RU" sz="2400" dirty="0"/>
              <a:t>океанические плиты и планетарная </a:t>
            </a:r>
            <a:r>
              <a:rPr lang="ru-RU" sz="2400" dirty="0" err="1"/>
              <a:t>рифтовая</a:t>
            </a:r>
            <a:r>
              <a:rPr lang="ru-RU" sz="2400" dirty="0"/>
              <a:t> система. Возрастает </a:t>
            </a:r>
            <a:r>
              <a:rPr lang="ru-RU" sz="2400" dirty="0" err="1"/>
              <a:t>Fe</a:t>
            </a:r>
            <a:r>
              <a:rPr lang="ru-RU" sz="2400" dirty="0"/>
              <a:t> базальтов. Расщепление </a:t>
            </a:r>
            <a:r>
              <a:rPr lang="ru-RU" sz="2400" dirty="0" err="1"/>
              <a:t>гиперб</a:t>
            </a:r>
            <a:r>
              <a:rPr lang="ru-RU" sz="2400" dirty="0"/>
              <a:t>.-баз. магмы на более кислую и более основную в локальных поднятиях. Альпийский этап.</a:t>
            </a:r>
          </a:p>
        </p:txBody>
      </p:sp>
    </p:spTree>
    <p:extLst>
      <p:ext uri="{BB962C8B-B14F-4D97-AF65-F5344CB8AC3E}">
        <p14:creationId xmlns:p14="http://schemas.microsoft.com/office/powerpoint/2010/main" val="12287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Главная сложность с объяснением причин формирования крупных локальных скоплений в земной коре рудных и некоторых других рассеянных элементов заключается в том, что их концентрация в мантии ничтожно мала, тогда как в месторождениях она возрастает иногда в сотни и тысячи раз. Например, концентрация урана и золота в современной мантии не превышает 2·10</a:t>
            </a:r>
            <a:r>
              <a:rPr lang="ru-RU" sz="2200" baseline="30000" dirty="0"/>
              <a:t>-9</a:t>
            </a:r>
            <a:r>
              <a:rPr lang="ru-RU" sz="2200" dirty="0"/>
              <a:t>, ртути и тория − 8·10</a:t>
            </a:r>
            <a:r>
              <a:rPr lang="ru-RU" sz="2200" baseline="30000" dirty="0"/>
              <a:t>-9</a:t>
            </a:r>
            <a:r>
              <a:rPr lang="ru-RU" sz="2200" dirty="0"/>
              <a:t>, свинца − 9·10</a:t>
            </a:r>
            <a:r>
              <a:rPr lang="ru-RU" sz="2200" baseline="30000" dirty="0"/>
              <a:t>-8</a:t>
            </a:r>
            <a:r>
              <a:rPr lang="ru-RU" sz="2200" dirty="0"/>
              <a:t>, серебра, вольфрама и платины – порядка 10</a:t>
            </a:r>
            <a:r>
              <a:rPr lang="ru-RU" sz="2200" baseline="30000" dirty="0"/>
              <a:t>-7</a:t>
            </a:r>
            <a:r>
              <a:rPr lang="ru-RU" sz="2200" dirty="0"/>
              <a:t>, лития, ниобия, молибдена и </a:t>
            </a:r>
            <a:r>
              <a:rPr lang="ru-RU" sz="2200" dirty="0" smtClean="0"/>
              <a:t>олова − 10</a:t>
            </a:r>
            <a:r>
              <a:rPr lang="ru-RU" sz="2200" baseline="30000" dirty="0" smtClean="0"/>
              <a:t>-6</a:t>
            </a:r>
            <a:r>
              <a:rPr lang="ru-RU" sz="2200" dirty="0" smtClean="0"/>
              <a:t> </a:t>
            </a:r>
            <a:r>
              <a:rPr lang="ru-RU" sz="2200" dirty="0"/>
              <a:t>и </a:t>
            </a:r>
            <a:r>
              <a:rPr lang="ru-RU" sz="2200" dirty="0" smtClean="0"/>
              <a:t>т.д.</a:t>
            </a:r>
          </a:p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Вещество </a:t>
            </a:r>
            <a:r>
              <a:rPr lang="ru-RU" sz="2200" dirty="0"/>
              <a:t>всей мантии (верхней и нижней) за 4 </a:t>
            </a:r>
            <a:r>
              <a:rPr lang="ru-RU" sz="2200" dirty="0" smtClean="0"/>
              <a:t>млрд лет </a:t>
            </a:r>
            <a:r>
              <a:rPr lang="ru-RU" sz="2200" dirty="0"/>
              <a:t>тектонической активности Земли оказалось хорошо перемешанным конвективными течениями и в среднем однородно по составу на разных уровнях. Не следует ожидать существования в мантии локальных неоднородностей с повышенными содержаниями рудных элементов. Только наиболее распространенные в мантии </a:t>
            </a:r>
            <a:r>
              <a:rPr lang="ru-RU" sz="2200" dirty="0" err="1" smtClean="0"/>
              <a:t>элементы,например</a:t>
            </a:r>
            <a:r>
              <a:rPr lang="ru-RU" sz="2200" dirty="0" smtClean="0"/>
              <a:t> хром, </a:t>
            </a:r>
            <a:r>
              <a:rPr lang="ru-RU" sz="2200" dirty="0"/>
              <a:t>могут создавать чисто эндогенные </a:t>
            </a:r>
            <a:r>
              <a:rPr lang="ru-RU" sz="2200" dirty="0" smtClean="0"/>
              <a:t>месторождения путём </a:t>
            </a:r>
            <a:r>
              <a:rPr lang="ru-RU" sz="2200" dirty="0"/>
              <a:t>дифференциации расплавов. Примером служат </a:t>
            </a:r>
            <a:r>
              <a:rPr lang="ru-RU" sz="2200" dirty="0" err="1"/>
              <a:t>хромитовые</a:t>
            </a:r>
            <a:r>
              <a:rPr lang="ru-RU" sz="2200" dirty="0"/>
              <a:t> месторождения</a:t>
            </a:r>
            <a:r>
              <a:rPr lang="ru-RU" sz="2200" dirty="0" smtClean="0"/>
              <a:t> </a:t>
            </a:r>
            <a:r>
              <a:rPr lang="ru-RU" sz="2200" dirty="0"/>
              <a:t>в </a:t>
            </a:r>
            <a:r>
              <a:rPr lang="ru-RU" sz="2200" dirty="0" err="1"/>
              <a:t>офиолитовых</a:t>
            </a:r>
            <a:r>
              <a:rPr lang="ru-RU" sz="2200" dirty="0"/>
              <a:t> поясах Земли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279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По условиям </a:t>
            </a:r>
            <a:r>
              <a:rPr lang="ru-RU" sz="2200" dirty="0" err="1"/>
              <a:t>выплавления</a:t>
            </a:r>
            <a:r>
              <a:rPr lang="ru-RU" sz="2200" dirty="0"/>
              <a:t> океанических базальтов и содержанию в них ювенильной воды, мантия практически сухая; содержание в ней воды менее </a:t>
            </a:r>
            <a:r>
              <a:rPr lang="ru-RU" sz="2200" dirty="0" smtClean="0"/>
              <a:t>0,05 %. </a:t>
            </a:r>
            <a:r>
              <a:rPr lang="ru-RU" sz="2200" dirty="0"/>
              <a:t>Ни о каких флюидных потоках в ней способных привнести в земную кору рудные элементы, тем более из ядра, говорить не приходится. Основная масса эндогенных полезных ископаемых в континентальной коре могла формироваться благодаря действию многоступенчатого </a:t>
            </a:r>
            <a:r>
              <a:rPr lang="ru-RU" sz="2200" dirty="0" smtClean="0"/>
              <a:t>процесса </a:t>
            </a:r>
            <a:r>
              <a:rPr lang="ru-RU" sz="2200" dirty="0"/>
              <a:t>обогащения коры рудными элементами. При этом первая ступень обогащения происходит в </a:t>
            </a:r>
            <a:r>
              <a:rPr lang="ru-RU" sz="2200" dirty="0" err="1"/>
              <a:t>рифтовых</a:t>
            </a:r>
            <a:r>
              <a:rPr lang="ru-RU" sz="2200" dirty="0"/>
              <a:t> зонах на океаническом дне</a:t>
            </a:r>
            <a:r>
              <a:rPr lang="ru-RU" sz="2200" dirty="0" smtClean="0"/>
              <a:t>.</a:t>
            </a:r>
          </a:p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В океанических рифтах срединно-океанических хребтов действуют мощнейшие гидротермальные системы, через которые Земля теряет более </a:t>
            </a:r>
            <a:r>
              <a:rPr lang="ru-RU" sz="2200" dirty="0" smtClean="0"/>
              <a:t>30 % </a:t>
            </a:r>
            <a:r>
              <a:rPr lang="ru-RU" sz="2200" dirty="0"/>
              <a:t>эндогенного тепла. По нашим оценкам средняя суммарная скорость </a:t>
            </a:r>
            <a:r>
              <a:rPr lang="ru-RU" sz="2200" dirty="0" err="1"/>
              <a:t>водообмена</a:t>
            </a:r>
            <a:r>
              <a:rPr lang="ru-RU" sz="2200" dirty="0"/>
              <a:t> во всех источниках хребтов равна 2300 км</a:t>
            </a:r>
            <a:r>
              <a:rPr lang="ru-RU" sz="2200" baseline="30000" dirty="0"/>
              <a:t>3</a:t>
            </a:r>
            <a:r>
              <a:rPr lang="ru-RU" sz="2200" dirty="0"/>
              <a:t>­/год. При таких скоростях гидротермального </a:t>
            </a:r>
            <a:r>
              <a:rPr lang="ru-RU" sz="2200" dirty="0" err="1"/>
              <a:t>водообмена</a:t>
            </a:r>
            <a:r>
              <a:rPr lang="ru-RU" sz="2200" dirty="0"/>
              <a:t> вся масса воды в океане (1,37·10</a:t>
            </a:r>
            <a:r>
              <a:rPr lang="ru-RU" sz="2200" baseline="30000" dirty="0"/>
              <a:t>24</a:t>
            </a:r>
            <a:r>
              <a:rPr lang="ru-RU" sz="2200" dirty="0"/>
              <a:t> </a:t>
            </a:r>
            <a:r>
              <a:rPr lang="ru-RU" sz="2200" dirty="0" smtClean="0"/>
              <a:t>­г.) </a:t>
            </a:r>
            <a:r>
              <a:rPr lang="ru-RU" sz="2200" dirty="0"/>
              <a:t>проходит через активные­ </a:t>
            </a:r>
            <a:r>
              <a:rPr lang="ru-RU" sz="2200" dirty="0" err="1"/>
              <a:t>гидротермы</a:t>
            </a:r>
            <a:r>
              <a:rPr lang="ru-RU" sz="2200" dirty="0"/>
              <a:t> и </a:t>
            </a:r>
            <a:r>
              <a:rPr lang="ru-RU" sz="2200" dirty="0" err="1"/>
              <a:t>сипинги</a:t>
            </a:r>
            <a:r>
              <a:rPr lang="ru-RU" sz="2200" dirty="0"/>
              <a:t> (просачивания) срединно-океанических хребтов с их обширными и пологими склонами за </a:t>
            </a:r>
            <a:r>
              <a:rPr lang="ru-RU" sz="2200" dirty="0" smtClean="0"/>
              <a:t>(0,6-1,0) млн </a:t>
            </a:r>
            <a:r>
              <a:rPr lang="ru-RU" sz="2200" dirty="0"/>
              <a:t>лет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4591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3100"/>
            <a:ext cx="86409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 smtClean="0"/>
              <a:t>Рециклинг приводит </a:t>
            </a:r>
            <a:r>
              <a:rPr lang="ru-RU" sz="2400" dirty="0"/>
              <a:t>к локальному обогащению земной коры отдельными </a:t>
            </a:r>
            <a:r>
              <a:rPr lang="ru-RU" sz="2400" dirty="0" smtClean="0"/>
              <a:t>элементами.</a:t>
            </a:r>
            <a:r>
              <a:rPr lang="en-US" sz="2400" dirty="0" smtClean="0"/>
              <a:t> </a:t>
            </a:r>
            <a:r>
              <a:rPr lang="ru-RU" sz="2400" dirty="0" smtClean="0"/>
              <a:t>Чем </a:t>
            </a:r>
            <a:r>
              <a:rPr lang="ru-RU" sz="2400" dirty="0"/>
              <a:t>больше циклов, тем большим будет обогащение. При этом не происходит увеличение общей массы полезных ископаемых, а только их запасы перераспределяются от более древних к более молодым. Меняется только минеральный и формационный состав </a:t>
            </a:r>
            <a:r>
              <a:rPr lang="ru-RU" sz="2400" dirty="0" smtClean="0"/>
              <a:t>месторождений.</a:t>
            </a:r>
            <a:endParaRPr lang="en-US" sz="2400" dirty="0" smtClean="0"/>
          </a:p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 smtClean="0"/>
              <a:t>Эффект </a:t>
            </a:r>
            <a:r>
              <a:rPr lang="ru-RU" sz="2400" dirty="0"/>
              <a:t>накопления i-</a:t>
            </a:r>
            <a:r>
              <a:rPr lang="ru-RU" sz="2400" dirty="0" err="1"/>
              <a:t>го</a:t>
            </a:r>
            <a:r>
              <a:rPr lang="ru-RU" sz="2400" dirty="0"/>
              <a:t> полезного компонента при </a:t>
            </a:r>
            <a:r>
              <a:rPr lang="ru-RU" sz="2400" dirty="0" err="1"/>
              <a:t>рециклинге</a:t>
            </a:r>
            <a:r>
              <a:rPr lang="ru-RU" sz="2400" dirty="0"/>
              <a:t> должен быть пропорционален общей массе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ru-RU" sz="2400" b="1" i="1" baseline="-250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ru-RU" sz="2400" dirty="0"/>
              <a:t> этого компонента в земной коре и времени его накопления 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ru-RU" sz="2400" dirty="0"/>
              <a:t>. В дифференциальной форме эту зависимость можно записать в виде</a:t>
            </a:r>
          </a:p>
          <a:p>
            <a:r>
              <a:rPr lang="ru-RU" sz="2400" dirty="0"/>
              <a:t>	</a:t>
            </a:r>
            <a:r>
              <a:rPr lang="ru-RU" sz="2400" dirty="0" smtClean="0"/>
              <a:t>		</a:t>
            </a:r>
            <a:r>
              <a:rPr lang="ru-RU" sz="2400" dirty="0"/>
              <a:t>		</a:t>
            </a:r>
            <a:r>
              <a:rPr lang="en-US" sz="2400" dirty="0" smtClean="0"/>
              <a:t>        </a:t>
            </a:r>
            <a:r>
              <a:rPr lang="ru-RU" sz="2400" dirty="0" smtClean="0"/>
              <a:t>(1)</a:t>
            </a:r>
          </a:p>
          <a:p>
            <a:pPr marL="288000"/>
            <a:r>
              <a:rPr lang="ru-RU" sz="2400" dirty="0" smtClean="0"/>
              <a:t>где 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λ = </a:t>
            </a:r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/ τ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 smtClean="0"/>
              <a:t>– коэффициент пропорциональности, обратно пропорциональный времени (константа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 smtClean="0"/>
              <a:t>обозначает, какая часть полезных ископаемых данного типа </a:t>
            </a:r>
            <a:r>
              <a:rPr lang="ru-RU" sz="2400" dirty="0" err="1" smtClean="0"/>
              <a:t>переотлагается</a:t>
            </a:r>
            <a:r>
              <a:rPr lang="ru-RU" sz="2400" dirty="0" smtClean="0"/>
              <a:t> за единицу времени по отношению к общим запасам);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τ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 smtClean="0"/>
              <a:t>- можно рассматривать как период развития </a:t>
            </a:r>
            <a:r>
              <a:rPr lang="ru-RU" sz="2400" dirty="0" err="1" smtClean="0"/>
              <a:t>рециклинга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36" y="4391124"/>
            <a:ext cx="3131731" cy="58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36" y="4400898"/>
            <a:ext cx="3131731" cy="58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9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188" y="1196752"/>
            <a:ext cx="8712968" cy="361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ea typeface="Calibri"/>
                <a:cs typeface="Times New Roman" pitchFamily="18" charset="0"/>
              </a:rPr>
              <a:t>В океанических рифтах выносятся из мантии в океаны железо, цинк, свинец, медь, марганец и др. рассеянные элементы. Выносится и сера, образующая сульфиды этих элементов. Однако, заметная часть серы в сульфиды </a:t>
            </a:r>
            <a:r>
              <a:rPr lang="ru-RU" sz="2400" dirty="0" err="1">
                <a:solidFill>
                  <a:prstClr val="black"/>
                </a:solidFill>
                <a:ea typeface="Calibri"/>
                <a:cs typeface="Times New Roman" pitchFamily="18" charset="0"/>
              </a:rPr>
              <a:t>рифтовых</a:t>
            </a:r>
            <a:r>
              <a:rPr lang="ru-RU" sz="2400" dirty="0">
                <a:solidFill>
                  <a:prstClr val="black"/>
                </a:solidFill>
                <a:ea typeface="Calibri"/>
                <a:cs typeface="Times New Roman" pitchFamily="18" charset="0"/>
              </a:rPr>
              <a:t> зон попадает при восстановлении сульфатной серы океанических вод на метане и водороде из этих же зон по реакциям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2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algn="just">
              <a:lnSpc>
                <a:spcPct val="115000"/>
              </a:lnSpc>
              <a:spcBef>
                <a:spcPts val="1800"/>
              </a:spcBef>
            </a:pPr>
            <a:r>
              <a:rPr lang="en-US" sz="2400" b="1" dirty="0" smtClean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MgSO</a:t>
            </a:r>
            <a:r>
              <a:rPr lang="en-US" sz="2400" b="1" baseline="-25000" dirty="0" smtClean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4</a:t>
            </a:r>
            <a:r>
              <a:rPr lang="en-US" sz="2400" b="1" dirty="0" smtClean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+ CH</a:t>
            </a:r>
            <a:r>
              <a:rPr lang="en-US" sz="2400" b="1" baseline="-25000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4</a:t>
            </a:r>
            <a:r>
              <a:rPr lang="en-US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→ MgCO</a:t>
            </a:r>
            <a:r>
              <a:rPr lang="en-US" sz="2400" b="1" baseline="-25000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3</a:t>
            </a:r>
            <a:r>
              <a:rPr lang="en-US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+ H</a:t>
            </a:r>
            <a:r>
              <a:rPr lang="en-US" sz="2400" b="1" baseline="-25000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 + H</a:t>
            </a:r>
            <a:r>
              <a:rPr lang="en-US" sz="2400" b="1" baseline="-25000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O + 11,35</a:t>
            </a:r>
            <a:r>
              <a:rPr lang="ru-RU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ккал</a:t>
            </a:r>
            <a:r>
              <a:rPr lang="en-US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моль</a:t>
            </a:r>
            <a:r>
              <a:rPr lang="en-US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  <a:r>
              <a:rPr lang="ru-RU" sz="2400" b="1" dirty="0">
                <a:solidFill>
                  <a:srgbClr val="D6009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  сульфат магния       метан  магнезит сероводород</a:t>
            </a:r>
          </a:p>
        </p:txBody>
      </p:sp>
    </p:spTree>
    <p:extLst>
      <p:ext uri="{BB962C8B-B14F-4D97-AF65-F5344CB8AC3E}">
        <p14:creationId xmlns:p14="http://schemas.microsoft.com/office/powerpoint/2010/main" val="24070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Региональные металлогенические вулканогенно-осадочные пояса</a:t>
            </a:r>
            <a:endParaRPr lang="ru-RU" sz="3200" dirty="0"/>
          </a:p>
        </p:txBody>
      </p:sp>
      <p:pic>
        <p:nvPicPr>
          <p:cNvPr id="1026" name="Picture 2" descr="D:\Starostin_AV\Загрузки\Минеральные ресурсы и цивилизация_2014\Новое время\Лекция 2_История горнорудного производства\фото 2\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377437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/>
              <a:t>В геологической истории земли выделяется два максимума рудообразования: раннепротерозойский и </a:t>
            </a:r>
            <a:r>
              <a:rPr lang="ru-RU" sz="2200" b="1" dirty="0" err="1" smtClean="0"/>
              <a:t>фанерозойский</a:t>
            </a:r>
            <a:endParaRPr lang="ru-RU" sz="22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2564904"/>
            <a:ext cx="8856984" cy="4104456"/>
          </a:xfrm>
        </p:spPr>
        <p:txBody>
          <a:bodyPr/>
          <a:lstStyle/>
          <a:p>
            <a:pPr marL="288000" lvl="0" indent="-288000">
              <a:spcBef>
                <a:spcPts val="0"/>
              </a:spcBef>
              <a:buClr>
                <a:srgbClr val="B13F9A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141191"/>
                </a:solidFill>
              </a:rPr>
              <a:t>Раннепротерозойский. </a:t>
            </a:r>
            <a:r>
              <a:rPr lang="ru-RU" sz="2000" dirty="0">
                <a:solidFill>
                  <a:srgbClr val="141191"/>
                </a:solidFill>
              </a:rPr>
              <a:t>Формирование единого ядра Земли и уникальных провинций с рудами  </a:t>
            </a:r>
            <a:r>
              <a:rPr lang="ru-RU" sz="2000" dirty="0" err="1">
                <a:solidFill>
                  <a:srgbClr val="141191"/>
                </a:solidFill>
              </a:rPr>
              <a:t>сидерофильных</a:t>
            </a:r>
            <a:r>
              <a:rPr lang="ru-RU" sz="2000" dirty="0">
                <a:solidFill>
                  <a:srgbClr val="141191"/>
                </a:solidFill>
              </a:rPr>
              <a:t> элементов (железистые кварциты, благородные металлы и др.). Возникла планетарная </a:t>
            </a:r>
            <a:r>
              <a:rPr lang="ru-RU" sz="2000" dirty="0" err="1">
                <a:solidFill>
                  <a:srgbClr val="141191"/>
                </a:solidFill>
              </a:rPr>
              <a:t>перколяционная</a:t>
            </a:r>
            <a:r>
              <a:rPr lang="ru-RU" sz="2000" dirty="0">
                <a:solidFill>
                  <a:srgbClr val="141191"/>
                </a:solidFill>
              </a:rPr>
              <a:t> сеть, контролировавшая металлогенические процессы.</a:t>
            </a:r>
          </a:p>
          <a:p>
            <a:pPr marL="288000" lvl="0" indent="-288000">
              <a:spcBef>
                <a:spcPts val="0"/>
              </a:spcBef>
              <a:buClr>
                <a:srgbClr val="B13F9A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Фанерозойский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. Завершилось формирование континентальной земной коры. Возникла    Мировая Талассогенная система ( базитовый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вулкано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- плутонический импульс) – океанический тип коры. Рудообразование протекало в областях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тектоно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-магматической активизации в планетарных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рифтогенных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перколяционных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системах. Образовались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беспрецедентные по  разнообразию и интенсивности провинции – молибденовые, оловянные, вольфрамовые, ртутные,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тантало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– ниобиевые, алмазоносные. В результате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рециклинга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возникли новые рудные формации  железа, хрома, платиноидов, золота, серебра и др. элементов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409278"/>
            <a:ext cx="2379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15778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254968"/>
          </a:xfrm>
        </p:spPr>
        <p:txBody>
          <a:bodyPr/>
          <a:lstStyle/>
          <a:p>
            <a:pPr lvl="0" algn="ctr">
              <a:spcBef>
                <a:spcPts val="0"/>
              </a:spcBef>
              <a:buClr>
                <a:srgbClr val="9F2936"/>
              </a:buClr>
            </a:pPr>
            <a:r>
              <a:rPr lang="ru-RU" sz="2400" b="1" dirty="0">
                <a:solidFill>
                  <a:prstClr val="black"/>
                </a:solidFill>
              </a:rPr>
              <a:t>Курс лекций</a:t>
            </a:r>
            <a:endParaRPr lang="en-US" sz="2400" b="1" dirty="0">
              <a:solidFill>
                <a:prstClr val="black"/>
              </a:solidFill>
            </a:endParaRPr>
          </a:p>
          <a:p>
            <a:pPr lvl="0" algn="ctr">
              <a:spcBef>
                <a:spcPts val="0"/>
              </a:spcBef>
              <a:buClr>
                <a:srgbClr val="9F2936"/>
              </a:buClr>
            </a:pPr>
            <a:r>
              <a:rPr lang="ru-RU" sz="2400" b="1" dirty="0">
                <a:solidFill>
                  <a:prstClr val="black"/>
                </a:solidFill>
              </a:rPr>
              <a:t>«Минеральные ресурсы  Земли</a:t>
            </a:r>
            <a:endParaRPr lang="en-US" sz="2400" b="1" dirty="0">
              <a:solidFill>
                <a:prstClr val="black"/>
              </a:solidFill>
            </a:endParaRPr>
          </a:p>
          <a:p>
            <a:pPr lvl="0" algn="ctr">
              <a:spcBef>
                <a:spcPts val="0"/>
              </a:spcBef>
              <a:buClr>
                <a:srgbClr val="9F2936"/>
              </a:buClr>
            </a:pPr>
            <a:r>
              <a:rPr lang="ru-RU" sz="2400" b="1" dirty="0">
                <a:solidFill>
                  <a:prstClr val="black"/>
                </a:solidFill>
              </a:rPr>
              <a:t>и их роль в развитии  цивилизации</a:t>
            </a:r>
            <a:r>
              <a:rPr lang="ru-RU" sz="2400" b="1" dirty="0" smtClean="0">
                <a:solidFill>
                  <a:prstClr val="black"/>
                </a:solidFill>
              </a:rPr>
              <a:t>»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Благодарю за внимание!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" b="5385"/>
          <a:stretch>
            <a:fillRect/>
          </a:stretch>
        </p:blipFill>
        <p:spPr/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4" y="5517232"/>
            <a:ext cx="1228220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906" y="116632"/>
            <a:ext cx="871296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Решением уравнения (1) является выражение</a:t>
            </a:r>
          </a:p>
          <a:p>
            <a:r>
              <a:rPr lang="ru-RU" sz="2200" dirty="0"/>
              <a:t>					(2)</a:t>
            </a:r>
          </a:p>
          <a:p>
            <a:pPr marL="288000"/>
            <a:r>
              <a:rPr lang="ru-RU" sz="2200" dirty="0"/>
              <a:t>где </a:t>
            </a:r>
            <a:r>
              <a:rPr lang="ru-RU" sz="2200" b="1" i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ru-RU" sz="2200" b="1" i="1" baseline="-25000" dirty="0">
                <a:solidFill>
                  <a:schemeClr val="accent5">
                    <a:lumMod val="75000"/>
                  </a:schemeClr>
                </a:solidFill>
              </a:rPr>
              <a:t>0i</a:t>
            </a:r>
            <a:r>
              <a:rPr lang="ru-RU" sz="2200" dirty="0"/>
              <a:t> – общая масса в земной коре данного вида полезного ископаемого</a:t>
            </a:r>
            <a:r>
              <a:rPr lang="ru-RU" sz="2200" dirty="0" smtClean="0"/>
              <a:t>.</a:t>
            </a:r>
            <a:endParaRPr lang="en-US" sz="2200" dirty="0" smtClean="0"/>
          </a:p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Суммарная </a:t>
            </a:r>
            <a:r>
              <a:rPr lang="ru-RU" sz="2200" dirty="0"/>
              <a:t>масса полезного ископаемого данного возраста должна складываться из поступивших к этому времени в земную кору полезных компонент из мантии и дополнительного обогащения месторождений благодаря </a:t>
            </a:r>
            <a:r>
              <a:rPr lang="ru-RU" sz="2200" dirty="0" err="1"/>
              <a:t>рециклингу</a:t>
            </a:r>
            <a:r>
              <a:rPr lang="ru-RU" sz="2200" dirty="0"/>
              <a:t> вещества самой </a:t>
            </a:r>
            <a:r>
              <a:rPr lang="ru-RU" sz="2200" dirty="0" smtClean="0"/>
              <a:t>коры.</a:t>
            </a:r>
            <a:endParaRPr lang="en-US" sz="2200" dirty="0" smtClean="0"/>
          </a:p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 smtClean="0"/>
              <a:t>Скорость </a:t>
            </a:r>
            <a:r>
              <a:rPr lang="ru-RU" sz="2200" dirty="0"/>
              <a:t>накопления </a:t>
            </a:r>
            <a:r>
              <a:rPr lang="ru-RU" sz="2200" dirty="0" err="1"/>
              <a:t>сидерофильных</a:t>
            </a:r>
            <a:r>
              <a:rPr lang="ru-RU" sz="2200" dirty="0"/>
              <a:t> элементов в земной коре  пропорциональна общей массе (концентрации) свободного железа в </a:t>
            </a:r>
            <a:r>
              <a:rPr lang="ru-RU" sz="2200" dirty="0" err="1"/>
              <a:t>конвектирующей</a:t>
            </a:r>
            <a:r>
              <a:rPr lang="ru-RU" sz="2200" dirty="0"/>
              <a:t> мантии </a:t>
            </a:r>
            <a:r>
              <a:rPr lang="ru-RU" sz="2200" b="1" i="1" dirty="0">
                <a:solidFill>
                  <a:schemeClr val="accent5">
                    <a:lumMod val="75000"/>
                  </a:schemeClr>
                </a:solidFill>
              </a:rPr>
              <a:t>m(</a:t>
            </a:r>
            <a:r>
              <a:rPr lang="ru-RU" sz="2200" b="1" i="1" dirty="0" err="1">
                <a:solidFill>
                  <a:schemeClr val="accent5">
                    <a:lumMod val="75000"/>
                  </a:schemeClr>
                </a:solidFill>
              </a:rPr>
              <a:t>Fe</a:t>
            </a:r>
            <a:r>
              <a:rPr lang="ru-RU" sz="2200" b="1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ru-RU" sz="2200" b="1" i="1" baseline="-25000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ru-RU" sz="2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200" dirty="0"/>
              <a:t>и эффекту </a:t>
            </a:r>
            <a:r>
              <a:rPr lang="ru-RU" sz="2200" dirty="0" err="1"/>
              <a:t>рециклинга</a:t>
            </a:r>
            <a:r>
              <a:rPr lang="ru-RU" sz="2200" dirty="0"/>
              <a:t>, определяемому выражением (2</a:t>
            </a:r>
            <a:r>
              <a:rPr lang="ru-RU" sz="2200" dirty="0" smtClean="0"/>
              <a:t>)</a:t>
            </a:r>
            <a:endParaRPr lang="ru-RU" sz="2200" dirty="0"/>
          </a:p>
          <a:p>
            <a:r>
              <a:rPr lang="ru-RU" sz="2200" dirty="0"/>
              <a:t>		</a:t>
            </a:r>
            <a:r>
              <a:rPr lang="en-US" sz="2800" b="1" i="1" dirty="0" smtClean="0">
                <a:solidFill>
                  <a:schemeClr val="tx2"/>
                </a:solidFill>
                <a:latin typeface="Courier New"/>
                <a:cs typeface="Courier New"/>
              </a:rPr>
              <a:t>m(</a:t>
            </a:r>
            <a:r>
              <a:rPr lang="en-US" sz="2800" b="1" i="1" dirty="0" err="1" smtClean="0">
                <a:solidFill>
                  <a:schemeClr val="tx2"/>
                </a:solidFill>
                <a:latin typeface="Courier New"/>
                <a:cs typeface="Courier New"/>
              </a:rPr>
              <a:t>sf</a:t>
            </a:r>
            <a:r>
              <a:rPr lang="en-US" sz="2800" b="1" i="1" dirty="0" smtClean="0">
                <a:solidFill>
                  <a:schemeClr val="tx2"/>
                </a:solidFill>
                <a:latin typeface="Courier New"/>
                <a:cs typeface="Courier New"/>
              </a:rPr>
              <a:t>)</a:t>
            </a:r>
            <a:r>
              <a:rPr lang="el-GR" sz="2800" b="1" i="1" baseline="-25000" dirty="0">
                <a:solidFill>
                  <a:schemeClr val="tx2"/>
                </a:solidFill>
                <a:latin typeface="Courier New"/>
                <a:cs typeface="Courier New"/>
              </a:rPr>
              <a:t>α</a:t>
            </a:r>
            <a:r>
              <a:rPr lang="en-US" sz="2800" b="1" i="1" dirty="0">
                <a:solidFill>
                  <a:schemeClr val="tx2"/>
                </a:solidFill>
                <a:latin typeface="Courier New"/>
                <a:cs typeface="Courier New"/>
              </a:rPr>
              <a:t>=</a:t>
            </a:r>
            <a:r>
              <a:rPr lang="el-GR" sz="2800" b="1" i="1" dirty="0">
                <a:solidFill>
                  <a:schemeClr val="tx2"/>
                </a:solidFill>
                <a:latin typeface="Courier New"/>
                <a:cs typeface="Courier New"/>
              </a:rPr>
              <a:t>α</a:t>
            </a:r>
            <a:r>
              <a:rPr lang="en-US" sz="2800" b="1" i="1" dirty="0">
                <a:solidFill>
                  <a:schemeClr val="tx2"/>
                </a:solidFill>
                <a:latin typeface="Courier New"/>
                <a:cs typeface="Courier New"/>
              </a:rPr>
              <a:t>∙m(Fe)</a:t>
            </a:r>
            <a:r>
              <a:rPr lang="en-US" sz="2800" b="1" i="1" baseline="-25000" dirty="0">
                <a:solidFill>
                  <a:schemeClr val="tx2"/>
                </a:solidFill>
                <a:latin typeface="Courier New"/>
                <a:cs typeface="Courier New"/>
              </a:rPr>
              <a:t>m</a:t>
            </a:r>
            <a:r>
              <a:rPr lang="en-US" sz="2800" b="1" i="1" dirty="0">
                <a:solidFill>
                  <a:schemeClr val="tx2"/>
                </a:solidFill>
                <a:latin typeface="Courier New"/>
                <a:cs typeface="Courier New"/>
              </a:rPr>
              <a:t>+m</a:t>
            </a:r>
            <a:r>
              <a:rPr lang="en-US" sz="2800" b="1" i="1" baseline="-25000" dirty="0">
                <a:solidFill>
                  <a:schemeClr val="tx2"/>
                </a:solidFill>
                <a:latin typeface="Courier New"/>
                <a:cs typeface="Courier New"/>
              </a:rPr>
              <a:t>0</a:t>
            </a:r>
            <a:r>
              <a:rPr lang="en-US" sz="2800" b="1" i="1" dirty="0">
                <a:solidFill>
                  <a:schemeClr val="tx2"/>
                </a:solidFill>
                <a:latin typeface="Courier New"/>
                <a:cs typeface="Courier New"/>
              </a:rPr>
              <a:t>∙</a:t>
            </a:r>
            <a:r>
              <a:rPr lang="en-US" sz="2800" b="1" i="1" dirty="0" smtClean="0">
                <a:solidFill>
                  <a:schemeClr val="tx2"/>
                </a:solidFill>
                <a:latin typeface="Courier New"/>
                <a:cs typeface="Courier New"/>
              </a:rPr>
              <a:t>e</a:t>
            </a:r>
            <a:r>
              <a:rPr lang="en-US" sz="2800" b="1" i="1" baseline="30000" dirty="0" smtClean="0">
                <a:solidFill>
                  <a:schemeClr val="tx2"/>
                </a:solidFill>
                <a:latin typeface="Courier New"/>
                <a:cs typeface="Courier New"/>
              </a:rPr>
              <a:t>tl</a:t>
            </a:r>
            <a:r>
              <a:rPr lang="ru-RU" sz="2800" i="1" dirty="0" smtClean="0"/>
              <a:t>      </a:t>
            </a:r>
            <a:r>
              <a:rPr lang="ru-RU" sz="2200" dirty="0"/>
              <a:t>(3</a:t>
            </a:r>
            <a:r>
              <a:rPr lang="ru-RU" sz="2200" dirty="0" smtClean="0"/>
              <a:t>)</a:t>
            </a:r>
          </a:p>
          <a:p>
            <a:pPr marL="288000"/>
            <a:r>
              <a:rPr lang="ru-RU" sz="2200" dirty="0" smtClean="0"/>
              <a:t>где </a:t>
            </a:r>
            <a:r>
              <a:rPr lang="ru-RU" sz="2200" b="1" i="1" dirty="0">
                <a:solidFill>
                  <a:schemeClr val="accent5">
                    <a:lumMod val="75000"/>
                  </a:schemeClr>
                </a:solidFill>
              </a:rPr>
              <a:t>α</a:t>
            </a:r>
            <a:r>
              <a:rPr lang="ru-RU" sz="2200" dirty="0"/>
              <a:t> </a:t>
            </a:r>
            <a:r>
              <a:rPr lang="ru-RU" sz="2200" dirty="0" smtClean="0"/>
              <a:t>─</a:t>
            </a:r>
            <a:r>
              <a:rPr lang="en-US" sz="2200" dirty="0" smtClean="0"/>
              <a:t> </a:t>
            </a:r>
            <a:r>
              <a:rPr lang="ru-RU" sz="2200" dirty="0" smtClean="0"/>
              <a:t>коэффициент </a:t>
            </a:r>
            <a:r>
              <a:rPr lang="ru-RU" sz="2200" dirty="0"/>
              <a:t>пропорциональности.</a:t>
            </a:r>
          </a:p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200" dirty="0"/>
              <a:t>При сравнении выражения (3) с распределением </a:t>
            </a:r>
            <a:r>
              <a:rPr lang="ru-RU" sz="2200" dirty="0" err="1"/>
              <a:t>сидерофильных</a:t>
            </a:r>
            <a:r>
              <a:rPr lang="ru-RU" sz="2200" dirty="0"/>
              <a:t> полезных ископаемых наилучшее осреднение получилось при проведении графика концентрации железа в мантии m(</a:t>
            </a:r>
            <a:r>
              <a:rPr lang="ru-RU" sz="2200" dirty="0" err="1"/>
              <a:t>Fe</a:t>
            </a:r>
            <a:r>
              <a:rPr lang="ru-RU" sz="2200" dirty="0"/>
              <a:t>) вблизи максимума </a:t>
            </a:r>
            <a:r>
              <a:rPr lang="ru-RU" sz="2200" dirty="0" err="1"/>
              <a:t>Prt</a:t>
            </a:r>
            <a:r>
              <a:rPr lang="ru-RU" sz="2200" dirty="0"/>
              <a:t> пика их накопления, а также m</a:t>
            </a:r>
            <a:r>
              <a:rPr lang="ru-RU" sz="2200" baseline="-25000" dirty="0"/>
              <a:t>0</a:t>
            </a:r>
            <a:r>
              <a:rPr lang="ru-RU" sz="2200" dirty="0"/>
              <a:t> = </a:t>
            </a:r>
            <a:r>
              <a:rPr lang="ru-RU" sz="2200" dirty="0" smtClean="0"/>
              <a:t>20 %, </a:t>
            </a:r>
            <a:r>
              <a:rPr lang="ru-RU" sz="2200" dirty="0"/>
              <a:t>и τ ≈ 600 </a:t>
            </a:r>
            <a:r>
              <a:rPr lang="ru-RU" sz="2200" dirty="0" smtClean="0"/>
              <a:t>млн </a:t>
            </a:r>
            <a:r>
              <a:rPr lang="ru-RU" sz="2200" dirty="0"/>
              <a:t>лет.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0038"/>
            <a:ext cx="1982019" cy="57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632" y="382012"/>
            <a:ext cx="550450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Для распределения золота наилучшее совпадение теоретической кривой (3) с эмпирическими данными получается при τ ≈ 400 </a:t>
            </a:r>
            <a:r>
              <a:rPr lang="ru-RU" sz="2400" dirty="0" smtClean="0"/>
              <a:t>млн </a:t>
            </a:r>
            <a:r>
              <a:rPr lang="ru-RU" sz="2400" dirty="0"/>
              <a:t>лет. Аналогично определено распределение месторождений </a:t>
            </a:r>
            <a:r>
              <a:rPr lang="ru-RU" sz="2400" dirty="0" err="1"/>
              <a:t>халькофильных</a:t>
            </a:r>
            <a:r>
              <a:rPr lang="ru-RU" sz="2400" dirty="0"/>
              <a:t> элементов. </a:t>
            </a:r>
            <a:endParaRPr lang="ru-RU" sz="2400" dirty="0" smtClean="0"/>
          </a:p>
          <a:p>
            <a:pPr>
              <a:spcBef>
                <a:spcPts val="1200"/>
              </a:spcBef>
            </a:pPr>
            <a:r>
              <a:rPr lang="en-US" sz="2400" i="1" dirty="0" smtClean="0">
                <a:solidFill>
                  <a:schemeClr val="tx2"/>
                </a:solidFill>
              </a:rPr>
              <a:t>    </a:t>
            </a:r>
            <a:r>
              <a:rPr lang="en-US" sz="2800" i="1" dirty="0" smtClean="0">
                <a:solidFill>
                  <a:schemeClr val="tx2"/>
                </a:solidFill>
              </a:rPr>
              <a:t>m(</a:t>
            </a:r>
            <a:r>
              <a:rPr lang="en-US" sz="2800" i="1" dirty="0" err="1" smtClean="0">
                <a:solidFill>
                  <a:schemeClr val="tx2"/>
                </a:solidFill>
              </a:rPr>
              <a:t>hf</a:t>
            </a:r>
            <a:r>
              <a:rPr lang="en-US" sz="2800" i="1" dirty="0" smtClean="0">
                <a:solidFill>
                  <a:schemeClr val="tx2"/>
                </a:solidFill>
              </a:rPr>
              <a:t>)</a:t>
            </a:r>
            <a:r>
              <a:rPr lang="en-US" sz="2800" i="1" baseline="-25000" dirty="0" smtClean="0">
                <a:solidFill>
                  <a:schemeClr val="tx2"/>
                </a:solidFill>
              </a:rPr>
              <a:t>a</a:t>
            </a:r>
            <a:r>
              <a:rPr lang="en-US" sz="2800" i="1" dirty="0" smtClean="0">
                <a:solidFill>
                  <a:schemeClr val="tx2"/>
                </a:solidFill>
              </a:rPr>
              <a:t> =</a:t>
            </a:r>
            <a:r>
              <a:rPr lang="ru-RU" sz="2800" i="1" dirty="0" smtClean="0">
                <a:solidFill>
                  <a:schemeClr val="tx2"/>
                </a:solidFill>
              </a:rPr>
              <a:t> </a:t>
            </a:r>
            <a:r>
              <a:rPr lang="en-US" sz="2800" i="1" dirty="0" err="1" smtClean="0">
                <a:solidFill>
                  <a:schemeClr val="tx2"/>
                </a:solidFill>
              </a:rPr>
              <a:t>a·m</a:t>
            </a:r>
            <a:r>
              <a:rPr lang="en-US" sz="2800" i="1" dirty="0" smtClean="0">
                <a:solidFill>
                  <a:schemeClr val="tx2"/>
                </a:solidFill>
              </a:rPr>
              <a:t>(</a:t>
            </a:r>
            <a:r>
              <a:rPr lang="en-US" sz="2800" i="1" dirty="0" err="1" smtClean="0">
                <a:solidFill>
                  <a:schemeClr val="tx2"/>
                </a:solidFill>
              </a:rPr>
              <a:t>FeS</a:t>
            </a:r>
            <a:r>
              <a:rPr lang="en-US" sz="2800" i="1" dirty="0" smtClean="0">
                <a:solidFill>
                  <a:schemeClr val="tx2"/>
                </a:solidFill>
              </a:rPr>
              <a:t>)</a:t>
            </a:r>
            <a:r>
              <a:rPr lang="en-US" sz="2800" i="1" baseline="-25000" dirty="0" smtClean="0">
                <a:solidFill>
                  <a:schemeClr val="tx2"/>
                </a:solidFill>
              </a:rPr>
              <a:t>m</a:t>
            </a:r>
            <a:r>
              <a:rPr lang="en-US" sz="2800" i="1" dirty="0" smtClean="0">
                <a:solidFill>
                  <a:schemeClr val="tx2"/>
                </a:solidFill>
              </a:rPr>
              <a:t>+m</a:t>
            </a:r>
            <a:r>
              <a:rPr lang="en-US" sz="2800" i="1" baseline="-25000" dirty="0" smtClean="0">
                <a:solidFill>
                  <a:schemeClr val="tx2"/>
                </a:solidFill>
              </a:rPr>
              <a:t>0</a:t>
            </a:r>
            <a:r>
              <a:rPr lang="en-US" sz="2800" i="1" dirty="0" smtClean="0">
                <a:solidFill>
                  <a:schemeClr val="tx2"/>
                </a:solidFill>
              </a:rPr>
              <a:t>·e</a:t>
            </a:r>
            <a:r>
              <a:rPr lang="en-US" sz="2800" i="1" baseline="30000" dirty="0" smtClean="0">
                <a:solidFill>
                  <a:schemeClr val="tx2"/>
                </a:solidFill>
              </a:rPr>
              <a:t>tl</a:t>
            </a:r>
            <a:r>
              <a:rPr lang="ru-RU" sz="2800" i="1" dirty="0" smtClean="0">
                <a:solidFill>
                  <a:schemeClr val="tx2"/>
                </a:solidFill>
              </a:rPr>
              <a:t>  </a:t>
            </a:r>
            <a:r>
              <a:rPr lang="ru-RU" sz="2400" i="1" dirty="0" smtClean="0">
                <a:solidFill>
                  <a:schemeClr val="tx2"/>
                </a:solidFill>
              </a:rPr>
              <a:t>            </a:t>
            </a:r>
            <a:r>
              <a:rPr lang="ru-RU" sz="2400" dirty="0"/>
              <a:t>(4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6414"/>
          <a:stretch/>
        </p:blipFill>
        <p:spPr bwMode="auto">
          <a:xfrm>
            <a:off x="5822896" y="588975"/>
            <a:ext cx="3003618" cy="251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632" y="3789040"/>
            <a:ext cx="85348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При этом совпадение зависимости (4) с эмпирическими данными происходит, когда теоретическая кривая концентрации этих элементов </a:t>
            </a:r>
            <a:r>
              <a:rPr lang="ru-RU" sz="2400" b="1" i="1" dirty="0">
                <a:solidFill>
                  <a:schemeClr val="tx2"/>
                </a:solidFill>
              </a:rPr>
              <a:t>m(</a:t>
            </a:r>
            <a:r>
              <a:rPr lang="ru-RU" sz="2400" b="1" i="1" dirty="0" err="1">
                <a:solidFill>
                  <a:schemeClr val="tx2"/>
                </a:solidFill>
              </a:rPr>
              <a:t>FeS</a:t>
            </a:r>
            <a:r>
              <a:rPr lang="ru-RU" sz="2400" b="1" i="1" dirty="0">
                <a:solidFill>
                  <a:schemeClr val="tx2"/>
                </a:solidFill>
              </a:rPr>
              <a:t>) </a:t>
            </a:r>
            <a:r>
              <a:rPr lang="ru-RU" sz="2400" dirty="0"/>
              <a:t>огибает первые три максимума эмпирического распределения, </a:t>
            </a:r>
            <a:r>
              <a:rPr lang="ru-RU" sz="2400" b="1" i="1" dirty="0">
                <a:solidFill>
                  <a:schemeClr val="tx2"/>
                </a:solidFill>
              </a:rPr>
              <a:t>m</a:t>
            </a:r>
            <a:r>
              <a:rPr lang="ru-RU" sz="2400" b="1" i="1" baseline="-25000" dirty="0">
                <a:solidFill>
                  <a:schemeClr val="tx2"/>
                </a:solidFill>
              </a:rPr>
              <a:t>0</a:t>
            </a:r>
            <a:r>
              <a:rPr lang="ru-RU" sz="2400" b="1" i="1" dirty="0">
                <a:solidFill>
                  <a:schemeClr val="tx2"/>
                </a:solidFill>
              </a:rPr>
              <a:t> = </a:t>
            </a:r>
            <a:r>
              <a:rPr lang="ru-RU" sz="2400" b="1" i="1" dirty="0" smtClean="0">
                <a:solidFill>
                  <a:schemeClr val="tx2"/>
                </a:solidFill>
              </a:rPr>
              <a:t>80 %</a:t>
            </a:r>
            <a:r>
              <a:rPr lang="ru-RU" sz="2400" dirty="0" smtClean="0"/>
              <a:t>, </a:t>
            </a:r>
            <a:r>
              <a:rPr lang="ru-RU" sz="2400" dirty="0"/>
              <a:t>а период </a:t>
            </a:r>
            <a:r>
              <a:rPr lang="ru-RU" sz="2400" dirty="0" err="1"/>
              <a:t>рециклинга</a:t>
            </a:r>
            <a:r>
              <a:rPr lang="ru-RU" sz="2400" dirty="0"/>
              <a:t> вдвое меньший, чем в случае м</a:t>
            </a:r>
            <a:r>
              <a:rPr lang="ru-RU" sz="2400" dirty="0" smtClean="0"/>
              <a:t>есторождений </a:t>
            </a:r>
            <a:r>
              <a:rPr lang="ru-RU" sz="2400" dirty="0" err="1"/>
              <a:t>сидерофильных</a:t>
            </a:r>
            <a:r>
              <a:rPr lang="ru-RU" sz="2400" dirty="0"/>
              <a:t> элементов τ ≈ 300 </a:t>
            </a:r>
            <a:r>
              <a:rPr lang="ru-RU" sz="2400" dirty="0" smtClean="0"/>
              <a:t>млн </a:t>
            </a:r>
            <a:r>
              <a:rPr lang="ru-RU" sz="2400" dirty="0"/>
              <a:t>лет. </a:t>
            </a:r>
          </a:p>
        </p:txBody>
      </p:sp>
    </p:spTree>
    <p:extLst>
      <p:ext uri="{BB962C8B-B14F-4D97-AF65-F5344CB8AC3E}">
        <p14:creationId xmlns:p14="http://schemas.microsoft.com/office/powerpoint/2010/main" val="401448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624165"/>
            <a:ext cx="835292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По аналогии с распадом радиоактивных элементов можно ввести параметр периода </a:t>
            </a:r>
            <a:r>
              <a:rPr lang="ru-RU" sz="2400" dirty="0" smtClean="0"/>
              <a:t>«</a:t>
            </a:r>
            <a:r>
              <a:rPr lang="ru-RU" sz="2400" dirty="0" err="1" smtClean="0"/>
              <a:t>полупереотложения</a:t>
            </a:r>
            <a:r>
              <a:rPr lang="ru-RU" sz="2400" dirty="0" smtClean="0"/>
              <a:t>» полезных </a:t>
            </a:r>
            <a:r>
              <a:rPr lang="ru-RU" sz="2400" dirty="0"/>
              <a:t>ископаемых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/>
              <a:t>             </a:t>
            </a:r>
            <a:r>
              <a:rPr lang="ru-RU" sz="2400" dirty="0" smtClean="0"/>
              <a:t>              </a:t>
            </a:r>
            <a:r>
              <a:rPr lang="ru-RU" sz="2800" b="1" i="1" dirty="0">
                <a:solidFill>
                  <a:schemeClr val="tx2"/>
                </a:solidFill>
              </a:rPr>
              <a:t>T = τ·ln2 = </a:t>
            </a:r>
            <a:r>
              <a:rPr lang="ru-RU" sz="2800" b="1" i="1" dirty="0" smtClean="0">
                <a:solidFill>
                  <a:schemeClr val="tx2"/>
                </a:solidFill>
              </a:rPr>
              <a:t>0,693·τ</a:t>
            </a:r>
            <a:r>
              <a:rPr lang="ru-RU" sz="2400" b="1" dirty="0"/>
              <a:t>	</a:t>
            </a:r>
            <a:r>
              <a:rPr lang="ru-RU" sz="2400" dirty="0" smtClean="0"/>
              <a:t>     </a:t>
            </a:r>
            <a:r>
              <a:rPr lang="ru-RU" sz="2400" dirty="0"/>
              <a:t>	</a:t>
            </a:r>
            <a:r>
              <a:rPr lang="ru-RU" sz="2400" dirty="0" smtClean="0"/>
              <a:t>        (</a:t>
            </a:r>
            <a:r>
              <a:rPr lang="ru-RU" sz="2400" dirty="0"/>
              <a:t>5)</a:t>
            </a:r>
          </a:p>
          <a:p>
            <a:pPr marL="288000" indent="-2880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ru-RU" sz="2400" dirty="0"/>
              <a:t>В этом случае время </a:t>
            </a:r>
            <a:r>
              <a:rPr lang="ru-RU" sz="2400" dirty="0" err="1"/>
              <a:t>переотложения</a:t>
            </a:r>
            <a:r>
              <a:rPr lang="ru-RU" sz="2400" dirty="0"/>
              <a:t> половины запасов </a:t>
            </a:r>
            <a:r>
              <a:rPr lang="ru-RU" sz="2400" dirty="0" err="1"/>
              <a:t>сидерофильных</a:t>
            </a:r>
            <a:r>
              <a:rPr lang="ru-RU" sz="2400" dirty="0"/>
              <a:t> полезных ископаемых равно T(</a:t>
            </a:r>
            <a:r>
              <a:rPr lang="ru-RU" sz="2400" dirty="0" err="1"/>
              <a:t>sf</a:t>
            </a:r>
            <a:r>
              <a:rPr lang="ru-RU" sz="2400" dirty="0"/>
              <a:t>) = 416 млн. лет, для золота Т(</a:t>
            </a:r>
            <a:r>
              <a:rPr lang="ru-RU" sz="2400" dirty="0" err="1"/>
              <a:t>Au</a:t>
            </a:r>
            <a:r>
              <a:rPr lang="ru-RU" sz="2400" dirty="0"/>
              <a:t>) = 277 </a:t>
            </a:r>
            <a:r>
              <a:rPr lang="ru-RU" sz="2400" dirty="0" smtClean="0"/>
              <a:t>млн </a:t>
            </a:r>
            <a:r>
              <a:rPr lang="ru-RU" sz="2400" dirty="0"/>
              <a:t>лет, а для </a:t>
            </a:r>
            <a:r>
              <a:rPr lang="ru-RU" sz="2400" dirty="0" err="1"/>
              <a:t>халькофильных</a:t>
            </a:r>
            <a:r>
              <a:rPr lang="ru-RU" sz="2400" dirty="0"/>
              <a:t> </a:t>
            </a:r>
            <a:r>
              <a:rPr lang="ru-RU" sz="2400" dirty="0" smtClean="0"/>
              <a:t>элементов – </a:t>
            </a:r>
            <a:r>
              <a:rPr lang="ru-RU" sz="2400" dirty="0"/>
              <a:t>Т(</a:t>
            </a:r>
            <a:r>
              <a:rPr lang="ru-RU" sz="2400" dirty="0" err="1"/>
              <a:t>hf</a:t>
            </a:r>
            <a:r>
              <a:rPr lang="ru-RU" sz="2400" dirty="0"/>
              <a:t>) = 208 </a:t>
            </a:r>
            <a:r>
              <a:rPr lang="ru-RU" sz="2400" dirty="0" smtClean="0"/>
              <a:t>млн </a:t>
            </a:r>
            <a:r>
              <a:rPr lang="ru-RU" sz="2400" dirty="0"/>
              <a:t>лет. Для сравнения приведем данные Р. </a:t>
            </a:r>
            <a:r>
              <a:rPr lang="ru-RU" sz="2400" dirty="0" err="1"/>
              <a:t>Гаррелса</a:t>
            </a:r>
            <a:r>
              <a:rPr lang="ru-RU" sz="2400" dirty="0"/>
              <a:t> и Ф. Маккензи (1974) по разрушению осадочных пород. По их данным время </a:t>
            </a:r>
            <a:r>
              <a:rPr lang="ru-RU" sz="2400" dirty="0" err="1"/>
              <a:t>полуразрушения</a:t>
            </a:r>
            <a:r>
              <a:rPr lang="ru-RU" sz="2400" dirty="0"/>
              <a:t> </a:t>
            </a:r>
            <a:r>
              <a:rPr lang="ru-RU" sz="2400" dirty="0" err="1"/>
              <a:t>эвапоритов</a:t>
            </a:r>
            <a:r>
              <a:rPr lang="ru-RU" sz="2400" dirty="0"/>
              <a:t> равно 200 </a:t>
            </a:r>
            <a:r>
              <a:rPr lang="ru-RU" sz="2400" dirty="0" smtClean="0"/>
              <a:t>млн </a:t>
            </a:r>
            <a:r>
              <a:rPr lang="ru-RU" sz="2400" dirty="0"/>
              <a:t>лет, карбонатных пород – 300 </a:t>
            </a:r>
            <a:r>
              <a:rPr lang="ru-RU" sz="2400" dirty="0" smtClean="0"/>
              <a:t>млн </a:t>
            </a:r>
            <a:r>
              <a:rPr lang="ru-RU" sz="2400" dirty="0"/>
              <a:t>лет, а сланцев и песчаников – около 600 </a:t>
            </a:r>
            <a:r>
              <a:rPr lang="ru-RU" sz="2400" dirty="0" smtClean="0"/>
              <a:t>млн </a:t>
            </a:r>
            <a:r>
              <a:rPr lang="ru-RU" sz="2400" dirty="0"/>
              <a:t>лет.</a:t>
            </a:r>
          </a:p>
        </p:txBody>
      </p:sp>
    </p:spTree>
    <p:extLst>
      <p:ext uri="{BB962C8B-B14F-4D97-AF65-F5344CB8AC3E}">
        <p14:creationId xmlns:p14="http://schemas.microsoft.com/office/powerpoint/2010/main" val="11122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6DA3E98-CE77-41D8-B64E-5BDD536A19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Планетар-пояса-3_2012.05.14</Template>
  <TotalTime>0</TotalTime>
  <Words>3511</Words>
  <Application>Microsoft Office PowerPoint</Application>
  <PresentationFormat>Экран (4:3)</PresentationFormat>
  <Paragraphs>213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Student presentation</vt:lpstr>
      <vt:lpstr>Кафедра геологии, геохимии и экономики полезных ископаемых МГУ им. М.В. Ломоносова </vt:lpstr>
      <vt:lpstr>Возникновение и эволюция минерально-сырьевых ресурсов  в истории развития  Земли</vt:lpstr>
      <vt:lpstr>«В раннем лунном периоде (до 4 млрд лет) Земля была однородна» </vt:lpstr>
      <vt:lpstr>Презентация PowerPoint</vt:lpstr>
      <vt:lpstr>Различия в распределениях сидерофильных и халькофильных полезных ископаемых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Металлогения</vt:lpstr>
      <vt:lpstr>Полигональная делимость континентов</vt:lpstr>
      <vt:lpstr>Сеть линеаментов и суперкрупных  в России месторождений золота, алмазов, урана, железа, хрома, никеля, полиметаллов, редких земель и др. </vt:lpstr>
      <vt:lpstr>Роль линеаментов</vt:lpstr>
      <vt:lpstr>Происхождение и развитие Земли</vt:lpstr>
      <vt:lpstr>Кометная гипотеза происхождения планет и хондритовая модель образования Земли </vt:lpstr>
      <vt:lpstr>Эволюция планет  Солнечной системы в   связи с прохождением Солнцем 4,5 млрд л. стадии  Т-Тельца</vt:lpstr>
      <vt:lpstr>Презентация PowerPoint</vt:lpstr>
      <vt:lpstr>Презентация PowerPoint</vt:lpstr>
      <vt:lpstr>Гипотеза гидридной Земли </vt:lpstr>
      <vt:lpstr>Презентация PowerPoint</vt:lpstr>
      <vt:lpstr>Презентация PowerPoint</vt:lpstr>
      <vt:lpstr>Презентация PowerPoint</vt:lpstr>
      <vt:lpstr>Удельная энергия водорода и гелия в глубинах Земли (По данным М.Саундерс и др., из Gilat, A. and Vol.А, 2005)</vt:lpstr>
      <vt:lpstr>Чилийские землетрясения</vt:lpstr>
      <vt:lpstr>Презентация PowerPoint</vt:lpstr>
      <vt:lpstr>Презентация PowerPoint</vt:lpstr>
      <vt:lpstr>Геодинамическая модель гравитационного возбуждения оболочек планет внешними небесными телами</vt:lpstr>
      <vt:lpstr>Гравитационные воздействия на Землю</vt:lpstr>
      <vt:lpstr>Планетарные факторы</vt:lpstr>
      <vt:lpstr>Концепция образования Земли Шмидта-Сафронова-Сорохтина, основанная на аккреции холодного протопланетного газопылевого  облака</vt:lpstr>
      <vt:lpstr>Презентация PowerPoint</vt:lpstr>
      <vt:lpstr>Этапы выделения земного ядра</vt:lpstr>
      <vt:lpstr>Презентация PowerPoint</vt:lpstr>
      <vt:lpstr>Формирование континентальной коры в протерозое и фанерозое за счет переплавления и дегидратации океанической коры и пелагических осадков в зонах поддвига океанических плит под островные дуги</vt:lpstr>
      <vt:lpstr>Размещение минеральных месторождений во внешней и магматической дугах и внешнем прогибе (по Митчелу Гарсону)</vt:lpstr>
      <vt:lpstr>Критерии выделения региональных суперансамблей</vt:lpstr>
      <vt:lpstr>Категории глобальных блоковых структур</vt:lpstr>
      <vt:lpstr>Общие черты глобальных мегаблоков Два типа мегаблоков: с положительными и отрицательными аномалиями Фая</vt:lpstr>
      <vt:lpstr>Глобальные мегаблоки  (современная модель) Выделяют  9  мегаблоков</vt:lpstr>
      <vt:lpstr>Глобальные мегаблоки  (современная модель)</vt:lpstr>
      <vt:lpstr>Планетарные мобильные металлогенические пояса и количество в их пределах суперкрупных месторождений</vt:lpstr>
      <vt:lpstr>Плейттектоническая концепция</vt:lpstr>
      <vt:lpstr>1. Период тонких литосферных плит (4,0 – 3,2) млрд. лет</vt:lpstr>
      <vt:lpstr>2. Период формирования основной массы континентальной коры ─ (3,2 – 2,7) млрд лет</vt:lpstr>
      <vt:lpstr>Витватерсрандское месторождение золота </vt:lpstr>
      <vt:lpstr>Железистые кварциты - это концентрированная геология докембрия</vt:lpstr>
      <vt:lpstr>Железорудный процесс</vt:lpstr>
      <vt:lpstr>Структура архейских железорудных комплексов КМА и блока Йилгарн Западная Австралия  (по Gole, 1981)</vt:lpstr>
      <vt:lpstr>Презентация PowerPoint</vt:lpstr>
      <vt:lpstr>Кировогорское месторождение железистых кварцитов (по П.М.Горяинову, 2010)</vt:lpstr>
      <vt:lpstr>3. Период первых суперконтинентов       (2,7 – 1,8) млрд лет</vt:lpstr>
      <vt:lpstr>3. Период первых суперконтинентов       (2,7 – 1,8) млрд лет</vt:lpstr>
      <vt:lpstr>4. Многократный рециклинг первичной континентальной коры  (1,8 – 0,6) млрд лет</vt:lpstr>
      <vt:lpstr>5. Мантийно-коровая дифференциация (Период циклического функционирования механизма тектоники литосферных плит ─ (0,6-0,0) млрд лет)</vt:lpstr>
      <vt:lpstr>Металлогения океана</vt:lpstr>
      <vt:lpstr>Металлогеническая схема Мирового океана Жёлтое-старые океанические плиты ( 50 млн.л.-ср.юра-ниж.мел) 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Региональные металлогенические вулканогенно-осадочные пояса</vt:lpstr>
      <vt:lpstr>В геологической истории земли выделяется два максимума рудообразования: раннепротерозойский и фанерозойский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2013-08-23T06:42:36Z</dcterms:created>
  <dcterms:modified xsi:type="dcterms:W3CDTF">2015-02-04T05:23:26Z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TC018814289991</vt:lpwstr>
  </property>
</Properties>
</file>