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31"/>
  </p:notesMasterIdLst>
  <p:sldIdLst>
    <p:sldId id="256" r:id="rId2"/>
    <p:sldId id="268" r:id="rId3"/>
    <p:sldId id="276" r:id="rId4"/>
    <p:sldId id="277" r:id="rId5"/>
    <p:sldId id="278" r:id="rId6"/>
    <p:sldId id="295" r:id="rId7"/>
    <p:sldId id="279" r:id="rId8"/>
    <p:sldId id="280" r:id="rId9"/>
    <p:sldId id="281" r:id="rId10"/>
    <p:sldId id="296" r:id="rId11"/>
    <p:sldId id="282" r:id="rId12"/>
    <p:sldId id="283" r:id="rId13"/>
    <p:sldId id="285" r:id="rId14"/>
    <p:sldId id="286" r:id="rId15"/>
    <p:sldId id="287" r:id="rId16"/>
    <p:sldId id="297" r:id="rId17"/>
    <p:sldId id="300" r:id="rId18"/>
    <p:sldId id="299" r:id="rId19"/>
    <p:sldId id="301" r:id="rId20"/>
    <p:sldId id="302" r:id="rId21"/>
    <p:sldId id="303" r:id="rId22"/>
    <p:sldId id="289" r:id="rId23"/>
    <p:sldId id="290" r:id="rId24"/>
    <p:sldId id="291" r:id="rId25"/>
    <p:sldId id="292" r:id="rId26"/>
    <p:sldId id="304" r:id="rId27"/>
    <p:sldId id="305" r:id="rId28"/>
    <p:sldId id="306" r:id="rId29"/>
    <p:sldId id="27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3535" autoAdjust="0"/>
  </p:normalViewPr>
  <p:slideViewPr>
    <p:cSldViewPr>
      <p:cViewPr varScale="1">
        <p:scale>
          <a:sx n="58" d="100"/>
          <a:sy n="58" d="100"/>
        </p:scale>
        <p:origin x="14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73E97-1681-489A-BAA0-B0085E7EB88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E76BE2-6140-45B7-80CC-302EC9A1279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r" rtl="0"/>
          <a:r>
            <a:rPr lang="ru-RU" sz="4000" dirty="0" smtClean="0"/>
            <a:t>Унитарное государство</a:t>
          </a:r>
          <a:endParaRPr lang="ru-RU" sz="4000" dirty="0"/>
        </a:p>
      </dgm:t>
    </dgm:pt>
    <dgm:pt modelId="{D4F06E8F-FA4A-421B-A144-86AE4FCC5CA6}" type="parTrans" cxnId="{DA6F581E-7793-420A-A74C-313CB22F9D80}">
      <dgm:prSet/>
      <dgm:spPr/>
      <dgm:t>
        <a:bodyPr/>
        <a:lstStyle/>
        <a:p>
          <a:endParaRPr lang="ru-RU"/>
        </a:p>
      </dgm:t>
    </dgm:pt>
    <dgm:pt modelId="{82E6E8E6-5374-413A-BBC8-EDB0DB671CEE}" type="sibTrans" cxnId="{DA6F581E-7793-420A-A74C-313CB22F9D80}">
      <dgm:prSet/>
      <dgm:spPr/>
      <dgm:t>
        <a:bodyPr/>
        <a:lstStyle/>
        <a:p>
          <a:endParaRPr lang="ru-RU"/>
        </a:p>
      </dgm:t>
    </dgm:pt>
    <dgm:pt modelId="{39F81A08-3A07-4CBE-AE2D-03F15834B9B3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 smtClean="0"/>
            <a:t>Федерация</a:t>
          </a:r>
          <a:endParaRPr lang="ru-RU" dirty="0"/>
        </a:p>
      </dgm:t>
    </dgm:pt>
    <dgm:pt modelId="{7B60BCC9-F793-481F-9C3C-D94DF5EE4C70}" type="parTrans" cxnId="{EAE5A5A2-9CEC-443F-BAD4-762BEDB2EF2D}">
      <dgm:prSet/>
      <dgm:spPr/>
      <dgm:t>
        <a:bodyPr/>
        <a:lstStyle/>
        <a:p>
          <a:endParaRPr lang="ru-RU"/>
        </a:p>
      </dgm:t>
    </dgm:pt>
    <dgm:pt modelId="{06B59AE6-88EB-4E80-952D-D6E87D0B027F}" type="sibTrans" cxnId="{EAE5A5A2-9CEC-443F-BAD4-762BEDB2EF2D}">
      <dgm:prSet/>
      <dgm:spPr/>
      <dgm:t>
        <a:bodyPr/>
        <a:lstStyle/>
        <a:p>
          <a:endParaRPr lang="ru-RU"/>
        </a:p>
      </dgm:t>
    </dgm:pt>
    <dgm:pt modelId="{8A5A75C5-4063-4F06-A0E0-B886A336D306}">
      <dgm:prSet/>
      <dgm:spPr>
        <a:solidFill>
          <a:srgbClr val="7030A0"/>
        </a:solidFill>
      </dgm:spPr>
      <dgm:t>
        <a:bodyPr/>
        <a:lstStyle/>
        <a:p>
          <a:pPr algn="l" rtl="0"/>
          <a:r>
            <a:rPr lang="ru-RU" dirty="0" smtClean="0"/>
            <a:t>«Конфедерация»</a:t>
          </a:r>
          <a:endParaRPr lang="ru-RU" dirty="0"/>
        </a:p>
      </dgm:t>
    </dgm:pt>
    <dgm:pt modelId="{5C48FC14-FF06-4557-98F3-15E7EA51A0B3}" type="parTrans" cxnId="{F49C8771-2375-43BE-A806-E84831FE7C0A}">
      <dgm:prSet/>
      <dgm:spPr/>
      <dgm:t>
        <a:bodyPr/>
        <a:lstStyle/>
        <a:p>
          <a:endParaRPr lang="ru-RU"/>
        </a:p>
      </dgm:t>
    </dgm:pt>
    <dgm:pt modelId="{6CDF58BF-953D-4056-8EFE-0354D385AABA}" type="sibTrans" cxnId="{F49C8771-2375-43BE-A806-E84831FE7C0A}">
      <dgm:prSet/>
      <dgm:spPr/>
      <dgm:t>
        <a:bodyPr/>
        <a:lstStyle/>
        <a:p>
          <a:endParaRPr lang="ru-RU"/>
        </a:p>
      </dgm:t>
    </dgm:pt>
    <dgm:pt modelId="{25616589-D9E5-4ECE-B53F-DA0E28DFD0C9}">
      <dgm:prSet/>
      <dgm:spPr>
        <a:solidFill>
          <a:srgbClr val="00B050"/>
        </a:solidFill>
      </dgm:spPr>
      <dgm:t>
        <a:bodyPr/>
        <a:lstStyle/>
        <a:p>
          <a:pPr algn="l" rtl="0"/>
          <a:r>
            <a:rPr lang="ru-RU" dirty="0" err="1" smtClean="0"/>
            <a:t>Регионалистское</a:t>
          </a:r>
          <a:r>
            <a:rPr lang="ru-RU" dirty="0" smtClean="0"/>
            <a:t> </a:t>
          </a:r>
          <a:endParaRPr lang="ru-RU" dirty="0"/>
        </a:p>
      </dgm:t>
    </dgm:pt>
    <dgm:pt modelId="{E41AE011-C365-4C08-B4C7-E7BD3EA31279}" type="parTrans" cxnId="{CBCE6BA6-763E-471B-A065-B2B2051592C2}">
      <dgm:prSet/>
      <dgm:spPr/>
      <dgm:t>
        <a:bodyPr/>
        <a:lstStyle/>
        <a:p>
          <a:endParaRPr lang="ru-RU"/>
        </a:p>
      </dgm:t>
    </dgm:pt>
    <dgm:pt modelId="{DEA8431F-0928-47FB-BA2A-68F158C77F0F}" type="sibTrans" cxnId="{CBCE6BA6-763E-471B-A065-B2B2051592C2}">
      <dgm:prSet/>
      <dgm:spPr/>
      <dgm:t>
        <a:bodyPr/>
        <a:lstStyle/>
        <a:p>
          <a:endParaRPr lang="ru-RU"/>
        </a:p>
      </dgm:t>
    </dgm:pt>
    <dgm:pt modelId="{6990ABBC-4DBC-4D30-A65F-A45539B523B3}" type="pres">
      <dgm:prSet presAssocID="{CA773E97-1681-489A-BAA0-B0085E7EB88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0A89FF-6C76-46C7-BDC4-B53C19EBDDDC}" type="pres">
      <dgm:prSet presAssocID="{4CE76BE2-6140-45B7-80CC-302EC9A12796}" presName="comp" presStyleCnt="0"/>
      <dgm:spPr/>
    </dgm:pt>
    <dgm:pt modelId="{5AB09DA7-0C57-479A-A0E2-2BD3A6D11141}" type="pres">
      <dgm:prSet presAssocID="{4CE76BE2-6140-45B7-80CC-302EC9A12796}" presName="box" presStyleLbl="node1" presStyleIdx="0" presStyleCnt="4"/>
      <dgm:spPr/>
      <dgm:t>
        <a:bodyPr/>
        <a:lstStyle/>
        <a:p>
          <a:endParaRPr lang="ru-RU"/>
        </a:p>
      </dgm:t>
    </dgm:pt>
    <dgm:pt modelId="{DCD1D6D3-1FBD-4170-A43E-1DD01A63D116}" type="pres">
      <dgm:prSet presAssocID="{4CE76BE2-6140-45B7-80CC-302EC9A12796}" presName="img" presStyleLbl="fgImgPlace1" presStyleIdx="0" presStyleCnt="4"/>
      <dgm:spPr/>
    </dgm:pt>
    <dgm:pt modelId="{C756C8DC-6DF9-41F2-BF53-BAF8C58F77C4}" type="pres">
      <dgm:prSet presAssocID="{4CE76BE2-6140-45B7-80CC-302EC9A1279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15605-E9F1-4167-900A-D6E3C7D3BCAF}" type="pres">
      <dgm:prSet presAssocID="{82E6E8E6-5374-413A-BBC8-EDB0DB671CEE}" presName="spacer" presStyleCnt="0"/>
      <dgm:spPr/>
    </dgm:pt>
    <dgm:pt modelId="{6FE6F125-F9C1-4C22-869C-5BB965459A5E}" type="pres">
      <dgm:prSet presAssocID="{39F81A08-3A07-4CBE-AE2D-03F15834B9B3}" presName="comp" presStyleCnt="0"/>
      <dgm:spPr/>
    </dgm:pt>
    <dgm:pt modelId="{E6450116-F9C9-40BB-A283-790D95AB41D6}" type="pres">
      <dgm:prSet presAssocID="{39F81A08-3A07-4CBE-AE2D-03F15834B9B3}" presName="box" presStyleLbl="node1" presStyleIdx="1" presStyleCnt="4" custLinFactY="10905" custLinFactNeighborX="-184" custLinFactNeighborY="100000"/>
      <dgm:spPr/>
      <dgm:t>
        <a:bodyPr/>
        <a:lstStyle/>
        <a:p>
          <a:endParaRPr lang="ru-RU"/>
        </a:p>
      </dgm:t>
    </dgm:pt>
    <dgm:pt modelId="{AC5CF5AA-8365-45CF-A5F5-9841FEBB1DC2}" type="pres">
      <dgm:prSet presAssocID="{39F81A08-3A07-4CBE-AE2D-03F15834B9B3}" presName="img" presStyleLbl="fgImgPlace1" presStyleIdx="1" presStyleCnt="4"/>
      <dgm:spPr/>
    </dgm:pt>
    <dgm:pt modelId="{E8DDA554-63F1-4E5C-965B-29B97F591524}" type="pres">
      <dgm:prSet presAssocID="{39F81A08-3A07-4CBE-AE2D-03F15834B9B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AA036-69C7-41C4-8FC7-CC5B4F974000}" type="pres">
      <dgm:prSet presAssocID="{06B59AE6-88EB-4E80-952D-D6E87D0B027F}" presName="spacer" presStyleCnt="0"/>
      <dgm:spPr/>
    </dgm:pt>
    <dgm:pt modelId="{6DC2D7CF-CB98-4EAD-944B-A88163A9447F}" type="pres">
      <dgm:prSet presAssocID="{8A5A75C5-4063-4F06-A0E0-B886A336D306}" presName="comp" presStyleCnt="0"/>
      <dgm:spPr/>
    </dgm:pt>
    <dgm:pt modelId="{F968023D-0CA3-4D0C-9607-BBC5CD554C78}" type="pres">
      <dgm:prSet presAssocID="{8A5A75C5-4063-4F06-A0E0-B886A336D306}" presName="box" presStyleLbl="node1" presStyleIdx="2" presStyleCnt="4" custLinFactY="13225" custLinFactNeighborY="100000"/>
      <dgm:spPr/>
      <dgm:t>
        <a:bodyPr/>
        <a:lstStyle/>
        <a:p>
          <a:endParaRPr lang="ru-RU"/>
        </a:p>
      </dgm:t>
    </dgm:pt>
    <dgm:pt modelId="{683C84DB-B32E-48E4-BE4C-8FC339E701CC}" type="pres">
      <dgm:prSet presAssocID="{8A5A75C5-4063-4F06-A0E0-B886A336D306}" presName="img" presStyleLbl="fgImgPlace1" presStyleIdx="2" presStyleCnt="4"/>
      <dgm:spPr/>
    </dgm:pt>
    <dgm:pt modelId="{8B29E447-7A48-4335-ACF2-2F370A70EB83}" type="pres">
      <dgm:prSet presAssocID="{8A5A75C5-4063-4F06-A0E0-B886A336D30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87EF3-8B63-4BA5-B405-A77460A8A55E}" type="pres">
      <dgm:prSet presAssocID="{6CDF58BF-953D-4056-8EFE-0354D385AABA}" presName="spacer" presStyleCnt="0"/>
      <dgm:spPr/>
    </dgm:pt>
    <dgm:pt modelId="{3C192607-D131-45FE-9A8E-97C418587592}" type="pres">
      <dgm:prSet presAssocID="{25616589-D9E5-4ECE-B53F-DA0E28DFD0C9}" presName="comp" presStyleCnt="0"/>
      <dgm:spPr/>
    </dgm:pt>
    <dgm:pt modelId="{639CBCBB-9EBD-49CF-96F9-4CB8B7A99CC5}" type="pres">
      <dgm:prSet presAssocID="{25616589-D9E5-4ECE-B53F-DA0E28DFD0C9}" presName="box" presStyleLbl="node1" presStyleIdx="3" presStyleCnt="4" custLinFactY="-100000" custLinFactNeighborX="248" custLinFactNeighborY="-116667"/>
      <dgm:spPr/>
      <dgm:t>
        <a:bodyPr/>
        <a:lstStyle/>
        <a:p>
          <a:endParaRPr lang="ru-RU"/>
        </a:p>
      </dgm:t>
    </dgm:pt>
    <dgm:pt modelId="{23F77884-E77C-4C76-8375-7F280D5C8827}" type="pres">
      <dgm:prSet presAssocID="{25616589-D9E5-4ECE-B53F-DA0E28DFD0C9}" presName="img" presStyleLbl="fgImgPlace1" presStyleIdx="3" presStyleCnt="4" custFlipVert="1" custFlipHor="1" custScaleX="10248" custScaleY="4747" custLinFactX="200000" custLinFactNeighborX="236299" custLinFactNeighborY="90781"/>
      <dgm:spPr/>
    </dgm:pt>
    <dgm:pt modelId="{585356E9-E2D5-43BE-BD34-207ED0773E80}" type="pres">
      <dgm:prSet presAssocID="{25616589-D9E5-4ECE-B53F-DA0E28DFD0C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EC6A71-33CC-4812-9DD7-C90AA1D245C6}" type="presOf" srcId="{25616589-D9E5-4ECE-B53F-DA0E28DFD0C9}" destId="{585356E9-E2D5-43BE-BD34-207ED0773E80}" srcOrd="1" destOrd="0" presId="urn:microsoft.com/office/officeart/2005/8/layout/vList4#1"/>
    <dgm:cxn modelId="{CBCE6BA6-763E-471B-A065-B2B2051592C2}" srcId="{CA773E97-1681-489A-BAA0-B0085E7EB88F}" destId="{25616589-D9E5-4ECE-B53F-DA0E28DFD0C9}" srcOrd="3" destOrd="0" parTransId="{E41AE011-C365-4C08-B4C7-E7BD3EA31279}" sibTransId="{DEA8431F-0928-47FB-BA2A-68F158C77F0F}"/>
    <dgm:cxn modelId="{3E4CE6C0-95E6-4A51-857E-C415E15634B8}" type="presOf" srcId="{4CE76BE2-6140-45B7-80CC-302EC9A12796}" destId="{C756C8DC-6DF9-41F2-BF53-BAF8C58F77C4}" srcOrd="1" destOrd="0" presId="urn:microsoft.com/office/officeart/2005/8/layout/vList4#1"/>
    <dgm:cxn modelId="{CC468602-7C82-490A-A330-693D3BD74761}" type="presOf" srcId="{39F81A08-3A07-4CBE-AE2D-03F15834B9B3}" destId="{E6450116-F9C9-40BB-A283-790D95AB41D6}" srcOrd="0" destOrd="0" presId="urn:microsoft.com/office/officeart/2005/8/layout/vList4#1"/>
    <dgm:cxn modelId="{DA6F581E-7793-420A-A74C-313CB22F9D80}" srcId="{CA773E97-1681-489A-BAA0-B0085E7EB88F}" destId="{4CE76BE2-6140-45B7-80CC-302EC9A12796}" srcOrd="0" destOrd="0" parTransId="{D4F06E8F-FA4A-421B-A144-86AE4FCC5CA6}" sibTransId="{82E6E8E6-5374-413A-BBC8-EDB0DB671CEE}"/>
    <dgm:cxn modelId="{8D0F5DF1-7789-49F3-AEFB-15545BD82146}" type="presOf" srcId="{25616589-D9E5-4ECE-B53F-DA0E28DFD0C9}" destId="{639CBCBB-9EBD-49CF-96F9-4CB8B7A99CC5}" srcOrd="0" destOrd="0" presId="urn:microsoft.com/office/officeart/2005/8/layout/vList4#1"/>
    <dgm:cxn modelId="{F49C8771-2375-43BE-A806-E84831FE7C0A}" srcId="{CA773E97-1681-489A-BAA0-B0085E7EB88F}" destId="{8A5A75C5-4063-4F06-A0E0-B886A336D306}" srcOrd="2" destOrd="0" parTransId="{5C48FC14-FF06-4557-98F3-15E7EA51A0B3}" sibTransId="{6CDF58BF-953D-4056-8EFE-0354D385AABA}"/>
    <dgm:cxn modelId="{F8A52250-DEE8-4721-A870-12020425597A}" type="presOf" srcId="{8A5A75C5-4063-4F06-A0E0-B886A336D306}" destId="{8B29E447-7A48-4335-ACF2-2F370A70EB83}" srcOrd="1" destOrd="0" presId="urn:microsoft.com/office/officeart/2005/8/layout/vList4#1"/>
    <dgm:cxn modelId="{34B62788-B5EB-4CD2-90BE-AE650D2D1053}" type="presOf" srcId="{CA773E97-1681-489A-BAA0-B0085E7EB88F}" destId="{6990ABBC-4DBC-4D30-A65F-A45539B523B3}" srcOrd="0" destOrd="0" presId="urn:microsoft.com/office/officeart/2005/8/layout/vList4#1"/>
    <dgm:cxn modelId="{9778704C-5B2B-4EE3-AAEB-D08D17CCD020}" type="presOf" srcId="{4CE76BE2-6140-45B7-80CC-302EC9A12796}" destId="{5AB09DA7-0C57-479A-A0E2-2BD3A6D11141}" srcOrd="0" destOrd="0" presId="urn:microsoft.com/office/officeart/2005/8/layout/vList4#1"/>
    <dgm:cxn modelId="{DE942ABB-46E5-4AEA-91EA-A502A5CD53A0}" type="presOf" srcId="{8A5A75C5-4063-4F06-A0E0-B886A336D306}" destId="{F968023D-0CA3-4D0C-9607-BBC5CD554C78}" srcOrd="0" destOrd="0" presId="urn:microsoft.com/office/officeart/2005/8/layout/vList4#1"/>
    <dgm:cxn modelId="{EAE5A5A2-9CEC-443F-BAD4-762BEDB2EF2D}" srcId="{CA773E97-1681-489A-BAA0-B0085E7EB88F}" destId="{39F81A08-3A07-4CBE-AE2D-03F15834B9B3}" srcOrd="1" destOrd="0" parTransId="{7B60BCC9-F793-481F-9C3C-D94DF5EE4C70}" sibTransId="{06B59AE6-88EB-4E80-952D-D6E87D0B027F}"/>
    <dgm:cxn modelId="{B21F4C9F-8FF9-414B-AED0-2972879254C7}" type="presOf" srcId="{39F81A08-3A07-4CBE-AE2D-03F15834B9B3}" destId="{E8DDA554-63F1-4E5C-965B-29B97F591524}" srcOrd="1" destOrd="0" presId="urn:microsoft.com/office/officeart/2005/8/layout/vList4#1"/>
    <dgm:cxn modelId="{A9344DE8-3CE2-421D-B303-DB41EF57BC3F}" type="presParOf" srcId="{6990ABBC-4DBC-4D30-A65F-A45539B523B3}" destId="{9E0A89FF-6C76-46C7-BDC4-B53C19EBDDDC}" srcOrd="0" destOrd="0" presId="urn:microsoft.com/office/officeart/2005/8/layout/vList4#1"/>
    <dgm:cxn modelId="{0CD70000-B03A-4C21-8E48-A57549D97F17}" type="presParOf" srcId="{9E0A89FF-6C76-46C7-BDC4-B53C19EBDDDC}" destId="{5AB09DA7-0C57-479A-A0E2-2BD3A6D11141}" srcOrd="0" destOrd="0" presId="urn:microsoft.com/office/officeart/2005/8/layout/vList4#1"/>
    <dgm:cxn modelId="{8F6206F9-1BE8-498C-B42F-B66681E2AB73}" type="presParOf" srcId="{9E0A89FF-6C76-46C7-BDC4-B53C19EBDDDC}" destId="{DCD1D6D3-1FBD-4170-A43E-1DD01A63D116}" srcOrd="1" destOrd="0" presId="urn:microsoft.com/office/officeart/2005/8/layout/vList4#1"/>
    <dgm:cxn modelId="{E378BCD9-D707-4B86-96ED-55071218F03F}" type="presParOf" srcId="{9E0A89FF-6C76-46C7-BDC4-B53C19EBDDDC}" destId="{C756C8DC-6DF9-41F2-BF53-BAF8C58F77C4}" srcOrd="2" destOrd="0" presId="urn:microsoft.com/office/officeart/2005/8/layout/vList4#1"/>
    <dgm:cxn modelId="{7CBA52DA-C094-4FAE-8F37-F120EED0712F}" type="presParOf" srcId="{6990ABBC-4DBC-4D30-A65F-A45539B523B3}" destId="{9EB15605-E9F1-4167-900A-D6E3C7D3BCAF}" srcOrd="1" destOrd="0" presId="urn:microsoft.com/office/officeart/2005/8/layout/vList4#1"/>
    <dgm:cxn modelId="{B73E9F03-19F2-4D17-AF2C-51062E7E10B2}" type="presParOf" srcId="{6990ABBC-4DBC-4D30-A65F-A45539B523B3}" destId="{6FE6F125-F9C1-4C22-869C-5BB965459A5E}" srcOrd="2" destOrd="0" presId="urn:microsoft.com/office/officeart/2005/8/layout/vList4#1"/>
    <dgm:cxn modelId="{E6677A5F-0B2F-41BF-A3C2-B4E116E217F9}" type="presParOf" srcId="{6FE6F125-F9C1-4C22-869C-5BB965459A5E}" destId="{E6450116-F9C9-40BB-A283-790D95AB41D6}" srcOrd="0" destOrd="0" presId="urn:microsoft.com/office/officeart/2005/8/layout/vList4#1"/>
    <dgm:cxn modelId="{EE9F06AE-27AA-41A8-8B92-DAFB2D8AA949}" type="presParOf" srcId="{6FE6F125-F9C1-4C22-869C-5BB965459A5E}" destId="{AC5CF5AA-8365-45CF-A5F5-9841FEBB1DC2}" srcOrd="1" destOrd="0" presId="urn:microsoft.com/office/officeart/2005/8/layout/vList4#1"/>
    <dgm:cxn modelId="{AB94E7F6-113B-46A3-87D9-C51A5A518300}" type="presParOf" srcId="{6FE6F125-F9C1-4C22-869C-5BB965459A5E}" destId="{E8DDA554-63F1-4E5C-965B-29B97F591524}" srcOrd="2" destOrd="0" presId="urn:microsoft.com/office/officeart/2005/8/layout/vList4#1"/>
    <dgm:cxn modelId="{B8508394-3C67-4F1A-839D-55A60C80F904}" type="presParOf" srcId="{6990ABBC-4DBC-4D30-A65F-A45539B523B3}" destId="{A07AA036-69C7-41C4-8FC7-CC5B4F974000}" srcOrd="3" destOrd="0" presId="urn:microsoft.com/office/officeart/2005/8/layout/vList4#1"/>
    <dgm:cxn modelId="{2E704577-BBD8-4D1C-ADED-F40E1D1EE5AF}" type="presParOf" srcId="{6990ABBC-4DBC-4D30-A65F-A45539B523B3}" destId="{6DC2D7CF-CB98-4EAD-944B-A88163A9447F}" srcOrd="4" destOrd="0" presId="urn:microsoft.com/office/officeart/2005/8/layout/vList4#1"/>
    <dgm:cxn modelId="{6E217D9D-6416-40A6-B4F1-A7842A1CB415}" type="presParOf" srcId="{6DC2D7CF-CB98-4EAD-944B-A88163A9447F}" destId="{F968023D-0CA3-4D0C-9607-BBC5CD554C78}" srcOrd="0" destOrd="0" presId="urn:microsoft.com/office/officeart/2005/8/layout/vList4#1"/>
    <dgm:cxn modelId="{49D105B3-86BC-430A-87D9-944A806872A3}" type="presParOf" srcId="{6DC2D7CF-CB98-4EAD-944B-A88163A9447F}" destId="{683C84DB-B32E-48E4-BE4C-8FC339E701CC}" srcOrd="1" destOrd="0" presId="urn:microsoft.com/office/officeart/2005/8/layout/vList4#1"/>
    <dgm:cxn modelId="{66479450-46F2-4ABF-A1E3-2617DCC3A13B}" type="presParOf" srcId="{6DC2D7CF-CB98-4EAD-944B-A88163A9447F}" destId="{8B29E447-7A48-4335-ACF2-2F370A70EB83}" srcOrd="2" destOrd="0" presId="urn:microsoft.com/office/officeart/2005/8/layout/vList4#1"/>
    <dgm:cxn modelId="{4625B136-9BD9-49F1-8374-D3BE12BB3200}" type="presParOf" srcId="{6990ABBC-4DBC-4D30-A65F-A45539B523B3}" destId="{4A287EF3-8B63-4BA5-B405-A77460A8A55E}" srcOrd="5" destOrd="0" presId="urn:microsoft.com/office/officeart/2005/8/layout/vList4#1"/>
    <dgm:cxn modelId="{D485F102-78BC-4B13-92B7-1CEB6FCCBC5D}" type="presParOf" srcId="{6990ABBC-4DBC-4D30-A65F-A45539B523B3}" destId="{3C192607-D131-45FE-9A8E-97C418587592}" srcOrd="6" destOrd="0" presId="urn:microsoft.com/office/officeart/2005/8/layout/vList4#1"/>
    <dgm:cxn modelId="{E5D60BFE-A8C9-4D04-9BE2-918C6B983DC4}" type="presParOf" srcId="{3C192607-D131-45FE-9A8E-97C418587592}" destId="{639CBCBB-9EBD-49CF-96F9-4CB8B7A99CC5}" srcOrd="0" destOrd="0" presId="urn:microsoft.com/office/officeart/2005/8/layout/vList4#1"/>
    <dgm:cxn modelId="{387F891E-885E-4D2A-A475-27396F7F0129}" type="presParOf" srcId="{3C192607-D131-45FE-9A8E-97C418587592}" destId="{23F77884-E77C-4C76-8375-7F280D5C8827}" srcOrd="1" destOrd="0" presId="urn:microsoft.com/office/officeart/2005/8/layout/vList4#1"/>
    <dgm:cxn modelId="{FA6522CB-EFCE-43D2-9B3F-10C7F0C6CD27}" type="presParOf" srcId="{3C192607-D131-45FE-9A8E-97C418587592}" destId="{585356E9-E2D5-43BE-BD34-207ED0773E8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74786-ECF1-4256-9D8D-A38ED9D714CB}" type="doc">
      <dgm:prSet loTypeId="urn:microsoft.com/office/officeart/2005/8/layout/funnel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151B8C-910E-40C8-BB4E-8A7223F86A06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Субъект</a:t>
          </a:r>
          <a:endParaRPr lang="ru-RU" dirty="0"/>
        </a:p>
      </dgm:t>
    </dgm:pt>
    <dgm:pt modelId="{2E637BFD-B9A9-4CD5-9663-3AD217748A84}" type="parTrans" cxnId="{C905712B-2873-4F62-9804-83E1CE031BA0}">
      <dgm:prSet/>
      <dgm:spPr/>
      <dgm:t>
        <a:bodyPr/>
        <a:lstStyle/>
        <a:p>
          <a:endParaRPr lang="ru-RU"/>
        </a:p>
      </dgm:t>
    </dgm:pt>
    <dgm:pt modelId="{75F6D978-640D-4F9F-BB8F-203D6E011BB0}" type="sibTrans" cxnId="{C905712B-2873-4F62-9804-83E1CE031BA0}">
      <dgm:prSet/>
      <dgm:spPr/>
      <dgm:t>
        <a:bodyPr/>
        <a:lstStyle/>
        <a:p>
          <a:endParaRPr lang="ru-RU"/>
        </a:p>
      </dgm:t>
    </dgm:pt>
    <dgm:pt modelId="{AD31C715-2F3E-4027-8F08-B18332EDC0AF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Субъект</a:t>
          </a:r>
          <a:endParaRPr lang="ru-RU" dirty="0"/>
        </a:p>
      </dgm:t>
    </dgm:pt>
    <dgm:pt modelId="{8CC2AEDF-5CDC-4B49-A1B6-0F255F60A909}" type="parTrans" cxnId="{B2DA3B39-C065-4CCB-831C-E7276C4961FB}">
      <dgm:prSet/>
      <dgm:spPr/>
      <dgm:t>
        <a:bodyPr/>
        <a:lstStyle/>
        <a:p>
          <a:endParaRPr lang="ru-RU"/>
        </a:p>
      </dgm:t>
    </dgm:pt>
    <dgm:pt modelId="{C9D69291-AAEE-4C47-A3D6-34AFC53FA722}" type="sibTrans" cxnId="{B2DA3B39-C065-4CCB-831C-E7276C4961FB}">
      <dgm:prSet/>
      <dgm:spPr/>
      <dgm:t>
        <a:bodyPr/>
        <a:lstStyle/>
        <a:p>
          <a:endParaRPr lang="ru-RU"/>
        </a:p>
      </dgm:t>
    </dgm:pt>
    <dgm:pt modelId="{CEDDCC81-9A01-40C8-BB09-35A14C254DE1}">
      <dgm:prSet phldrT="[Текст]"/>
      <dgm:spPr/>
      <dgm:t>
        <a:bodyPr/>
        <a:lstStyle/>
        <a:p>
          <a:r>
            <a:rPr lang="ru-RU" dirty="0" smtClean="0"/>
            <a:t>Субъект</a:t>
          </a:r>
          <a:endParaRPr lang="ru-RU" dirty="0"/>
        </a:p>
      </dgm:t>
    </dgm:pt>
    <dgm:pt modelId="{7506D080-33D0-495C-A27A-F7E0C7BCBDE7}" type="parTrans" cxnId="{2DA5CF41-1DD9-4DDC-8EE5-C1E5C2DFD6CC}">
      <dgm:prSet/>
      <dgm:spPr/>
      <dgm:t>
        <a:bodyPr/>
        <a:lstStyle/>
        <a:p>
          <a:endParaRPr lang="ru-RU"/>
        </a:p>
      </dgm:t>
    </dgm:pt>
    <dgm:pt modelId="{09F56465-CFB3-4063-9433-291AAB006251}" type="sibTrans" cxnId="{2DA5CF41-1DD9-4DDC-8EE5-C1E5C2DFD6CC}">
      <dgm:prSet/>
      <dgm:spPr/>
      <dgm:t>
        <a:bodyPr/>
        <a:lstStyle/>
        <a:p>
          <a:endParaRPr lang="ru-RU"/>
        </a:p>
      </dgm:t>
    </dgm:pt>
    <dgm:pt modelId="{F83AD1FB-89B9-4976-97ED-450E57E1EA1E}">
      <dgm:prSet phldrT="[Текст]" custT="1"/>
      <dgm:spPr/>
      <dgm:t>
        <a:bodyPr/>
        <a:lstStyle/>
        <a:p>
          <a:r>
            <a:rPr lang="ru-RU" sz="2800" dirty="0" smtClean="0"/>
            <a:t>Федерация</a:t>
          </a:r>
          <a:endParaRPr lang="ru-RU" sz="2800" dirty="0"/>
        </a:p>
      </dgm:t>
    </dgm:pt>
    <dgm:pt modelId="{529D3136-0B2E-4490-926A-B5D16FFC0C4A}" type="parTrans" cxnId="{F588E5F1-4FCC-4482-A13E-DE2879234EB0}">
      <dgm:prSet/>
      <dgm:spPr/>
      <dgm:t>
        <a:bodyPr/>
        <a:lstStyle/>
        <a:p>
          <a:endParaRPr lang="ru-RU"/>
        </a:p>
      </dgm:t>
    </dgm:pt>
    <dgm:pt modelId="{6CD2817A-DA90-4C47-9F54-CB1CDBFACB3D}" type="sibTrans" cxnId="{F588E5F1-4FCC-4482-A13E-DE2879234EB0}">
      <dgm:prSet/>
      <dgm:spPr/>
      <dgm:t>
        <a:bodyPr/>
        <a:lstStyle/>
        <a:p>
          <a:endParaRPr lang="ru-RU"/>
        </a:p>
      </dgm:t>
    </dgm:pt>
    <dgm:pt modelId="{49EF0895-1471-49C3-956C-B8F37F5BDE09}" type="pres">
      <dgm:prSet presAssocID="{50C74786-ECF1-4256-9D8D-A38ED9D714C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F266C7-144B-4026-800F-7362C749B435}" type="pres">
      <dgm:prSet presAssocID="{50C74786-ECF1-4256-9D8D-A38ED9D714CB}" presName="ellipse" presStyleLbl="trBgShp" presStyleIdx="0" presStyleCnt="1"/>
      <dgm:spPr/>
    </dgm:pt>
    <dgm:pt modelId="{B180D995-3A35-489E-835B-58083B04E9CC}" type="pres">
      <dgm:prSet presAssocID="{50C74786-ECF1-4256-9D8D-A38ED9D714CB}" presName="arrow1" presStyleLbl="fgShp" presStyleIdx="0" presStyleCnt="1" custLinFactNeighborX="-2781" custLinFactNeighborY="34493"/>
      <dgm:spPr/>
    </dgm:pt>
    <dgm:pt modelId="{4F4B1B1F-EDC2-4414-9539-6412F321A55D}" type="pres">
      <dgm:prSet presAssocID="{50C74786-ECF1-4256-9D8D-A38ED9D714CB}" presName="rectangle" presStyleLbl="revTx" presStyleIdx="0" presStyleCnt="1" custScaleX="162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D3AC1-21BA-4301-8377-794A790F8592}" type="pres">
      <dgm:prSet presAssocID="{AD31C715-2F3E-4027-8F08-B18332EDC0A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BB23B-D5E0-4E38-93CA-7A73D196C484}" type="pres">
      <dgm:prSet presAssocID="{CEDDCC81-9A01-40C8-BB09-35A14C254DE1}" presName="item2" presStyleLbl="node1" presStyleIdx="1" presStyleCnt="3" custScaleX="146542" custScaleY="129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1B7AD-ADC5-442F-8CB7-2084FAF26EF2}" type="pres">
      <dgm:prSet presAssocID="{F83AD1FB-89B9-4976-97ED-450E57E1EA1E}" presName="item3" presStyleLbl="node1" presStyleIdx="2" presStyleCnt="3" custScaleX="159302" custScaleY="15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9CDCC-235B-405F-8180-67943010372D}" type="pres">
      <dgm:prSet presAssocID="{50C74786-ECF1-4256-9D8D-A38ED9D714CB}" presName="funnel" presStyleLbl="trAlignAcc1" presStyleIdx="0" presStyleCnt="1" custScaleX="124982" custScaleY="121331"/>
      <dgm:spPr/>
    </dgm:pt>
  </dgm:ptLst>
  <dgm:cxnLst>
    <dgm:cxn modelId="{F588E5F1-4FCC-4482-A13E-DE2879234EB0}" srcId="{50C74786-ECF1-4256-9D8D-A38ED9D714CB}" destId="{F83AD1FB-89B9-4976-97ED-450E57E1EA1E}" srcOrd="3" destOrd="0" parTransId="{529D3136-0B2E-4490-926A-B5D16FFC0C4A}" sibTransId="{6CD2817A-DA90-4C47-9F54-CB1CDBFACB3D}"/>
    <dgm:cxn modelId="{76C4B577-E257-489C-8AA4-36E35A0C2353}" type="presOf" srcId="{AD31C715-2F3E-4027-8F08-B18332EDC0AF}" destId="{6BCBB23B-D5E0-4E38-93CA-7A73D196C484}" srcOrd="0" destOrd="0" presId="urn:microsoft.com/office/officeart/2005/8/layout/funnel1"/>
    <dgm:cxn modelId="{F8738B98-6EE3-4C99-A548-4B1D306F0371}" type="presOf" srcId="{CEDDCC81-9A01-40C8-BB09-35A14C254DE1}" destId="{36FD3AC1-21BA-4301-8377-794A790F8592}" srcOrd="0" destOrd="0" presId="urn:microsoft.com/office/officeart/2005/8/layout/funnel1"/>
    <dgm:cxn modelId="{B2DA3B39-C065-4CCB-831C-E7276C4961FB}" srcId="{50C74786-ECF1-4256-9D8D-A38ED9D714CB}" destId="{AD31C715-2F3E-4027-8F08-B18332EDC0AF}" srcOrd="1" destOrd="0" parTransId="{8CC2AEDF-5CDC-4B49-A1B6-0F255F60A909}" sibTransId="{C9D69291-AAEE-4C47-A3D6-34AFC53FA722}"/>
    <dgm:cxn modelId="{2DA5CF41-1DD9-4DDC-8EE5-C1E5C2DFD6CC}" srcId="{50C74786-ECF1-4256-9D8D-A38ED9D714CB}" destId="{CEDDCC81-9A01-40C8-BB09-35A14C254DE1}" srcOrd="2" destOrd="0" parTransId="{7506D080-33D0-495C-A27A-F7E0C7BCBDE7}" sibTransId="{09F56465-CFB3-4063-9433-291AAB006251}"/>
    <dgm:cxn modelId="{FF2B89DC-797F-4D78-97F0-CF777043ACB8}" type="presOf" srcId="{1E151B8C-910E-40C8-BB4E-8A7223F86A06}" destId="{E961B7AD-ADC5-442F-8CB7-2084FAF26EF2}" srcOrd="0" destOrd="0" presId="urn:microsoft.com/office/officeart/2005/8/layout/funnel1"/>
    <dgm:cxn modelId="{C905712B-2873-4F62-9804-83E1CE031BA0}" srcId="{50C74786-ECF1-4256-9D8D-A38ED9D714CB}" destId="{1E151B8C-910E-40C8-BB4E-8A7223F86A06}" srcOrd="0" destOrd="0" parTransId="{2E637BFD-B9A9-4CD5-9663-3AD217748A84}" sibTransId="{75F6D978-640D-4F9F-BB8F-203D6E011BB0}"/>
    <dgm:cxn modelId="{870A5B1B-C23A-4619-A0B5-A9DF98DD3063}" type="presOf" srcId="{F83AD1FB-89B9-4976-97ED-450E57E1EA1E}" destId="{4F4B1B1F-EDC2-4414-9539-6412F321A55D}" srcOrd="0" destOrd="0" presId="urn:microsoft.com/office/officeart/2005/8/layout/funnel1"/>
    <dgm:cxn modelId="{7539D383-FB56-442C-B01D-56E76B651E94}" type="presOf" srcId="{50C74786-ECF1-4256-9D8D-A38ED9D714CB}" destId="{49EF0895-1471-49C3-956C-B8F37F5BDE09}" srcOrd="0" destOrd="0" presId="urn:microsoft.com/office/officeart/2005/8/layout/funnel1"/>
    <dgm:cxn modelId="{08C3FE2F-B709-4F5D-94B5-B02E84E97273}" type="presParOf" srcId="{49EF0895-1471-49C3-956C-B8F37F5BDE09}" destId="{F3F266C7-144B-4026-800F-7362C749B435}" srcOrd="0" destOrd="0" presId="urn:microsoft.com/office/officeart/2005/8/layout/funnel1"/>
    <dgm:cxn modelId="{95F0D79A-650E-40C4-AB6C-105F84ADF187}" type="presParOf" srcId="{49EF0895-1471-49C3-956C-B8F37F5BDE09}" destId="{B180D995-3A35-489E-835B-58083B04E9CC}" srcOrd="1" destOrd="0" presId="urn:microsoft.com/office/officeart/2005/8/layout/funnel1"/>
    <dgm:cxn modelId="{973FD453-0301-43D2-BEC9-F113C1BBDE2B}" type="presParOf" srcId="{49EF0895-1471-49C3-956C-B8F37F5BDE09}" destId="{4F4B1B1F-EDC2-4414-9539-6412F321A55D}" srcOrd="2" destOrd="0" presId="urn:microsoft.com/office/officeart/2005/8/layout/funnel1"/>
    <dgm:cxn modelId="{6D7627E8-1C44-4BBE-8DB3-DBF9F1D034E0}" type="presParOf" srcId="{49EF0895-1471-49C3-956C-B8F37F5BDE09}" destId="{36FD3AC1-21BA-4301-8377-794A790F8592}" srcOrd="3" destOrd="0" presId="urn:microsoft.com/office/officeart/2005/8/layout/funnel1"/>
    <dgm:cxn modelId="{FE42A38A-A2E7-4001-9EE4-97E7E3CA09B5}" type="presParOf" srcId="{49EF0895-1471-49C3-956C-B8F37F5BDE09}" destId="{6BCBB23B-D5E0-4E38-93CA-7A73D196C484}" srcOrd="4" destOrd="0" presId="urn:microsoft.com/office/officeart/2005/8/layout/funnel1"/>
    <dgm:cxn modelId="{066CFB2A-511F-4A37-9E27-E107763D9839}" type="presParOf" srcId="{49EF0895-1471-49C3-956C-B8F37F5BDE09}" destId="{E961B7AD-ADC5-442F-8CB7-2084FAF26EF2}" srcOrd="5" destOrd="0" presId="urn:microsoft.com/office/officeart/2005/8/layout/funnel1"/>
    <dgm:cxn modelId="{3BAF2C03-CFC1-4D36-8098-A3EEF03FE1E8}" type="presParOf" srcId="{49EF0895-1471-49C3-956C-B8F37F5BDE09}" destId="{9779CDCC-235B-405F-8180-67943010372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149C-9226-47BF-9335-24511565D361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FEC6-3F85-40B8-BF0D-C05E1515FE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1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5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92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42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18C28A-E87F-40F3-9B5E-9B9B4341DAAC}" type="datetime1">
              <a:rPr lang="ru-RU" smtClean="0"/>
              <a:pPr>
                <a:defRPr/>
              </a:pPr>
              <a:t>02.12.2015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D3076-0768-4C02-A2E1-480C38787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79D1-9DD2-4BFB-81A8-3DAF22A264F4}" type="datetime1">
              <a:rPr lang="ru-RU" smtClean="0"/>
              <a:pPr>
                <a:defRPr/>
              </a:pPr>
              <a:t>02.12.2015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DCE-0819-4E4F-B517-93F2419A1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533F-3228-45D9-A17B-29FB95652604}" type="datetime1">
              <a:rPr lang="ru-RU" smtClean="0"/>
              <a:pPr>
                <a:defRPr/>
              </a:pPr>
              <a:t>02.12.2015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566C-987B-41B8-B667-B6DE50960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6F4A-A453-4261-9F34-BA59CE5CD28E}" type="datetime1">
              <a:rPr lang="ru-RU" smtClean="0"/>
              <a:pPr>
                <a:defRPr/>
              </a:pPr>
              <a:t>02.12.2015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000-FF89-4A69-AFFC-F36078356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3BF76-86FF-4A92-B715-3DFF91CFD35D}" type="datetime1">
              <a:rPr lang="ru-RU" smtClean="0"/>
              <a:pPr>
                <a:defRPr/>
              </a:pPr>
              <a:t>02.12.2015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C01E-CE5C-47A7-85DA-3975E4CAA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C3325-AEFD-44AC-A6A4-D984E91E7392}" type="datetime1">
              <a:rPr lang="ru-RU" smtClean="0"/>
              <a:pPr>
                <a:defRPr/>
              </a:pPr>
              <a:t>02.12.2015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C8406-C85D-422B-8DE1-E7924284E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63776-8722-46C2-8653-FF80CB6BCC4D}" type="datetime1">
              <a:rPr lang="ru-RU" smtClean="0"/>
              <a:pPr>
                <a:defRPr/>
              </a:pPr>
              <a:t>02.12.2015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D26F1-A209-4328-86EF-BE92CDBB3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695A7-B02D-49D6-8976-E3814C751038}" type="datetime1">
              <a:rPr lang="ru-RU" smtClean="0"/>
              <a:pPr>
                <a:defRPr/>
              </a:pPr>
              <a:t>02.12.2015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63F11-B061-4769-BE5D-4E12D43CD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AC6B-8338-4A20-94EE-58C1084CD64F}" type="datetime1">
              <a:rPr lang="ru-RU" smtClean="0"/>
              <a:pPr>
                <a:defRPr/>
              </a:pPr>
              <a:t>02.12.2015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A5B-8386-4715-9ADB-06042374D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E4E0A-B1F7-4C1D-93BA-63F96A08007A}" type="datetime1">
              <a:rPr lang="ru-RU" smtClean="0"/>
              <a:pPr>
                <a:defRPr/>
              </a:pPr>
              <a:t>02.12.2015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CCB67-FF23-440E-8BD2-24D74FEA8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C3B8D3-9E3A-46CD-AD6A-BCCB877A5603}" type="datetime1">
              <a:rPr lang="ru-RU" smtClean="0"/>
              <a:pPr>
                <a:defRPr/>
              </a:pPr>
              <a:t>02.12.2015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A72DA-9739-4BF1-AA62-E6BB4EA1D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7700B9-5E74-4F1F-83CB-162F2307B67C}" type="datetime1">
              <a:rPr lang="ru-RU" smtClean="0"/>
              <a:pPr>
                <a:defRPr/>
              </a:pPr>
              <a:t>02.12.2015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06596-5ED2-46AC-A834-40EB0A6AB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0864"/>
            <a:ext cx="7772398" cy="1470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Юридическом факультете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5" descr="a-G4f9-Uo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464496" cy="33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5661248"/>
            <a:ext cx="6728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vk.com/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lawschoolmsu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edu.jobsmarket.ru/images/for_news_cl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1008112" cy="1006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4186238" cy="4525962"/>
          </a:xfrm>
        </p:spPr>
        <p:txBody>
          <a:bodyPr/>
          <a:lstStyle/>
          <a:p>
            <a:r>
              <a:rPr lang="ru-RU" dirty="0" smtClean="0"/>
              <a:t>Во главе- прусский монарх</a:t>
            </a:r>
          </a:p>
          <a:p>
            <a:r>
              <a:rPr lang="ru-RU" dirty="0" smtClean="0"/>
              <a:t>17 из 58 мест в Бундесрате</a:t>
            </a:r>
          </a:p>
          <a:p>
            <a:r>
              <a:rPr lang="ru-RU" dirty="0" smtClean="0"/>
              <a:t>Канцлер из Пруссии</a:t>
            </a:r>
          </a:p>
          <a:p>
            <a:r>
              <a:rPr lang="ru-RU" dirty="0" smtClean="0"/>
              <a:t>Слабые полномочия Рейхстага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«Союз неравных»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37890" name="Picture 2" descr="http://dic.academic.ru/pictures/wiki/files/68/Deutsches_Reich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357430"/>
            <a:ext cx="371477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997231"/>
              </p:ext>
            </p:extLst>
          </p:nvPr>
        </p:nvGraphicFramePr>
        <p:xfrm>
          <a:off x="179512" y="1079500"/>
          <a:ext cx="8834313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678"/>
                <a:gridCol w="3617601"/>
                <a:gridCol w="3791034"/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УНИТАРНОЕ ГОСУДАРСТВО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ФЕДЕРАЦИЯ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Состав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Административно-территориальные единицы</a:t>
                      </a:r>
                      <a:br>
                        <a:rPr lang="ru-RU" sz="2000" dirty="0" smtClean="0"/>
                      </a:br>
                      <a:r>
                        <a:rPr lang="ru-RU" sz="2000" i="1" dirty="0" smtClean="0"/>
                        <a:t>Не</a:t>
                      </a:r>
                      <a:r>
                        <a:rPr lang="ru-RU" sz="2000" i="1" baseline="0" dirty="0" smtClean="0"/>
                        <a:t> обладают самостоятельностью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Субъекты федерации</a:t>
                      </a:r>
                    </a:p>
                    <a:p>
                      <a:r>
                        <a:rPr lang="ru-RU" sz="2000" i="1" dirty="0" smtClean="0"/>
                        <a:t>Обладают достаточно большой самостоятельностью</a:t>
                      </a:r>
                      <a:endParaRPr lang="ru-RU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Статус единиц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Определяется актами</a:t>
                      </a:r>
                      <a:r>
                        <a:rPr lang="ru-RU" sz="2000" baseline="0" dirty="0" smtClean="0"/>
                        <a:t> центральной власти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Определяются центральными</a:t>
                      </a:r>
                      <a:r>
                        <a:rPr lang="ru-RU" sz="2000" baseline="0" dirty="0" smtClean="0"/>
                        <a:t> актами + </a:t>
                      </a:r>
                      <a:r>
                        <a:rPr lang="ru-RU" sz="2000" dirty="0" smtClean="0"/>
                        <a:t>самостоятельными актами субъектов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Организация</a:t>
                      </a:r>
                      <a:r>
                        <a:rPr lang="ru-RU" sz="2000" b="1" baseline="0" dirty="0" smtClean="0"/>
                        <a:t> гос. власти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Единый государственный аппарат управления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Центр – общие</a:t>
                      </a:r>
                      <a:r>
                        <a:rPr lang="ru-RU" sz="2000" baseline="0" dirty="0" smtClean="0"/>
                        <a:t> основы; детали регулируют субъекты. Нет административного подчинения органов субъектов центральным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Сравнение федерации и унитарного государства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92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462432"/>
              </p:ext>
            </p:extLst>
          </p:nvPr>
        </p:nvGraphicFramePr>
        <p:xfrm>
          <a:off x="65087" y="1052736"/>
          <a:ext cx="9013825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609"/>
                <a:gridCol w="3659081"/>
                <a:gridCol w="3584135"/>
              </a:tblGrid>
              <a:tr h="44923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УНИТАРНОЕ ГОСУДАРСТВО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ФЕДЕРАЦИЯ</a:t>
                      </a:r>
                      <a:endParaRPr lang="ru-RU" sz="1800" dirty="0"/>
                    </a:p>
                  </a:txBody>
                  <a:tcPr/>
                </a:tc>
              </a:tr>
              <a:tr h="77538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Полномочия единиц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Либо вообще нет</a:t>
                      </a:r>
                    </a:p>
                    <a:p>
                      <a:r>
                        <a:rPr lang="ru-RU" sz="1800" dirty="0" smtClean="0"/>
                        <a:t>Либо наделяются из</a:t>
                      </a:r>
                      <a:r>
                        <a:rPr lang="ru-RU" sz="1800" baseline="0" dirty="0" smtClean="0"/>
                        <a:t> центра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Различные варианты деления</a:t>
                      </a:r>
                      <a:r>
                        <a:rPr lang="ru-RU" sz="1800" baseline="0" dirty="0" smtClean="0"/>
                        <a:t> полномочий (см. выше)</a:t>
                      </a:r>
                      <a:endParaRPr lang="ru-RU" sz="1800" dirty="0"/>
                    </a:p>
                  </a:txBody>
                  <a:tcPr/>
                </a:tc>
              </a:tr>
              <a:tr h="110769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Налоги и сборы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Центр устанавливает</a:t>
                      </a:r>
                      <a:r>
                        <a:rPr lang="ru-RU" sz="1800" baseline="0" dirty="0" smtClean="0"/>
                        <a:t> всю систему в деталях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 центра</a:t>
                      </a:r>
                      <a:r>
                        <a:rPr lang="ru-RU" sz="1800" baseline="0" dirty="0" smtClean="0"/>
                        <a:t> ведущие позиции, но субъекты вправе урегулировать детали</a:t>
                      </a:r>
                      <a:endParaRPr lang="ru-RU" sz="1800" dirty="0"/>
                    </a:p>
                  </a:txBody>
                  <a:tcPr/>
                </a:tc>
              </a:tr>
              <a:tr h="210461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Гос.</a:t>
                      </a:r>
                      <a:r>
                        <a:rPr lang="ru-RU" sz="1800" b="1" baseline="0" dirty="0" smtClean="0"/>
                        <a:t> органы в единицах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Помимо избранных</a:t>
                      </a:r>
                      <a:r>
                        <a:rPr lang="ru-RU" sz="1800" baseline="0" dirty="0" smtClean="0"/>
                        <a:t> много тех, которые назначаются государством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</a:t>
                      </a:r>
                      <a:r>
                        <a:rPr lang="ru-RU" sz="1800" baseline="0" dirty="0" smtClean="0"/>
                        <a:t> имеется (или почти) представителей центра в субъектах, система самостоятельна. </a:t>
                      </a:r>
                      <a:br>
                        <a:rPr lang="ru-RU" sz="1800" baseline="0" dirty="0" smtClean="0"/>
                      </a:br>
                      <a:r>
                        <a:rPr lang="ru-RU" sz="1800" baseline="0" dirty="0" smtClean="0"/>
                        <a:t>Центр может устанавливать общие основы</a:t>
                      </a:r>
                      <a:endParaRPr lang="ru-RU" sz="1800" dirty="0"/>
                    </a:p>
                  </a:txBody>
                  <a:tcPr/>
                </a:tc>
              </a:tr>
              <a:tr h="11076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Законодательство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Пределы устанавливаются</a:t>
                      </a:r>
                      <a:r>
                        <a:rPr lang="ru-RU" sz="1800" baseline="0" dirty="0" smtClean="0"/>
                        <a:t> центром, разветвленного законодательства единиц нет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 Субъектов свои конституции (уставы), </a:t>
                      </a:r>
                    </a:p>
                    <a:p>
                      <a:r>
                        <a:rPr lang="ru-RU" sz="1800" dirty="0" smtClean="0"/>
                        <a:t>своё законодательство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Сравнение федерации и унитарного государства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13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971248"/>
              </p:ext>
            </p:extLst>
          </p:nvPr>
        </p:nvGraphicFramePr>
        <p:xfrm>
          <a:off x="179512" y="1069974"/>
          <a:ext cx="8834313" cy="365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248"/>
                <a:gridCol w="3548031"/>
                <a:gridCol w="3791034"/>
              </a:tblGrid>
              <a:tr h="6162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УНИТАРНОЕ ГОСУДАРСТВО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ФЕДЕРАЦИЯ</a:t>
                      </a:r>
                      <a:endParaRPr lang="ru-RU" dirty="0"/>
                    </a:p>
                  </a:txBody>
                  <a:tcPr/>
                </a:tc>
              </a:tr>
              <a:tr h="1975311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Представительство в центре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правило, нет второй палаты парламента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правило,</a:t>
                      </a:r>
                      <a:r>
                        <a:rPr lang="ru-RU" baseline="0" dirty="0" smtClean="0"/>
                        <a:t> имеется вторая палата парламента, </a:t>
                      </a:r>
                      <a:r>
                        <a:rPr lang="ru-RU" i="1" baseline="0" dirty="0" smtClean="0"/>
                        <a:t>которая состоит из представителей субъектов</a:t>
                      </a:r>
                      <a:endParaRPr lang="ru-RU" dirty="0"/>
                    </a:p>
                  </a:txBody>
                  <a:tcPr/>
                </a:tc>
              </a:tr>
              <a:tr h="1063629">
                <a:tc>
                  <a:txBody>
                    <a:bodyPr/>
                    <a:lstStyle/>
                    <a:p>
                      <a:r>
                        <a:rPr lang="ru-RU" dirty="0" smtClean="0"/>
                        <a:t>Границы единиц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Устанавливаются</a:t>
                      </a:r>
                      <a:r>
                        <a:rPr lang="ru-RU" baseline="0" dirty="0" smtClean="0"/>
                        <a:t> центром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Устанавливаются</a:t>
                      </a:r>
                      <a:r>
                        <a:rPr lang="ru-RU" baseline="0" dirty="0" smtClean="0"/>
                        <a:t> по решению субъектов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583" y="144016"/>
            <a:ext cx="91440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Сравнение федерации и унитарного государства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19115"/>
            <a:ext cx="3826421" cy="248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7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572026"/>
          </a:xfrm>
        </p:spPr>
        <p:txBody>
          <a:bodyPr/>
          <a:lstStyle/>
          <a:p>
            <a:r>
              <a:rPr lang="ru-RU" sz="2400" dirty="0"/>
              <a:t>Объединение государств в конфедеративный союз не ведет к созданию нового государства; </a:t>
            </a:r>
            <a:r>
              <a:rPr lang="ru-RU" sz="2400" b="1" dirty="0"/>
              <a:t>это международно-правовое </a:t>
            </a:r>
            <a:r>
              <a:rPr lang="ru-RU" sz="2400" b="1" dirty="0" smtClean="0"/>
              <a:t>объединение</a:t>
            </a:r>
          </a:p>
          <a:p>
            <a:r>
              <a:rPr lang="ru-RU" sz="2400" dirty="0"/>
              <a:t>Основой конфедерации является международно-правовой договор. </a:t>
            </a:r>
            <a:endParaRPr lang="ru-RU" sz="2400" dirty="0" smtClean="0"/>
          </a:p>
          <a:p>
            <a:r>
              <a:rPr lang="ru-RU" sz="2400" dirty="0" smtClean="0"/>
              <a:t>Может </a:t>
            </a:r>
            <a:r>
              <a:rPr lang="ru-RU" sz="2400" dirty="0"/>
              <a:t>быть образован координационный орган — объединенный совет, состоящий из представителей исполнительной власти и (или) представительной власти </a:t>
            </a:r>
            <a:r>
              <a:rPr lang="ru-RU" sz="2400" dirty="0" smtClean="0"/>
              <a:t>государств-членов, но у него нет обязательных решений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ru-RU" dirty="0" smtClean="0"/>
              <a:t>Конфедерация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93096"/>
            <a:ext cx="3244205" cy="23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5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716042"/>
          </a:xfrm>
        </p:spPr>
        <p:txBody>
          <a:bodyPr/>
          <a:lstStyle/>
          <a:p>
            <a:r>
              <a:rPr lang="ru-RU" sz="2800" dirty="0"/>
              <a:t>Нет единого законодательства. </a:t>
            </a:r>
          </a:p>
          <a:p>
            <a:r>
              <a:rPr lang="ru-RU" sz="2800" dirty="0"/>
              <a:t>Единой территории союза (с принципом его верховенства) не </a:t>
            </a:r>
            <a:r>
              <a:rPr lang="ru-RU" sz="2800" dirty="0" smtClean="0"/>
              <a:t>образуется</a:t>
            </a:r>
          </a:p>
          <a:p>
            <a:r>
              <a:rPr lang="ru-RU" sz="2800" dirty="0" smtClean="0"/>
              <a:t>Вооруженные </a:t>
            </a:r>
            <a:r>
              <a:rPr lang="ru-RU" sz="2800" dirty="0"/>
              <a:t>силы государств-членов </a:t>
            </a:r>
            <a:r>
              <a:rPr lang="ru-RU" sz="2800" dirty="0" smtClean="0"/>
              <a:t>остаются самостоятельными</a:t>
            </a:r>
            <a:endParaRPr lang="ru-RU" sz="2800" b="1" dirty="0"/>
          </a:p>
          <a:p>
            <a:r>
              <a:rPr lang="ru-RU" dirty="0" smtClean="0"/>
              <a:t>Каждое </a:t>
            </a:r>
            <a:r>
              <a:rPr lang="ru-RU" dirty="0"/>
              <a:t>государство сохраняет собственные бюджетную и налоговую </a:t>
            </a:r>
            <a:r>
              <a:rPr lang="ru-RU" dirty="0" smtClean="0"/>
              <a:t>системы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Конфедерация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2592288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3515452" cy="23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6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r>
              <a:rPr lang="ru-RU" dirty="0" smtClean="0"/>
              <a:t>Предоставление части унитарного государства, населенной как правило представителями другой национальности, определенной самостоятельности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Примеры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1)</a:t>
            </a:r>
            <a:r>
              <a:rPr lang="ru-RU" dirty="0" smtClean="0"/>
              <a:t>Аландские острова (Финляндия)</a:t>
            </a:r>
          </a:p>
          <a:p>
            <a:pPr>
              <a:buNone/>
            </a:pPr>
            <a:r>
              <a:rPr lang="ru-RU" dirty="0" smtClean="0"/>
              <a:t>2)Каракалпакия (Узбекистан)</a:t>
            </a:r>
          </a:p>
          <a:p>
            <a:pPr>
              <a:buNone/>
            </a:pPr>
            <a:r>
              <a:rPr lang="ru-RU" dirty="0" smtClean="0"/>
              <a:t>3)Гренландия (Дания)</a:t>
            </a:r>
            <a:endParaRPr lang="en-US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Территориальная автономия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40962" name="Picture 2" descr="http://wwp.greenwichmeantime.com/images/time/europe/green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376" y="4214818"/>
            <a:ext cx="2731195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543956" cy="45259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Находясь в составе России, Финляндия</a:t>
            </a:r>
            <a:r>
              <a:rPr lang="en-US" dirty="0" smtClean="0"/>
              <a:t> </a:t>
            </a:r>
            <a:r>
              <a:rPr lang="ru-RU" dirty="0" smtClean="0"/>
              <a:t>имела</a:t>
            </a:r>
            <a:r>
              <a:rPr lang="en-US" dirty="0" smtClean="0"/>
              <a:t> :</a:t>
            </a:r>
            <a:endParaRPr lang="ru-RU" dirty="0" smtClean="0"/>
          </a:p>
          <a:p>
            <a:r>
              <a:rPr lang="ru-RU" dirty="0" smtClean="0"/>
              <a:t>Свой Парламент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Свою систему органов власти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Свою армию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Свою денежную единицу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Свой государственный язык</a:t>
            </a:r>
            <a:r>
              <a:rPr lang="en-US" dirty="0" smtClean="0"/>
              <a:t>.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«Автономия» по-фински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43010" name="Picture 2" descr="http://travelask.ru/system/images/files/000/006/591/wysiwyg/Finland_National_Flag.jpg?1407581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572008"/>
            <a:ext cx="2928958" cy="1950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1416" y="1214422"/>
            <a:ext cx="8972584" cy="4525962"/>
          </a:xfrm>
        </p:spPr>
        <p:txBody>
          <a:bodyPr/>
          <a:lstStyle/>
          <a:p>
            <a:r>
              <a:rPr lang="ru-RU" dirty="0" smtClean="0"/>
              <a:t>это форма национально-культурного самоопределения, представляющая собой объединение  граждан, относящих себя к определённой этнической общности, находящейся в ситуации национального меньшинства на соответствующей территории, на основе их добровольной самоорганизации в целях самостоятельного решения вопросов сохранения самобытности и национальной культуры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Национал-культурная</a:t>
            </a:r>
            <a:r>
              <a:rPr lang="ru-RU" dirty="0" smtClean="0"/>
              <a:t> автономия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44036" name="Picture 4" descr="http://neuzhely.ru/wp-content/uploads/2013/01/%D0%98%D0%BD%D0%B4%D0%B5%D0%B9%D1%86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929198"/>
            <a:ext cx="2670615" cy="1785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57298"/>
            <a:ext cx="9358378" cy="4525962"/>
          </a:xfrm>
        </p:spPr>
        <p:txBody>
          <a:bodyPr/>
          <a:lstStyle/>
          <a:p>
            <a:r>
              <a:rPr lang="ru-RU" dirty="0" smtClean="0"/>
              <a:t>Красноярская региональная чувашская автономия</a:t>
            </a:r>
          </a:p>
          <a:p>
            <a:r>
              <a:rPr lang="ru-RU" dirty="0" smtClean="0"/>
              <a:t>Национально-культурная автономия «</a:t>
            </a:r>
            <a:r>
              <a:rPr lang="ru-RU" dirty="0" err="1" smtClean="0"/>
              <a:t>Дидойцы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«Конгресс поляков России»</a:t>
            </a:r>
          </a:p>
          <a:p>
            <a:r>
              <a:rPr lang="ru-RU" dirty="0" err="1" smtClean="0"/>
              <a:t>Ингерманландские</a:t>
            </a:r>
            <a:r>
              <a:rPr lang="ru-RU" dirty="0" smtClean="0"/>
              <a:t> </a:t>
            </a:r>
            <a:r>
              <a:rPr lang="ru-RU" dirty="0" err="1" smtClean="0"/>
              <a:t>фины</a:t>
            </a:r>
            <a:r>
              <a:rPr lang="ru-RU" dirty="0" smtClean="0"/>
              <a:t> Ленинградской области</a:t>
            </a:r>
          </a:p>
          <a:p>
            <a:r>
              <a:rPr lang="ru-RU" dirty="0" smtClean="0"/>
              <a:t>Национально-культурная автономия поморов </a:t>
            </a:r>
          </a:p>
          <a:p>
            <a:pPr>
              <a:buNone/>
            </a:pPr>
            <a:r>
              <a:rPr lang="ru-RU" dirty="0" smtClean="0"/>
              <a:t>Архангельской области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в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45058" name="Picture 2" descr="http://common.regnum.ru/pictures/news/2012-09/1_pomorskij_novij_god._afisha-1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86190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0" y="548680"/>
            <a:ext cx="9036496" cy="151216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«Что </a:t>
            </a:r>
            <a:r>
              <a:rPr lang="ru-RU" dirty="0">
                <a:effectLst/>
              </a:rPr>
              <a:t>такое форма государственного устройства</a:t>
            </a:r>
            <a:r>
              <a:rPr lang="ru-RU" dirty="0" smtClean="0">
                <a:effectLst/>
              </a:rPr>
              <a:t>?»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2</a:t>
            </a:fld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714488"/>
            <a:ext cx="7056784" cy="4342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788050"/>
          </a:xfrm>
        </p:spPr>
        <p:txBody>
          <a:bodyPr/>
          <a:lstStyle/>
          <a:p>
            <a:r>
              <a:rPr lang="ru-RU" sz="2400" dirty="0" smtClean="0"/>
              <a:t>Формально </a:t>
            </a:r>
          </a:p>
          <a:p>
            <a:pPr marL="109537" indent="0">
              <a:buNone/>
            </a:pPr>
            <a:r>
              <a:rPr lang="ru-RU" sz="2400" dirty="0" smtClean="0"/>
              <a:t>унитарное </a:t>
            </a:r>
          </a:p>
          <a:p>
            <a:pPr marL="109537" indent="0">
              <a:buNone/>
            </a:pPr>
            <a:r>
              <a:rPr lang="ru-RU" sz="2400" dirty="0" smtClean="0"/>
              <a:t>государство, </a:t>
            </a:r>
          </a:p>
          <a:p>
            <a:pPr marL="109537" indent="0">
              <a:buNone/>
            </a:pPr>
            <a:r>
              <a:rPr lang="ru-RU" sz="2400" dirty="0" smtClean="0"/>
              <a:t>составные части </a:t>
            </a:r>
          </a:p>
          <a:p>
            <a:pPr marL="109537" indent="0">
              <a:buNone/>
            </a:pPr>
            <a:r>
              <a:rPr lang="ru-RU" sz="2400" dirty="0" smtClean="0"/>
              <a:t>которого обладают </a:t>
            </a:r>
          </a:p>
          <a:p>
            <a:pPr marL="109537" indent="0">
              <a:buNone/>
            </a:pPr>
            <a:r>
              <a:rPr lang="ru-RU" sz="2400" dirty="0" smtClean="0"/>
              <a:t>автономией, в </a:t>
            </a:r>
          </a:p>
          <a:p>
            <a:pPr marL="109537" indent="0">
              <a:buNone/>
            </a:pPr>
            <a:r>
              <a:rPr lang="ru-RU" sz="2400" dirty="0" smtClean="0"/>
              <a:t>значительной мере </a:t>
            </a:r>
          </a:p>
          <a:p>
            <a:pPr marL="109537" indent="0">
              <a:buNone/>
            </a:pPr>
            <a:r>
              <a:rPr lang="ru-RU" sz="2400" dirty="0" smtClean="0"/>
              <a:t>приближенной к </a:t>
            </a:r>
          </a:p>
          <a:p>
            <a:pPr marL="109537" indent="0">
              <a:buNone/>
            </a:pPr>
            <a:r>
              <a:rPr lang="ru-RU" sz="2400" dirty="0" smtClean="0"/>
              <a:t>автономии субъектов </a:t>
            </a:r>
          </a:p>
          <a:p>
            <a:pPr marL="109537" indent="0">
              <a:buNone/>
            </a:pPr>
            <a:r>
              <a:rPr lang="ru-RU" sz="2400" dirty="0" smtClean="0"/>
              <a:t>в федерации. </a:t>
            </a:r>
          </a:p>
          <a:p>
            <a:endParaRPr lang="ru-RU" sz="2400" dirty="0" smtClean="0"/>
          </a:p>
          <a:p>
            <a:r>
              <a:rPr lang="ru-RU" sz="2400" dirty="0" smtClean="0"/>
              <a:t>Территориальные </a:t>
            </a:r>
          </a:p>
          <a:p>
            <a:pPr marL="109537" indent="0">
              <a:buNone/>
            </a:pPr>
            <a:r>
              <a:rPr lang="ru-RU" sz="2400" dirty="0" smtClean="0"/>
              <a:t>	единицы могут иметь своё законодательство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Региональное </a:t>
            </a:r>
            <a:r>
              <a:rPr lang="ru-RU" dirty="0" smtClean="0"/>
              <a:t>государство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20688"/>
            <a:ext cx="5553539" cy="50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368" y="2033464"/>
            <a:ext cx="9134632" cy="261967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единицах могут быть высшие законодательные и исполнительные органы </a:t>
            </a:r>
          </a:p>
          <a:p>
            <a:r>
              <a:rPr lang="ru-RU" dirty="0" smtClean="0"/>
              <a:t>В </a:t>
            </a:r>
            <a:r>
              <a:rPr lang="ru-RU" dirty="0"/>
              <a:t>Конституциях и иных актах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проведено </a:t>
            </a:r>
            <a:r>
              <a:rPr lang="ru-RU" dirty="0"/>
              <a:t>разграничение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полномочий </a:t>
            </a:r>
            <a:r>
              <a:rPr lang="ru-RU" dirty="0"/>
              <a:t>и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сфер </a:t>
            </a:r>
            <a:r>
              <a:rPr lang="ru-RU" dirty="0"/>
              <a:t>деятельности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центральных </a:t>
            </a:r>
          </a:p>
          <a:p>
            <a:pPr marL="109537" indent="0">
              <a:buNone/>
            </a:pPr>
            <a:r>
              <a:rPr lang="ru-RU" dirty="0" smtClean="0"/>
              <a:t>	органов </a:t>
            </a:r>
            <a:r>
              <a:rPr lang="ru-RU" dirty="0"/>
              <a:t>и органов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			территориальных </a:t>
            </a:r>
            <a:r>
              <a:rPr lang="ru-RU" dirty="0"/>
              <a:t>единиц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68" y="0"/>
            <a:ext cx="9134632" cy="83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Региональное государство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2232248" cy="1947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88" y="772708"/>
            <a:ext cx="3793070" cy="16481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24944"/>
            <a:ext cx="2777745" cy="33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716042"/>
          </a:xfrm>
        </p:spPr>
        <p:txBody>
          <a:bodyPr/>
          <a:lstStyle/>
          <a:p>
            <a:r>
              <a:rPr lang="ru-RU" dirty="0" smtClean="0"/>
              <a:t>Особенности:</a:t>
            </a:r>
          </a:p>
          <a:p>
            <a:pPr lvl="1" fontAlgn="ctr"/>
            <a:r>
              <a:rPr lang="ru-RU" dirty="0"/>
              <a:t>Наличие такой территориальной единицы как субъект, штат</a:t>
            </a:r>
            <a:r>
              <a:rPr lang="ru-RU" dirty="0" smtClean="0"/>
              <a:t>. Причём </a:t>
            </a:r>
            <a:r>
              <a:rPr lang="ru-RU" b="1" dirty="0" smtClean="0"/>
              <a:t>штаты равноправны. Их 50</a:t>
            </a:r>
            <a:endParaRPr lang="ru-RU" dirty="0"/>
          </a:p>
          <a:p>
            <a:pPr lvl="1" fontAlgn="ctr"/>
            <a:r>
              <a:rPr lang="ru-RU" dirty="0"/>
              <a:t>Территориальное деление – политическое, а не административное.</a:t>
            </a:r>
          </a:p>
          <a:p>
            <a:pPr lvl="1" fontAlgn="ctr"/>
            <a:r>
              <a:rPr lang="ru-RU" dirty="0" smtClean="0"/>
              <a:t>Собственная </a:t>
            </a:r>
            <a:r>
              <a:rPr lang="ru-RU" dirty="0"/>
              <a:t>компетенция </a:t>
            </a:r>
          </a:p>
          <a:p>
            <a:pPr lvl="1" fontAlgn="ctr"/>
            <a:r>
              <a:rPr lang="ru-RU" dirty="0" smtClean="0"/>
              <a:t>Законодательство, налоги</a:t>
            </a:r>
            <a:endParaRPr lang="ru-RU" dirty="0"/>
          </a:p>
          <a:p>
            <a:pPr lvl="1" fontAlgn="ctr"/>
            <a:r>
              <a:rPr lang="ru-RU" dirty="0" smtClean="0"/>
              <a:t>Имущество</a:t>
            </a:r>
          </a:p>
          <a:p>
            <a:pPr lvl="1" fontAlgn="ctr"/>
            <a:r>
              <a:rPr lang="ru-RU" dirty="0"/>
              <a:t>П</a:t>
            </a:r>
            <a:r>
              <a:rPr lang="ru-RU" dirty="0" smtClean="0"/>
              <a:t>ринцип </a:t>
            </a:r>
            <a:r>
              <a:rPr lang="ru-RU" dirty="0"/>
              <a:t>дуалистического федерализма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Федерализм в США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07" y="4151288"/>
            <a:ext cx="3913448" cy="26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0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83108" y="1052736"/>
            <a:ext cx="9227107" cy="5040560"/>
          </a:xfrm>
        </p:spPr>
        <p:txBody>
          <a:bodyPr/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Высшее </a:t>
            </a:r>
            <a:r>
              <a:rPr lang="ru-RU" sz="2800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должностное лицо штата – </a:t>
            </a:r>
            <a:r>
              <a:rPr lang="ru-RU" sz="28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Губернатор</a:t>
            </a:r>
            <a:r>
              <a:rPr lang="ru-RU" sz="2800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 избирается прямыми выборами на 4 года.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Законодательный орган – </a:t>
            </a:r>
            <a:r>
              <a:rPr lang="ru-RU" sz="28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Легислатура</a:t>
            </a:r>
            <a:r>
              <a:rPr lang="ru-RU" sz="2800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. Депутаты избираются прямыми выборами на 2 – 4 года.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Судебная власть – суды штата во главе с </a:t>
            </a:r>
            <a:r>
              <a:rPr lang="ru-RU" sz="28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Верховным судом штата</a:t>
            </a:r>
            <a:r>
              <a:rPr lang="ru-RU" sz="2800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. Формирование судов в отдельных штатах характеризуется большими различиями.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ОРГАНЫ ВЛАСТИ НА УРОВНЕ ШТАТОВ:</a:t>
            </a:r>
            <a:br>
              <a:rPr lang="ru-RU" sz="440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765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032448"/>
          </a:xfrm>
        </p:spPr>
        <p:txBody>
          <a:bodyPr/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Ассоциированные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государства: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Пуэрто-Рико,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Гуам.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Прямое управление: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Виргинские острова,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Восточное Самоа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Имеют своих представителей в Конгрессе США.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Участвуют в праймериз на президентских выборах.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7647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ЗАВИСИМЫЕ ТЕРРИТОРИИ</a:t>
            </a:r>
            <a:br>
              <a:rPr lang="ru-RU" sz="4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32" y="1340768"/>
            <a:ext cx="3466381" cy="24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52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644034"/>
          </a:xfr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 27 февраля 1801 Федеральный округ Колумбия находится под юрисдикцией Конгресса США.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 федеральному закону от 1973 года Конгресс передал некоторые административные функции Законодательному совету (председатель совета и 12 членов, 4 из которых выбираются от всего округа, и по 1 от каждого из 8 административных районов, на срок 4 года) и мэру округа Колумбия.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Однако все законодательные акты, принимаемые муниципальными органами округа Колумбия, подлежат утверждению Конгрессом США.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(Энциклопедия «Вокруг света»)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ОКРУГ КОЛУМБИЯ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004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860058"/>
          </a:xfrm>
        </p:spPr>
        <p:txBody>
          <a:bodyPr/>
          <a:lstStyle/>
          <a:p>
            <a:r>
              <a:rPr lang="ru-RU" dirty="0" smtClean="0"/>
              <a:t>Полное название – </a:t>
            </a:r>
            <a:r>
              <a:rPr lang="ru-RU" b="1" u="sng" dirty="0" smtClean="0"/>
              <a:t>Федеративная</a:t>
            </a:r>
            <a:r>
              <a:rPr lang="ru-RU" b="1" dirty="0" smtClean="0"/>
              <a:t> Республика Германия</a:t>
            </a:r>
          </a:p>
          <a:p>
            <a:r>
              <a:rPr lang="ru-RU" dirty="0"/>
              <a:t>Страна делится на 16 федеральных земель!</a:t>
            </a:r>
          </a:p>
          <a:p>
            <a:r>
              <a:rPr lang="ru-RU" dirty="0"/>
              <a:t>Три земли-города: Берлин, Гамбург, Бремен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/>
              <a:t>Федерализм в Германии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95000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328592"/>
          </a:xfrm>
        </p:spPr>
        <p:txBody>
          <a:bodyPr/>
          <a:lstStyle/>
          <a:p>
            <a:r>
              <a:rPr lang="ru-RU" b="1" dirty="0"/>
              <a:t>Кооперативная федерация»</a:t>
            </a:r>
            <a:r>
              <a:rPr lang="ru-RU" dirty="0"/>
              <a:t>, поскольку имеет место институционально (прежде всего конституционно) оформленное сотрудничество Федерации и земель</a:t>
            </a:r>
          </a:p>
          <a:p>
            <a:r>
              <a:rPr lang="ru-RU" b="1" i="1" dirty="0"/>
              <a:t>Федеральное право имеет перевес над правом земель.</a:t>
            </a:r>
            <a:r>
              <a:rPr lang="ru-RU" dirty="0"/>
              <a:t> Толкуется это положение ограничительно: оно действует только в случае, когда федеральное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правотворчество </a:t>
            </a:r>
            <a:r>
              <a:rPr lang="ru-RU" dirty="0"/>
              <a:t>осуществляется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в </a:t>
            </a:r>
            <a:r>
              <a:rPr lang="ru-RU" dirty="0"/>
              <a:t>рамках федеральной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компетенции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ctr"/>
            <a:r>
              <a:rPr lang="ru-RU" dirty="0"/>
              <a:t>Федерализм в Германии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93" y="3833504"/>
            <a:ext cx="2749976" cy="29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7821"/>
            <a:ext cx="9144000" cy="5716042"/>
          </a:xfrm>
        </p:spPr>
        <p:txBody>
          <a:bodyPr/>
          <a:lstStyle/>
          <a:p>
            <a:pPr marL="109537" indent="0">
              <a:buNone/>
            </a:pPr>
            <a:r>
              <a:rPr lang="ru-RU" sz="2400" dirty="0" smtClean="0"/>
              <a:t>Своеобразная </a:t>
            </a:r>
            <a:r>
              <a:rPr lang="ru-RU" sz="2400" dirty="0"/>
              <a:t>модель разграничения предметов ведения и полномочий. Они делятся на:</a:t>
            </a:r>
            <a:endParaRPr lang="ru-RU" sz="2800" dirty="0"/>
          </a:p>
          <a:p>
            <a:pPr lvl="0"/>
            <a:r>
              <a:rPr lang="ru-RU" sz="2400" b="1" dirty="0"/>
              <a:t>Исключительную компетенцию Федерации</a:t>
            </a:r>
            <a:endParaRPr lang="ru-RU" sz="2800" b="1" dirty="0"/>
          </a:p>
          <a:p>
            <a:pPr lvl="1"/>
            <a:r>
              <a:rPr lang="ru-RU" sz="2000" dirty="0"/>
              <a:t>Внешняя политика, оборона, гражданство, валюта, почта, телекоммуникации и т.д.</a:t>
            </a:r>
            <a:endParaRPr lang="ru-RU" sz="2400" dirty="0"/>
          </a:p>
          <a:p>
            <a:pPr lvl="0"/>
            <a:r>
              <a:rPr lang="ru-RU" sz="2400" b="1" dirty="0"/>
              <a:t>Конкурирующую компетенцию </a:t>
            </a:r>
            <a:r>
              <a:rPr lang="ru-RU" sz="2400" dirty="0"/>
              <a:t>Федерации и земель</a:t>
            </a:r>
            <a:endParaRPr lang="ru-RU" sz="2800" dirty="0"/>
          </a:p>
          <a:p>
            <a:pPr lvl="1"/>
            <a:r>
              <a:rPr lang="ru-RU" sz="2000" dirty="0"/>
              <a:t>Земли в этих вопросах уполномочены до тех пор, пока Федерация не примет соответствующие правовые акты</a:t>
            </a:r>
            <a:endParaRPr lang="ru-RU" sz="2400" dirty="0"/>
          </a:p>
          <a:p>
            <a:pPr lvl="1"/>
            <a:r>
              <a:rPr lang="ru-RU" sz="2000" dirty="0"/>
              <a:t>Гражданское право, уголовное право, хозяйственное, трудовое право, процессуальное право</a:t>
            </a:r>
            <a:endParaRPr lang="ru-RU" sz="2400" dirty="0"/>
          </a:p>
          <a:p>
            <a:pPr lvl="0"/>
            <a:r>
              <a:rPr lang="ru-RU" sz="2400" b="1" dirty="0"/>
              <a:t>Исключительную компетенцию </a:t>
            </a:r>
            <a:r>
              <a:rPr lang="ru-RU" sz="2400" dirty="0"/>
              <a:t>земель.</a:t>
            </a:r>
            <a:endParaRPr lang="ru-RU" sz="2800" dirty="0"/>
          </a:p>
          <a:p>
            <a:pPr lvl="1"/>
            <a:r>
              <a:rPr lang="ru-RU" sz="2000" dirty="0"/>
              <a:t>Полицейское право, муниципальное (дословно – коммунальное) право, школы</a:t>
            </a:r>
            <a:endParaRPr lang="ru-RU" sz="2400" dirty="0"/>
          </a:p>
          <a:p>
            <a:r>
              <a:rPr lang="ru-RU" sz="2400" dirty="0"/>
              <a:t>+ рамочная компетенция</a:t>
            </a:r>
            <a:endParaRPr lang="ru-RU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/>
              <a:t>Разграничение предметов ведения</a:t>
            </a:r>
            <a:br>
              <a:rPr lang="ru-RU" dirty="0" smtClean="0"/>
            </a:br>
            <a:r>
              <a:rPr lang="ru-RU" dirty="0" smtClean="0"/>
              <a:t>В Германии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6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688632" cy="42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42908" y="1214422"/>
            <a:ext cx="9144000" cy="5139978"/>
          </a:xfrm>
        </p:spPr>
        <p:txBody>
          <a:bodyPr/>
          <a:lstStyle/>
          <a:p>
            <a:pPr marL="109537" indent="0">
              <a:buNone/>
            </a:pPr>
            <a:r>
              <a:rPr lang="ru-RU" sz="3600" i="1" dirty="0" smtClean="0"/>
              <a:t> -это система взаимоотношений между государством в целом, т.е., его центральной властью, и территориальными составными частями. </a:t>
            </a:r>
          </a:p>
          <a:p>
            <a:pPr marL="109537" indent="0">
              <a:buNone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Государственное устройство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9458" name="Picture 2" descr="http://www.gect.ru/country/europe/austria/maps/austria_m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00438"/>
            <a:ext cx="6000792" cy="3126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42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790015"/>
              </p:ext>
            </p:extLst>
          </p:nvPr>
        </p:nvGraphicFramePr>
        <p:xfrm>
          <a:off x="0" y="1417638"/>
          <a:ext cx="9144000" cy="517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68827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Формы государственного устройства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128"/>
            <a:ext cx="2915816" cy="149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07" y="2441424"/>
            <a:ext cx="1369662" cy="1826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20" y="3835863"/>
            <a:ext cx="3239852" cy="16458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32" y="5500702"/>
            <a:ext cx="1835368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12568"/>
          </a:xfrm>
        </p:spPr>
        <p:txBody>
          <a:bodyPr/>
          <a:lstStyle/>
          <a:p>
            <a:r>
              <a:rPr lang="ru-RU" dirty="0" smtClean="0"/>
              <a:t>Состоит из </a:t>
            </a:r>
            <a:r>
              <a:rPr lang="ru-RU" b="1" dirty="0" smtClean="0"/>
              <a:t>административно-территориальных образований</a:t>
            </a:r>
          </a:p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имеют признаков государства или государственного </a:t>
            </a:r>
            <a:r>
              <a:rPr lang="ru-RU" dirty="0" smtClean="0"/>
              <a:t>образования*</a:t>
            </a:r>
          </a:p>
          <a:p>
            <a:r>
              <a:rPr lang="ru-RU" dirty="0"/>
              <a:t>В</a:t>
            </a:r>
            <a:r>
              <a:rPr lang="ru-RU" dirty="0" smtClean="0"/>
              <a:t>ысокая </a:t>
            </a:r>
            <a:r>
              <a:rPr lang="ru-RU" dirty="0"/>
              <a:t>степень централизации </a:t>
            </a:r>
            <a:endParaRPr lang="ru-RU" dirty="0" smtClean="0"/>
          </a:p>
          <a:p>
            <a:pPr lvl="1"/>
            <a:r>
              <a:rPr lang="ru-RU" b="1" dirty="0" smtClean="0"/>
              <a:t>Управления</a:t>
            </a:r>
          </a:p>
          <a:p>
            <a:pPr lvl="1"/>
            <a:r>
              <a:rPr lang="ru-RU" b="1" dirty="0" smtClean="0"/>
              <a:t>Нормативного Регулирования</a:t>
            </a:r>
          </a:p>
          <a:p>
            <a:pPr lvl="1"/>
            <a:r>
              <a:rPr lang="ru-RU" b="1" dirty="0" smtClean="0"/>
              <a:t>Налогов и бюджета</a:t>
            </a:r>
          </a:p>
          <a:p>
            <a:pPr marL="392113" lvl="1" indent="0">
              <a:buNone/>
            </a:pPr>
            <a:endParaRPr lang="ru-RU" b="1" dirty="0" smtClean="0"/>
          </a:p>
          <a:p>
            <a:pPr marL="392113" lvl="1" indent="0">
              <a:buNone/>
            </a:pPr>
            <a:endParaRPr lang="ru-RU" b="1" dirty="0" smtClean="0"/>
          </a:p>
          <a:p>
            <a:pPr marL="392113" lvl="1" indent="0">
              <a:buNone/>
            </a:pPr>
            <a:endParaRPr lang="ru-RU" b="1" dirty="0" smtClean="0"/>
          </a:p>
          <a:p>
            <a:pPr marL="392113" lvl="1" indent="0">
              <a:buNone/>
            </a:pPr>
            <a:endParaRPr lang="ru-RU" b="1" dirty="0"/>
          </a:p>
          <a:p>
            <a:pPr marL="392113" lvl="1" indent="0">
              <a:buNone/>
            </a:pP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dirty="0" smtClean="0"/>
              <a:t>Унитарное государство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36912"/>
            <a:ext cx="2917321" cy="26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21547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Российская империя - унитарное государство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36866" name="Picture 2" descr="http://horde.me/uploads/posts/8d/8d5d94195e64128aa0680b585b25c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22" y="3286124"/>
            <a:ext cx="4095778" cy="3071834"/>
          </a:xfrm>
          <a:prstGeom prst="rect">
            <a:avLst/>
          </a:prstGeom>
          <a:noFill/>
        </p:spPr>
      </p:pic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1125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Состояло из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81 губерния</a:t>
            </a:r>
          </a:p>
          <a:p>
            <a:r>
              <a:rPr lang="ru-RU" dirty="0" smtClean="0"/>
              <a:t>21 область</a:t>
            </a:r>
          </a:p>
          <a:p>
            <a:r>
              <a:rPr lang="ru-RU" dirty="0" smtClean="0"/>
              <a:t>2 округа (Сухумский и </a:t>
            </a:r>
            <a:r>
              <a:rPr lang="ru-RU" dirty="0" err="1" smtClean="0"/>
              <a:t>Закатальский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6 градоначальств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Объединение территорий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7 генерал-губернаторств</a:t>
            </a:r>
          </a:p>
          <a:p>
            <a:r>
              <a:rPr lang="ru-RU" dirty="0" smtClean="0"/>
              <a:t>2 края (наместничество)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b="1" dirty="0" smtClean="0"/>
          </a:p>
          <a:p>
            <a:pPr marL="392113" lvl="1" indent="0">
              <a:buNone/>
            </a:pPr>
            <a:endParaRPr lang="ru-RU" b="1" dirty="0" smtClean="0"/>
          </a:p>
          <a:p>
            <a:pPr marL="392113" lvl="1" indent="0">
              <a:buNone/>
            </a:pPr>
            <a:endParaRPr lang="ru-RU" b="1" dirty="0" smtClean="0"/>
          </a:p>
          <a:p>
            <a:pPr marL="392113" lvl="1" indent="0">
              <a:buNone/>
            </a:pPr>
            <a:endParaRPr lang="ru-RU" b="1" dirty="0" smtClean="0"/>
          </a:p>
          <a:p>
            <a:pPr marL="392113" lvl="1" indent="0">
              <a:buNone/>
            </a:pPr>
            <a:endParaRPr lang="ru-RU" b="1" dirty="0"/>
          </a:p>
          <a:p>
            <a:pPr marL="392113" lvl="1" indent="0">
              <a:buNone/>
            </a:pPr>
            <a:endParaRPr lang="ru-RU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8627" y="749626"/>
            <a:ext cx="9144000" cy="5283994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остоит </a:t>
            </a:r>
            <a:r>
              <a:rPr lang="ru-RU" dirty="0"/>
              <a:t>из входящих в него </a:t>
            </a:r>
            <a:r>
              <a:rPr lang="ru-RU" b="1" dirty="0"/>
              <a:t>государств</a:t>
            </a:r>
            <a:r>
              <a:rPr lang="ru-RU" dirty="0"/>
              <a:t>, </a:t>
            </a:r>
            <a:r>
              <a:rPr lang="ru-RU" b="1" dirty="0" smtClean="0"/>
              <a:t>национально-территориальных</a:t>
            </a:r>
            <a:r>
              <a:rPr lang="ru-RU" dirty="0" smtClean="0"/>
              <a:t> </a:t>
            </a:r>
            <a:r>
              <a:rPr lang="ru-RU" dirty="0"/>
              <a:t>(автономных) и </a:t>
            </a:r>
            <a:r>
              <a:rPr lang="ru-RU" b="1" dirty="0"/>
              <a:t>территориальных</a:t>
            </a:r>
            <a:r>
              <a:rPr lang="ru-RU" dirty="0"/>
              <a:t> (территориально-государственных) образований. </a:t>
            </a:r>
            <a:endParaRPr lang="ru-RU" dirty="0" smtClean="0"/>
          </a:p>
          <a:p>
            <a:r>
              <a:rPr lang="ru-RU" dirty="0" smtClean="0"/>
              <a:t>При этом самостоятельное и единое государство!</a:t>
            </a:r>
          </a:p>
          <a:p>
            <a:r>
              <a:rPr lang="ru-RU" dirty="0"/>
              <a:t>части получают статус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субъектов </a:t>
            </a:r>
            <a:r>
              <a:rPr lang="ru-RU" dirty="0"/>
              <a:t>федерации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/>
              <a:t>более высокую меру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самостоятельности</a:t>
            </a:r>
            <a:r>
              <a:rPr lang="ru-RU" dirty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нежели </a:t>
            </a:r>
            <a:r>
              <a:rPr lang="ru-RU" dirty="0"/>
              <a:t>части унитарного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государства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777875"/>
          </a:xfrm>
        </p:spPr>
        <p:txBody>
          <a:bodyPr/>
          <a:lstStyle/>
          <a:p>
            <a:pPr algn="ctr"/>
            <a:r>
              <a:rPr lang="ru-RU" dirty="0" smtClean="0"/>
              <a:t>Федеративное государство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98920104"/>
              </p:ext>
            </p:extLst>
          </p:nvPr>
        </p:nvGraphicFramePr>
        <p:xfrm>
          <a:off x="4725365" y="2996952"/>
          <a:ext cx="4288460" cy="3411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85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644034"/>
          </a:xfrm>
        </p:spPr>
        <p:txBody>
          <a:bodyPr numCol="2"/>
          <a:lstStyle/>
          <a:p>
            <a:pPr marL="109537" indent="0">
              <a:buNone/>
            </a:pPr>
            <a:r>
              <a:rPr lang="ru-RU" dirty="0" smtClean="0"/>
              <a:t>ПО ВИДАМ СУБЪЕКТОВ</a:t>
            </a:r>
          </a:p>
          <a:p>
            <a:pPr lvl="1"/>
            <a:r>
              <a:rPr lang="ru-RU" dirty="0" smtClean="0"/>
              <a:t>Все субъекты – «государства»</a:t>
            </a:r>
          </a:p>
          <a:p>
            <a:pPr lvl="1"/>
            <a:r>
              <a:rPr lang="ru-RU" dirty="0"/>
              <a:t>смешанный состав субъектов </a:t>
            </a:r>
            <a:endParaRPr lang="ru-RU" dirty="0" smtClean="0"/>
          </a:p>
          <a:p>
            <a:pPr lvl="2"/>
            <a:r>
              <a:rPr lang="ru-RU" dirty="0" smtClean="0"/>
              <a:t>государства </a:t>
            </a:r>
            <a:r>
              <a:rPr lang="ru-RU" dirty="0"/>
              <a:t>(республики), </a:t>
            </a:r>
            <a:endParaRPr lang="ru-RU" dirty="0" smtClean="0"/>
          </a:p>
          <a:p>
            <a:pPr lvl="2"/>
            <a:r>
              <a:rPr lang="ru-RU" dirty="0" smtClean="0"/>
              <a:t>национально-государственные </a:t>
            </a:r>
            <a:r>
              <a:rPr lang="ru-RU" dirty="0"/>
              <a:t>(автономные) образования, </a:t>
            </a:r>
            <a:endParaRPr lang="ru-RU" dirty="0" smtClean="0"/>
          </a:p>
          <a:p>
            <a:pPr lvl="2"/>
            <a:r>
              <a:rPr lang="ru-RU" dirty="0" smtClean="0"/>
              <a:t>территориально-государственные </a:t>
            </a:r>
            <a:r>
              <a:rPr lang="ru-RU" dirty="0"/>
              <a:t>(территориальные) образования. </a:t>
            </a:r>
            <a:endParaRPr lang="ru-RU" dirty="0" smtClean="0"/>
          </a:p>
          <a:p>
            <a:pPr lvl="2"/>
            <a:endParaRPr lang="ru-RU" dirty="0"/>
          </a:p>
          <a:p>
            <a:pPr marL="392113" lvl="1" indent="0">
              <a:buNone/>
            </a:pPr>
            <a:r>
              <a:rPr lang="ru-RU" dirty="0" smtClean="0"/>
              <a:t>ПО ПОРЯДКУ ОБРАЗОВАНИЯ</a:t>
            </a:r>
          </a:p>
          <a:p>
            <a:pPr lvl="1"/>
            <a:r>
              <a:rPr lang="ru-RU" dirty="0" smtClean="0"/>
              <a:t>Объединение ранее независимых государств (США) – </a:t>
            </a:r>
            <a:r>
              <a:rPr lang="ru-RU" b="1" i="1" dirty="0" smtClean="0"/>
              <a:t>«федерация снизу»</a:t>
            </a:r>
          </a:p>
          <a:p>
            <a:pPr lvl="1"/>
            <a:r>
              <a:rPr lang="ru-RU" dirty="0" smtClean="0"/>
              <a:t>Преобразование унитарного государства (Бельгия) – </a:t>
            </a:r>
            <a:r>
              <a:rPr lang="ru-RU" b="1" dirty="0" smtClean="0"/>
              <a:t>«</a:t>
            </a:r>
            <a:r>
              <a:rPr lang="ru-RU" b="1" i="1" dirty="0" smtClean="0"/>
              <a:t>федерация сверху»</a:t>
            </a:r>
            <a:endParaRPr lang="ru-RU" dirty="0" smtClean="0"/>
          </a:p>
          <a:p>
            <a:pPr lvl="2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4774"/>
            <a:ext cx="9144000" cy="779478"/>
          </a:xfrm>
        </p:spPr>
        <p:txBody>
          <a:bodyPr/>
          <a:lstStyle/>
          <a:p>
            <a:pPr algn="ctr"/>
            <a:r>
              <a:rPr lang="ru-RU" dirty="0" smtClean="0"/>
              <a:t>Виды федераций: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02" y="4245265"/>
            <a:ext cx="2538523" cy="25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616624"/>
          </a:xfrm>
        </p:spPr>
        <p:txBody>
          <a:bodyPr/>
          <a:lstStyle/>
          <a:p>
            <a:pPr lvl="1"/>
            <a:r>
              <a:rPr lang="ru-RU" dirty="0" smtClean="0"/>
              <a:t>ПО ПРАВОВОЙ ОСНОВЕ:</a:t>
            </a:r>
          </a:p>
          <a:p>
            <a:pPr lvl="2"/>
            <a:r>
              <a:rPr lang="ru-RU" dirty="0" smtClean="0"/>
              <a:t>Конституционные</a:t>
            </a:r>
            <a:endParaRPr lang="ru-RU" dirty="0"/>
          </a:p>
          <a:p>
            <a:pPr lvl="2"/>
            <a:r>
              <a:rPr lang="ru-RU" dirty="0"/>
              <a:t>Договорные</a:t>
            </a:r>
          </a:p>
          <a:p>
            <a:endParaRPr lang="ru-RU" dirty="0" smtClean="0"/>
          </a:p>
          <a:p>
            <a:pPr lvl="1"/>
            <a:r>
              <a:rPr lang="ru-RU" dirty="0" smtClean="0"/>
              <a:t>ПО СТАТУСУ СУБЪЕКТОВ</a:t>
            </a:r>
          </a:p>
          <a:p>
            <a:pPr lvl="2"/>
            <a:r>
              <a:rPr lang="ru-RU" dirty="0" smtClean="0"/>
              <a:t>Симметричные</a:t>
            </a:r>
          </a:p>
          <a:p>
            <a:pPr lvl="2"/>
            <a:r>
              <a:rPr lang="ru-RU" dirty="0" smtClean="0"/>
              <a:t>Ассиметричные</a:t>
            </a:r>
          </a:p>
          <a:p>
            <a:pPr marL="630238" lvl="2" indent="0">
              <a:buNone/>
            </a:pPr>
            <a:endParaRPr lang="ru-RU" dirty="0" smtClean="0"/>
          </a:p>
          <a:p>
            <a:pPr lvl="1"/>
            <a:r>
              <a:rPr lang="ru-RU" dirty="0" smtClean="0"/>
              <a:t>ПО РАЗГРАНИЧЕНИЮ ПРЕДМЕТОВ ВЕДЕНИЯ И ПОЛНОМОЧИЙ</a:t>
            </a:r>
          </a:p>
          <a:p>
            <a:pPr lvl="2"/>
            <a:r>
              <a:rPr lang="ru-RU" dirty="0" smtClean="0"/>
              <a:t>Закреплены у </a:t>
            </a:r>
            <a:r>
              <a:rPr lang="ru-RU" b="1" dirty="0" smtClean="0"/>
              <a:t>центра</a:t>
            </a:r>
            <a:r>
              <a:rPr lang="ru-RU" dirty="0" smtClean="0"/>
              <a:t>, остальное – </a:t>
            </a:r>
            <a:r>
              <a:rPr lang="ru-RU" b="1" dirty="0" smtClean="0"/>
              <a:t>субъекты</a:t>
            </a:r>
          </a:p>
          <a:p>
            <a:pPr lvl="2"/>
            <a:r>
              <a:rPr lang="ru-RU" dirty="0" smtClean="0"/>
              <a:t>Закреплены у </a:t>
            </a:r>
            <a:r>
              <a:rPr lang="ru-RU" b="1" dirty="0" smtClean="0"/>
              <a:t>субъектов</a:t>
            </a:r>
            <a:r>
              <a:rPr lang="ru-RU" dirty="0" smtClean="0"/>
              <a:t>, остальное – у </a:t>
            </a:r>
            <a:r>
              <a:rPr lang="ru-RU" b="1" dirty="0" smtClean="0"/>
              <a:t>центра</a:t>
            </a:r>
          </a:p>
          <a:p>
            <a:pPr lvl="2"/>
            <a:r>
              <a:rPr lang="ru-RU" b="1" dirty="0" smtClean="0"/>
              <a:t>Чётко определены полномочия каждой из сторон</a:t>
            </a:r>
          </a:p>
          <a:p>
            <a:pPr lvl="2"/>
            <a:r>
              <a:rPr lang="ru-RU" dirty="0" smtClean="0"/>
              <a:t>Полномочия </a:t>
            </a:r>
            <a:r>
              <a:rPr lang="ru-RU" b="1" dirty="0" smtClean="0"/>
              <a:t>центра</a:t>
            </a:r>
            <a:r>
              <a:rPr lang="ru-RU" dirty="0" smtClean="0"/>
              <a:t>, </a:t>
            </a:r>
            <a:r>
              <a:rPr lang="ru-RU" b="1" dirty="0" smtClean="0"/>
              <a:t>совместное ведения</a:t>
            </a:r>
            <a:r>
              <a:rPr lang="ru-RU" dirty="0" smtClean="0"/>
              <a:t>, остальное - 			субъекты</a:t>
            </a:r>
          </a:p>
          <a:p>
            <a:pPr marL="392113" lvl="1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ru-RU" dirty="0" smtClean="0"/>
              <a:t>Виды федераций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92696"/>
            <a:ext cx="3466381" cy="318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2311</TotalTime>
  <Words>1077</Words>
  <Application>Microsoft Office PowerPoint</Application>
  <PresentationFormat>Экран (4:3)</PresentationFormat>
  <Paragraphs>254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Открытая</vt:lpstr>
      <vt:lpstr>Школа Права при Юридическом факультете МГУ</vt:lpstr>
      <vt:lpstr>«Что такое форма государственного устройства?» </vt:lpstr>
      <vt:lpstr>Государственное устройство</vt:lpstr>
      <vt:lpstr>Формы государственного устройства</vt:lpstr>
      <vt:lpstr>Унитарное государство</vt:lpstr>
      <vt:lpstr>Российская империя - унитарное государство</vt:lpstr>
      <vt:lpstr>Федеративное государство</vt:lpstr>
      <vt:lpstr>Виды федераций:</vt:lpstr>
      <vt:lpstr>Виды федераций</vt:lpstr>
      <vt:lpstr> «Союз неравных»</vt:lpstr>
      <vt:lpstr>Сравнение федерации и унитарного государства</vt:lpstr>
      <vt:lpstr>Сравнение федерации и унитарного государства</vt:lpstr>
      <vt:lpstr>Сравнение федерации и унитарного государства</vt:lpstr>
      <vt:lpstr>Конфедерация</vt:lpstr>
      <vt:lpstr>Конфедерация</vt:lpstr>
      <vt:lpstr>Территориальная автономия</vt:lpstr>
      <vt:lpstr>«Автономия» по-фински</vt:lpstr>
      <vt:lpstr>Национал-культурная автономия</vt:lpstr>
      <vt:lpstr>Примеры в России</vt:lpstr>
      <vt:lpstr>Региональное государство</vt:lpstr>
      <vt:lpstr>Региональное государство</vt:lpstr>
      <vt:lpstr>Федерализм в США</vt:lpstr>
      <vt:lpstr>ОРГАНЫ ВЛАСТИ НА УРОВНЕ ШТАТОВ: </vt:lpstr>
      <vt:lpstr>ЗАВИСИМЫЕ ТЕРРИТОРИИ </vt:lpstr>
      <vt:lpstr>ФЕДЕРАЛЬНЫЙ ОКРУГ КОЛУМБИЯ </vt:lpstr>
      <vt:lpstr>Федерализм в Германии</vt:lpstr>
      <vt:lpstr>Федерализм в Германии</vt:lpstr>
      <vt:lpstr>Разграничение предметов ведения В Германии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Права при Юридическом факультете МГУ</dc:title>
  <dc:creator>1</dc:creator>
  <cp:lastModifiedBy>Сергей Афанасьев</cp:lastModifiedBy>
  <cp:revision>227</cp:revision>
  <dcterms:created xsi:type="dcterms:W3CDTF">2014-11-15T05:55:52Z</dcterms:created>
  <dcterms:modified xsi:type="dcterms:W3CDTF">2015-12-01T23:25:52Z</dcterms:modified>
</cp:coreProperties>
</file>