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9" r:id="rId4"/>
    <p:sldId id="259" r:id="rId5"/>
    <p:sldId id="280" r:id="rId6"/>
    <p:sldId id="263" r:id="rId7"/>
    <p:sldId id="257" r:id="rId8"/>
    <p:sldId id="265" r:id="rId9"/>
    <p:sldId id="266" r:id="rId10"/>
    <p:sldId id="268" r:id="rId11"/>
    <p:sldId id="269" r:id="rId12"/>
    <p:sldId id="270" r:id="rId13"/>
    <p:sldId id="271" r:id="rId14"/>
    <p:sldId id="274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0000"/>
    <a:srgbClr val="FF9933"/>
    <a:srgbClr val="9999FF"/>
    <a:srgbClr val="FFFF00"/>
    <a:srgbClr val="CC6600"/>
    <a:srgbClr val="A7E200"/>
    <a:srgbClr val="BBFE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3.bin"/><Relationship Id="rId3" Type="http://schemas.microsoft.com/office/2006/relationships/legacyDiagramText" Target="legacyDiagramText8.bin"/><Relationship Id="rId7" Type="http://schemas.microsoft.com/office/2006/relationships/legacyDiagramText" Target="legacyDiagramText12.bin"/><Relationship Id="rId2" Type="http://schemas.microsoft.com/office/2006/relationships/legacyDiagramText" Target="legacyDiagramText7.bin"/><Relationship Id="rId1" Type="http://schemas.microsoft.com/office/2006/relationships/legacyDiagramText" Target="legacyDiagramText6.bin"/><Relationship Id="rId6" Type="http://schemas.microsoft.com/office/2006/relationships/legacyDiagramText" Target="legacyDiagramText11.bin"/><Relationship Id="rId5" Type="http://schemas.microsoft.com/office/2006/relationships/legacyDiagramText" Target="legacyDiagramText10.bin"/><Relationship Id="rId4" Type="http://schemas.microsoft.com/office/2006/relationships/legacyDiagramText" Target="legacyDiagramText9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6.bin"/><Relationship Id="rId2" Type="http://schemas.microsoft.com/office/2006/relationships/legacyDiagramText" Target="legacyDiagramText15.bin"/><Relationship Id="rId1" Type="http://schemas.microsoft.com/office/2006/relationships/legacyDiagramText" Target="legacyDiagramText1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76F61-0AF5-4150-B60D-B770721B6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AAFC4-7BB7-4E12-B6BD-EA606689A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826C7-6D13-4228-A25C-291B1B0AD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8EE64-CE6B-42CF-87DF-3F942DD62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B36E0-29E6-4BF8-8A67-5589EC6E9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A5F9D-63E4-48B8-8421-D9EA37D8F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6861-81FC-42CC-8122-D9FBA2E9C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591D3-EC0C-42E4-BB6F-ACA3CEDD6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DA59-1A6C-4128-8A77-1BE1ADF3C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400D0-5DFE-46D0-BFD0-120C23C2B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AFE8C-8C39-40EC-B188-BBA49D370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03D5E-349C-4B0D-A793-424B4B6FC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7E200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3A69BDA-B24C-4501-A2E2-7DF090374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rgbClr val="CC6600"/>
                </a:solidFill>
              </a:rPr>
              <a:t>Деньги и денежное обращение.</a:t>
            </a:r>
            <a:br>
              <a:rPr lang="ru-RU" sz="4000" smtClean="0">
                <a:solidFill>
                  <a:srgbClr val="CC6600"/>
                </a:solidFill>
              </a:rPr>
            </a:br>
            <a:r>
              <a:rPr lang="ru-RU" sz="4000" smtClean="0">
                <a:solidFill>
                  <a:srgbClr val="CC6600"/>
                </a:solidFill>
              </a:rPr>
              <a:t>Инфляция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Раздел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Уравнение</a:t>
            </a:r>
            <a:br>
              <a:rPr lang="ru-RU" sz="4000" b="1" smtClean="0">
                <a:solidFill>
                  <a:srgbClr val="CC6600"/>
                </a:solidFill>
              </a:rPr>
            </a:br>
            <a:r>
              <a:rPr lang="ru-RU" sz="4000" b="1" smtClean="0">
                <a:solidFill>
                  <a:srgbClr val="CC6600"/>
                </a:solidFill>
              </a:rPr>
              <a:t> количественной теории денег</a:t>
            </a:r>
          </a:p>
        </p:txBody>
      </p:sp>
      <p:sp>
        <p:nvSpPr>
          <p:cNvPr id="11267" name="Rectangle 8"/>
          <p:cNvSpPr>
            <a:spLocks noChangeArrowheads="1"/>
          </p:cNvSpPr>
          <p:nvPr/>
        </p:nvSpPr>
        <p:spPr bwMode="auto">
          <a:xfrm>
            <a:off x="3059113" y="1844675"/>
            <a:ext cx="421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0" b="1">
                <a:solidFill>
                  <a:srgbClr val="CC6600"/>
                </a:solidFill>
              </a:rPr>
              <a:t>M</a:t>
            </a:r>
            <a:r>
              <a:rPr lang="en-US" sz="6000" b="1">
                <a:solidFill>
                  <a:srgbClr val="CC6600"/>
                </a:solidFill>
                <a:sym typeface="Symbol" pitchFamily="18" charset="2"/>
              </a:rPr>
              <a:t></a:t>
            </a:r>
            <a:r>
              <a:rPr lang="en-US" sz="6000" b="1">
                <a:solidFill>
                  <a:srgbClr val="CC6600"/>
                </a:solidFill>
              </a:rPr>
              <a:t>V</a:t>
            </a:r>
            <a:r>
              <a:rPr lang="ru-RU" sz="6000" b="1">
                <a:solidFill>
                  <a:srgbClr val="CC6600"/>
                </a:solidFill>
              </a:rPr>
              <a:t> </a:t>
            </a:r>
            <a:r>
              <a:rPr lang="ru-RU" sz="6000" b="1">
                <a:solidFill>
                  <a:srgbClr val="CC6600"/>
                </a:solidFill>
                <a:sym typeface="Symbol" pitchFamily="18" charset="2"/>
              </a:rPr>
              <a:t>= </a:t>
            </a:r>
            <a:r>
              <a:rPr lang="en-US" sz="6000" b="1">
                <a:solidFill>
                  <a:srgbClr val="CC6600"/>
                </a:solidFill>
                <a:sym typeface="Symbol" pitchFamily="18" charset="2"/>
              </a:rPr>
              <a:t>P</a:t>
            </a:r>
            <a:r>
              <a:rPr lang="en-US" sz="6000" b="1">
                <a:solidFill>
                  <a:srgbClr val="CC6600"/>
                </a:solidFill>
              </a:rPr>
              <a:t>T</a:t>
            </a:r>
            <a:r>
              <a:rPr lang="ru-RU" sz="6000" b="1">
                <a:sym typeface="Symbol" pitchFamily="18" charset="2"/>
              </a:rPr>
              <a:t> </a:t>
            </a:r>
          </a:p>
        </p:txBody>
      </p:sp>
      <p:sp>
        <p:nvSpPr>
          <p:cNvPr id="11268" name="Rectangle 13"/>
          <p:cNvSpPr>
            <a:spLocks noChangeArrowheads="1"/>
          </p:cNvSpPr>
          <p:nvPr/>
        </p:nvSpPr>
        <p:spPr bwMode="auto">
          <a:xfrm>
            <a:off x="2771775" y="1557338"/>
            <a:ext cx="2087563" cy="1584325"/>
          </a:xfrm>
          <a:prstGeom prst="rect">
            <a:avLst/>
          </a:prstGeom>
          <a:noFill/>
          <a:ln w="57150">
            <a:solidFill>
              <a:srgbClr val="CC66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Line 14"/>
          <p:cNvSpPr>
            <a:spLocks noChangeShapeType="1"/>
          </p:cNvSpPr>
          <p:nvPr/>
        </p:nvSpPr>
        <p:spPr bwMode="auto">
          <a:xfrm flipH="1">
            <a:off x="1763713" y="3213100"/>
            <a:ext cx="1368425" cy="720725"/>
          </a:xfrm>
          <a:prstGeom prst="line">
            <a:avLst/>
          </a:prstGeom>
          <a:noFill/>
          <a:ln w="57150">
            <a:solidFill>
              <a:srgbClr val="CC66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0" name="Text Box 15"/>
          <p:cNvSpPr txBox="1">
            <a:spLocks noChangeArrowheads="1"/>
          </p:cNvSpPr>
          <p:nvPr/>
        </p:nvSpPr>
        <p:spPr bwMode="auto">
          <a:xfrm>
            <a:off x="395288" y="4365625"/>
            <a:ext cx="3600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денежная составляющая (информация о деньгах, использованных при сделках)</a:t>
            </a:r>
            <a:r>
              <a:rPr lang="ru-RU"/>
              <a:t> </a:t>
            </a:r>
          </a:p>
        </p:txBody>
      </p:sp>
      <p:sp>
        <p:nvSpPr>
          <p:cNvPr id="11271" name="Rectangle 16"/>
          <p:cNvSpPr>
            <a:spLocks noChangeArrowheads="1"/>
          </p:cNvSpPr>
          <p:nvPr/>
        </p:nvSpPr>
        <p:spPr bwMode="auto">
          <a:xfrm>
            <a:off x="5435600" y="1557338"/>
            <a:ext cx="2087563" cy="1584325"/>
          </a:xfrm>
          <a:prstGeom prst="rect">
            <a:avLst/>
          </a:prstGeom>
          <a:noFill/>
          <a:ln w="57150">
            <a:solidFill>
              <a:srgbClr val="CC66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Line 17"/>
          <p:cNvSpPr>
            <a:spLocks noChangeShapeType="1"/>
          </p:cNvSpPr>
          <p:nvPr/>
        </p:nvSpPr>
        <p:spPr bwMode="auto">
          <a:xfrm>
            <a:off x="6227763" y="3213100"/>
            <a:ext cx="1223962" cy="720725"/>
          </a:xfrm>
          <a:prstGeom prst="line">
            <a:avLst/>
          </a:prstGeom>
          <a:noFill/>
          <a:ln w="57150">
            <a:solidFill>
              <a:srgbClr val="CC66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Text Box 18"/>
          <p:cNvSpPr txBox="1">
            <a:spLocks noChangeArrowheads="1"/>
          </p:cNvSpPr>
          <p:nvPr/>
        </p:nvSpPr>
        <p:spPr bwMode="auto">
          <a:xfrm>
            <a:off x="5148263" y="4365625"/>
            <a:ext cx="3600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товарная составляющая (денежное выражение</a:t>
            </a:r>
          </a:p>
          <a:p>
            <a:pPr algn="ctr"/>
            <a:r>
              <a:rPr lang="ru-RU" b="1"/>
              <a:t> суммы всех сделок, </a:t>
            </a:r>
          </a:p>
          <a:p>
            <a:pPr algn="ctr"/>
            <a:r>
              <a:rPr lang="ru-RU" b="1"/>
              <a:t>совершенных за год)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Уравнение</a:t>
            </a:r>
            <a:br>
              <a:rPr lang="ru-RU" sz="4000" b="1" smtClean="0">
                <a:solidFill>
                  <a:srgbClr val="CC6600"/>
                </a:solidFill>
              </a:rPr>
            </a:br>
            <a:r>
              <a:rPr lang="ru-RU" sz="4000" b="1" smtClean="0">
                <a:solidFill>
                  <a:srgbClr val="CC6600"/>
                </a:solidFill>
              </a:rPr>
              <a:t> количественной теории денег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348038" y="2420938"/>
            <a:ext cx="256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600" b="1">
                <a:solidFill>
                  <a:srgbClr val="CC6600"/>
                </a:solidFill>
              </a:rPr>
              <a:t>M</a:t>
            </a:r>
            <a:r>
              <a:rPr lang="en-US" sz="3600" b="1">
                <a:solidFill>
                  <a:srgbClr val="CC6600"/>
                </a:solidFill>
                <a:sym typeface="Symbol" pitchFamily="18" charset="2"/>
              </a:rPr>
              <a:t></a:t>
            </a:r>
            <a:r>
              <a:rPr lang="en-US" sz="3600" b="1">
                <a:solidFill>
                  <a:srgbClr val="CC6600"/>
                </a:solidFill>
              </a:rPr>
              <a:t>V</a:t>
            </a:r>
            <a:r>
              <a:rPr lang="ru-RU" sz="3600" b="1">
                <a:solidFill>
                  <a:srgbClr val="CC6600"/>
                </a:solidFill>
              </a:rPr>
              <a:t> </a:t>
            </a:r>
            <a:r>
              <a:rPr lang="ru-RU" sz="3600" b="1">
                <a:solidFill>
                  <a:srgbClr val="CC6600"/>
                </a:solidFill>
                <a:sym typeface="Symbol" pitchFamily="18" charset="2"/>
              </a:rPr>
              <a:t>= </a:t>
            </a:r>
            <a:r>
              <a:rPr lang="en-US" sz="3600" b="1">
                <a:solidFill>
                  <a:srgbClr val="CC6600"/>
                </a:solidFill>
                <a:sym typeface="Symbol" pitchFamily="18" charset="2"/>
              </a:rPr>
              <a:t>P</a:t>
            </a:r>
            <a:r>
              <a:rPr lang="en-US" sz="3600" b="1">
                <a:solidFill>
                  <a:srgbClr val="FF0000"/>
                </a:solidFill>
              </a:rPr>
              <a:t>Y</a:t>
            </a:r>
            <a:r>
              <a:rPr lang="ru-RU">
                <a:sym typeface="Symbol" pitchFamily="18" charset="2"/>
              </a:rPr>
              <a:t>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908175" y="1412875"/>
            <a:ext cx="554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Уравнение количественной теории денег (УКТД)</a:t>
            </a:r>
          </a:p>
          <a:p>
            <a:pPr algn="ctr"/>
            <a:r>
              <a:rPr lang="ru-RU"/>
              <a:t>Уравнение обмена</a:t>
            </a:r>
          </a:p>
          <a:p>
            <a:pPr algn="ctr"/>
            <a:r>
              <a:rPr lang="ru-RU"/>
              <a:t>Уравнение Фишера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50825" y="3463925"/>
            <a:ext cx="856932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M</a:t>
            </a:r>
            <a:r>
              <a:rPr lang="ru-RU" sz="2000" b="1"/>
              <a:t> – количество денег в обращении;</a:t>
            </a:r>
          </a:p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V</a:t>
            </a:r>
            <a:r>
              <a:rPr lang="ru-RU" sz="2000" b="1"/>
              <a:t> – скорость обращения денег (сколько раз 1 рубль переходит из рук в руки за определенный промежуток времени), предполагается постоянной, предопределена технологическими и институциональными факторами;</a:t>
            </a:r>
          </a:p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P</a:t>
            </a:r>
            <a:r>
              <a:rPr lang="ru-RU" sz="2000" b="1"/>
              <a:t> – цена, по которой совершается типичная сделка (средняя цена одой сделки);</a:t>
            </a:r>
          </a:p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FF0000"/>
                </a:solidFill>
              </a:rPr>
              <a:t>Y</a:t>
            </a:r>
            <a:r>
              <a:rPr lang="ru-RU" sz="2000" b="1">
                <a:solidFill>
                  <a:srgbClr val="FF0000"/>
                </a:solidFill>
              </a:rPr>
              <a:t> – величина совокупного объёма производства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Уравнение</a:t>
            </a:r>
            <a:br>
              <a:rPr lang="ru-RU" sz="4000" b="1" smtClean="0">
                <a:solidFill>
                  <a:srgbClr val="CC6600"/>
                </a:solidFill>
              </a:rPr>
            </a:br>
            <a:r>
              <a:rPr lang="ru-RU" sz="4000" b="1" smtClean="0">
                <a:solidFill>
                  <a:srgbClr val="CC6600"/>
                </a:solidFill>
              </a:rPr>
              <a:t> количественной теории денег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59113" y="1844675"/>
            <a:ext cx="4259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0" b="1">
                <a:solidFill>
                  <a:srgbClr val="CC6600"/>
                </a:solidFill>
              </a:rPr>
              <a:t>M</a:t>
            </a:r>
            <a:r>
              <a:rPr lang="en-US" sz="6000" b="1">
                <a:solidFill>
                  <a:srgbClr val="CC6600"/>
                </a:solidFill>
                <a:sym typeface="Symbol" pitchFamily="18" charset="2"/>
              </a:rPr>
              <a:t></a:t>
            </a:r>
            <a:r>
              <a:rPr lang="en-US" sz="6000" b="1">
                <a:solidFill>
                  <a:srgbClr val="CC6600"/>
                </a:solidFill>
              </a:rPr>
              <a:t>V</a:t>
            </a:r>
            <a:r>
              <a:rPr lang="ru-RU" sz="6000" b="1">
                <a:solidFill>
                  <a:srgbClr val="CC6600"/>
                </a:solidFill>
              </a:rPr>
              <a:t> </a:t>
            </a:r>
            <a:r>
              <a:rPr lang="ru-RU" sz="6000" b="1">
                <a:solidFill>
                  <a:srgbClr val="CC6600"/>
                </a:solidFill>
                <a:sym typeface="Symbol" pitchFamily="18" charset="2"/>
              </a:rPr>
              <a:t>= </a:t>
            </a:r>
            <a:r>
              <a:rPr lang="en-US" sz="6000" b="1">
                <a:solidFill>
                  <a:srgbClr val="CC6600"/>
                </a:solidFill>
                <a:sym typeface="Symbol" pitchFamily="18" charset="2"/>
              </a:rPr>
              <a:t>P</a:t>
            </a:r>
            <a:r>
              <a:rPr lang="en-US" sz="6000" b="1">
                <a:solidFill>
                  <a:srgbClr val="FF0000"/>
                </a:solidFill>
              </a:rPr>
              <a:t>Y</a:t>
            </a:r>
            <a:r>
              <a:rPr lang="ru-RU" sz="6000" b="1">
                <a:sym typeface="Symbol" pitchFamily="18" charset="2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771775" y="1557338"/>
            <a:ext cx="2087563" cy="1584325"/>
          </a:xfrm>
          <a:prstGeom prst="rect">
            <a:avLst/>
          </a:prstGeom>
          <a:noFill/>
          <a:ln w="57150">
            <a:solidFill>
              <a:srgbClr val="CC66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1763713" y="3213100"/>
            <a:ext cx="1368425" cy="720725"/>
          </a:xfrm>
          <a:prstGeom prst="line">
            <a:avLst/>
          </a:prstGeom>
          <a:noFill/>
          <a:ln w="57150">
            <a:solidFill>
              <a:srgbClr val="CC66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95288" y="4365625"/>
            <a:ext cx="3600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денежная составляющая (информация о деньгах, использованных при сделках)</a:t>
            </a:r>
            <a:r>
              <a:rPr lang="ru-RU"/>
              <a:t> 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435600" y="1557338"/>
            <a:ext cx="2087563" cy="1584325"/>
          </a:xfrm>
          <a:prstGeom prst="rect">
            <a:avLst/>
          </a:prstGeom>
          <a:noFill/>
          <a:ln w="57150">
            <a:solidFill>
              <a:srgbClr val="CC66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227763" y="3213100"/>
            <a:ext cx="1223962" cy="720725"/>
          </a:xfrm>
          <a:prstGeom prst="line">
            <a:avLst/>
          </a:prstGeom>
          <a:noFill/>
          <a:ln w="57150">
            <a:solidFill>
              <a:srgbClr val="CC66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148263" y="4365625"/>
            <a:ext cx="36004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реальный объём национального производства, представленный</a:t>
            </a:r>
          </a:p>
          <a:p>
            <a:pPr algn="ctr"/>
            <a:r>
              <a:rPr lang="ru-RU" b="1"/>
              <a:t> в денежном выражении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Инфляция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55650" y="1758950"/>
            <a:ext cx="822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0" algn="l"/>
                <a:tab pos="5646738" algn="l"/>
              </a:tabLst>
            </a:pPr>
            <a:r>
              <a:rPr lang="ru-RU" sz="2000" b="1">
                <a:solidFill>
                  <a:srgbClr val="990033"/>
                </a:solidFill>
              </a:rPr>
              <a:t>Инфляция - устойчивая тенденция роста общего уровня цен</a:t>
            </a:r>
            <a:r>
              <a:rPr lang="ru-RU">
                <a:solidFill>
                  <a:srgbClr val="990033"/>
                </a:solidFill>
              </a:rPr>
              <a:t>.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738188" y="2654300"/>
            <a:ext cx="7785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000" b="1">
                <a:solidFill>
                  <a:srgbClr val="990033"/>
                </a:solidFill>
              </a:rPr>
              <a:t>Измеряется с помощью ИПЦ (индекс потребительских цен)</a:t>
            </a:r>
            <a:r>
              <a:rPr lang="ru-RU">
                <a:solidFill>
                  <a:srgbClr val="990033"/>
                </a:solidFill>
              </a:rPr>
              <a:t> 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95338" y="3686175"/>
            <a:ext cx="75898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rgbClr val="990033"/>
                </a:solidFill>
              </a:rPr>
              <a:t>Темп инфляции – это прирост общего уровня цен за определенный период времени, выраженный в процентах.</a:t>
            </a:r>
          </a:p>
        </p:txBody>
      </p:sp>
      <p:sp>
        <p:nvSpPr>
          <p:cNvPr id="14343" name="Rectangle 13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/>
      <p:bldP spid="358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Причины инфляции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355850" y="2379663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000" b="1">
                <a:cs typeface="Times New Roman" pitchFamily="18" charset="0"/>
              </a:rPr>
              <a:t>, </a:t>
            </a:r>
            <a:endParaRPr lang="ru-RU"/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611188" y="1196975"/>
            <a:ext cx="77311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CC6600"/>
                </a:solidFill>
              </a:rPr>
              <a:t>Уравнение</a:t>
            </a:r>
            <a:br>
              <a:rPr lang="ru-RU" sz="2800" b="1">
                <a:solidFill>
                  <a:srgbClr val="CC6600"/>
                </a:solidFill>
              </a:rPr>
            </a:br>
            <a:r>
              <a:rPr lang="ru-RU" sz="2800" b="1">
                <a:solidFill>
                  <a:srgbClr val="CC6600"/>
                </a:solidFill>
              </a:rPr>
              <a:t> количественной теории денег</a:t>
            </a: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2627313" y="2276475"/>
            <a:ext cx="4259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0" b="1">
                <a:solidFill>
                  <a:srgbClr val="CC6600"/>
                </a:solidFill>
              </a:rPr>
              <a:t>M</a:t>
            </a:r>
            <a:r>
              <a:rPr lang="en-US" sz="6000" b="1">
                <a:solidFill>
                  <a:srgbClr val="CC6600"/>
                </a:solidFill>
                <a:sym typeface="Symbol" pitchFamily="18" charset="2"/>
              </a:rPr>
              <a:t></a:t>
            </a:r>
            <a:r>
              <a:rPr lang="en-US" sz="6000" b="1">
                <a:solidFill>
                  <a:srgbClr val="CC6600"/>
                </a:solidFill>
              </a:rPr>
              <a:t>V</a:t>
            </a:r>
            <a:r>
              <a:rPr lang="ru-RU" sz="6000" b="1">
                <a:solidFill>
                  <a:srgbClr val="CC6600"/>
                </a:solidFill>
              </a:rPr>
              <a:t> </a:t>
            </a:r>
            <a:r>
              <a:rPr lang="ru-RU" sz="6000" b="1">
                <a:solidFill>
                  <a:srgbClr val="CC6600"/>
                </a:solidFill>
                <a:sym typeface="Symbol" pitchFamily="18" charset="2"/>
              </a:rPr>
              <a:t>= </a:t>
            </a:r>
            <a:r>
              <a:rPr lang="en-US" sz="6000" b="1">
                <a:solidFill>
                  <a:srgbClr val="CC6600"/>
                </a:solidFill>
                <a:sym typeface="Symbol" pitchFamily="18" charset="2"/>
              </a:rPr>
              <a:t>P</a:t>
            </a:r>
            <a:r>
              <a:rPr lang="en-US" sz="6000" b="1">
                <a:solidFill>
                  <a:srgbClr val="FF0000"/>
                </a:solidFill>
              </a:rPr>
              <a:t>Y</a:t>
            </a:r>
            <a:r>
              <a:rPr lang="ru-RU" sz="6000" b="1">
                <a:sym typeface="Symbol" pitchFamily="18" charset="2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2411413" y="2276475"/>
            <a:ext cx="1960562" cy="992188"/>
          </a:xfrm>
          <a:prstGeom prst="rect">
            <a:avLst/>
          </a:prstGeom>
          <a:noFill/>
          <a:ln w="57150">
            <a:solidFill>
              <a:srgbClr val="CC66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Line 12"/>
          <p:cNvSpPr>
            <a:spLocks noChangeShapeType="1"/>
          </p:cNvSpPr>
          <p:nvPr/>
        </p:nvSpPr>
        <p:spPr bwMode="auto">
          <a:xfrm flipH="1">
            <a:off x="2843213" y="3284538"/>
            <a:ext cx="566737" cy="288925"/>
          </a:xfrm>
          <a:prstGeom prst="line">
            <a:avLst/>
          </a:prstGeom>
          <a:noFill/>
          <a:ln w="57150">
            <a:solidFill>
              <a:srgbClr val="CC66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827088" y="3644900"/>
            <a:ext cx="3382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денежная составляющая</a:t>
            </a:r>
            <a:endParaRPr lang="ru-RU"/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003800" y="2276475"/>
            <a:ext cx="1962150" cy="992188"/>
          </a:xfrm>
          <a:prstGeom prst="rect">
            <a:avLst/>
          </a:prstGeom>
          <a:noFill/>
          <a:ln w="57150">
            <a:solidFill>
              <a:srgbClr val="CC66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Line 15"/>
          <p:cNvSpPr>
            <a:spLocks noChangeShapeType="1"/>
          </p:cNvSpPr>
          <p:nvPr/>
        </p:nvSpPr>
        <p:spPr bwMode="auto">
          <a:xfrm>
            <a:off x="5603875" y="3321050"/>
            <a:ext cx="407988" cy="252413"/>
          </a:xfrm>
          <a:prstGeom prst="line">
            <a:avLst/>
          </a:prstGeom>
          <a:noFill/>
          <a:ln w="57150">
            <a:solidFill>
              <a:srgbClr val="CC66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Text Box 16"/>
          <p:cNvSpPr txBox="1">
            <a:spLocks noChangeArrowheads="1"/>
          </p:cNvSpPr>
          <p:nvPr/>
        </p:nvSpPr>
        <p:spPr bwMode="auto">
          <a:xfrm>
            <a:off x="5148263" y="3644900"/>
            <a:ext cx="3382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товарная составляющая</a:t>
            </a:r>
            <a:endParaRPr lang="ru-RU"/>
          </a:p>
        </p:txBody>
      </p:sp>
      <p:sp>
        <p:nvSpPr>
          <p:cNvPr id="15373" name="Rectangle 19"/>
          <p:cNvSpPr>
            <a:spLocks noChangeArrowheads="1"/>
          </p:cNvSpPr>
          <p:nvPr/>
        </p:nvSpPr>
        <p:spPr bwMode="auto">
          <a:xfrm>
            <a:off x="1331913" y="4149725"/>
            <a:ext cx="728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Равенство частей уравнения означает отсутствие инфляции.</a:t>
            </a:r>
            <a:r>
              <a:rPr lang="ru-RU"/>
              <a:t> </a:t>
            </a: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792163" y="4670425"/>
            <a:ext cx="80660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6213" algn="just"/>
            <a:r>
              <a:rPr lang="ru-RU"/>
              <a:t>Чтобы уровень цен в экономике был стабилен, правительство должно поддерживать темп прироста денежной массы на уровне средних темпов роста объемов производства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Виды инфляции (по темпу)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280988" y="1308100"/>
            <a:ext cx="8863012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3525" indent="-263525" algn="just">
              <a:buFont typeface="Wingdings" pitchFamily="2" charset="2"/>
              <a:buChar char="ü"/>
              <a:tabLst>
                <a:tab pos="263525" algn="l"/>
                <a:tab pos="5646738" algn="l"/>
              </a:tabLst>
            </a:pPr>
            <a:r>
              <a:rPr lang="ru-RU" sz="2400" b="1"/>
              <a:t>нормальная</a:t>
            </a:r>
            <a:r>
              <a:rPr lang="ru-RU" sz="2400"/>
              <a:t> -  темп - 3-4%, естественный уровень инфляции, хороший стимул   для увеличения выпуска</a:t>
            </a:r>
          </a:p>
          <a:p>
            <a:pPr marL="263525" indent="-263525" algn="just">
              <a:buFont typeface="Wingdings" pitchFamily="2" charset="2"/>
              <a:buChar char="ü"/>
              <a:tabLst>
                <a:tab pos="263525" algn="l"/>
                <a:tab pos="5646738" algn="l"/>
              </a:tabLst>
            </a:pPr>
            <a:r>
              <a:rPr lang="ru-RU" sz="2400" b="1"/>
              <a:t>умеренная</a:t>
            </a:r>
            <a:r>
              <a:rPr lang="ru-RU" sz="2400"/>
              <a:t>  -  до 10 % в год, покупательная способность денег сохраняется, контракты подписываются в номинальных ценах</a:t>
            </a:r>
          </a:p>
          <a:p>
            <a:pPr marL="263525" indent="-263525" algn="just">
              <a:buFont typeface="Wingdings" pitchFamily="2" charset="2"/>
              <a:buChar char="ü"/>
              <a:tabLst>
                <a:tab pos="263525" algn="l"/>
                <a:tab pos="5646738" algn="l"/>
              </a:tabLst>
            </a:pPr>
            <a:r>
              <a:rPr lang="ru-RU" sz="2400" b="1"/>
              <a:t>галопирующая</a:t>
            </a:r>
            <a:r>
              <a:rPr lang="ru-RU" sz="2400"/>
              <a:t> -  темп 20-200% в год, серьезная экономическая проблема</a:t>
            </a:r>
          </a:p>
          <a:p>
            <a:pPr marL="263525" indent="-263525" algn="just">
              <a:buFont typeface="Wingdings" pitchFamily="2" charset="2"/>
              <a:buChar char="ü"/>
              <a:tabLst>
                <a:tab pos="263525" algn="l"/>
                <a:tab pos="5646738" algn="l"/>
              </a:tabLst>
            </a:pPr>
            <a:r>
              <a:rPr lang="ru-RU" sz="2400" b="1"/>
              <a:t>высокая </a:t>
            </a:r>
            <a:r>
              <a:rPr lang="ru-RU" sz="2400"/>
              <a:t>– 200-300% и более в год</a:t>
            </a:r>
          </a:p>
          <a:p>
            <a:pPr marL="263525" indent="-263525" algn="just">
              <a:buFont typeface="Wingdings" pitchFamily="2" charset="2"/>
              <a:buChar char="ü"/>
              <a:tabLst>
                <a:tab pos="263525" algn="l"/>
                <a:tab pos="5646738" algn="l"/>
              </a:tabLst>
            </a:pPr>
            <a:r>
              <a:rPr lang="ru-RU" sz="2400" b="1"/>
              <a:t>гиперинфляция</a:t>
            </a:r>
            <a:r>
              <a:rPr lang="ru-RU" sz="2400"/>
              <a:t> – измеряется процентами в неделю и даже в день, 40-50% в месяц или более 1000% в год (Германия 1922, Венгрия 1945)</a:t>
            </a:r>
          </a:p>
          <a:p>
            <a:pPr marL="263525" indent="-263525" algn="just">
              <a:buFont typeface="Wingdings" pitchFamily="2" charset="2"/>
              <a:buChar char="ü"/>
              <a:tabLst>
                <a:tab pos="263525" algn="l"/>
                <a:tab pos="5646738" algn="l"/>
              </a:tabLst>
            </a:pPr>
            <a:r>
              <a:rPr lang="ru-RU" sz="2400" b="1"/>
              <a:t>стагфляция</a:t>
            </a:r>
            <a:r>
              <a:rPr lang="ru-RU" sz="2400"/>
              <a:t> - одновременное возрастание общего уровня цен и сокращение объемов производства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Последствия инфляции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23850" y="1133475"/>
            <a:ext cx="85693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ü"/>
              <a:tabLst>
                <a:tab pos="450850" algn="l"/>
                <a:tab pos="5646738" algn="l"/>
              </a:tabLst>
            </a:pPr>
            <a:r>
              <a:rPr lang="ru-RU" sz="2400" b="1"/>
              <a:t>уменьшение покупательной способности национальной валюты;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  <a:tabLst>
                <a:tab pos="450850" algn="l"/>
                <a:tab pos="5646738" algn="l"/>
              </a:tabLst>
            </a:pPr>
            <a:r>
              <a:rPr lang="ru-RU" sz="2400" b="1"/>
              <a:t>перераспределение доходов, если уровень доходов растет медленнее, чем темп инфляции или совсем не меняется, реальный доход уменьшается, богатеют те, у кого темпы прироста доходов выше, чем инфляция;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  <a:tabLst>
                <a:tab pos="450850" algn="l"/>
                <a:tab pos="5646738" algn="l"/>
              </a:tabLst>
            </a:pPr>
            <a:r>
              <a:rPr lang="ru-RU" sz="2400" b="1"/>
              <a:t>уменьшение производительности экономической деятельности или бизнеса;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  <a:tabLst>
                <a:tab pos="450850" algn="l"/>
                <a:tab pos="5646738" algn="l"/>
              </a:tabLst>
            </a:pPr>
            <a:r>
              <a:rPr lang="ru-RU" sz="2400" b="1"/>
              <a:t>уменьшение уровня накопления, снижается инвестиционная активность;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ü"/>
              <a:tabLst>
                <a:tab pos="450850" algn="l"/>
                <a:tab pos="5646738" algn="l"/>
              </a:tabLst>
            </a:pPr>
            <a:r>
              <a:rPr lang="ru-RU" sz="2400" b="1"/>
              <a:t>увеличение процентной ставки по кредитам.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Деньги</a:t>
            </a:r>
          </a:p>
        </p:txBody>
      </p:sp>
      <p:sp>
        <p:nvSpPr>
          <p:cNvPr id="1038" name="Rectangle 4"/>
          <p:cNvSpPr>
            <a:spLocks noChangeArrowheads="1"/>
          </p:cNvSpPr>
          <p:nvPr/>
        </p:nvSpPr>
        <p:spPr bwMode="auto">
          <a:xfrm>
            <a:off x="539750" y="981075"/>
            <a:ext cx="8208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i="1"/>
              <a:t>Деньги представляют собой финансовый актив, который служит для совершения сделок</a:t>
            </a:r>
            <a:r>
              <a:rPr lang="ru-RU" b="1"/>
              <a:t> (для покупки товаров и услуг). </a:t>
            </a:r>
          </a:p>
        </p:txBody>
      </p:sp>
      <p:sp>
        <p:nvSpPr>
          <p:cNvPr id="1039" name="Rectangle 5"/>
          <p:cNvSpPr>
            <a:spLocks noChangeArrowheads="1"/>
          </p:cNvSpPr>
          <p:nvPr/>
        </p:nvSpPr>
        <p:spPr bwMode="auto">
          <a:xfrm>
            <a:off x="2771775" y="1628775"/>
            <a:ext cx="4576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/>
              <a:t>Актив – это то, что обладает ценностью. </a:t>
            </a:r>
          </a:p>
        </p:txBody>
      </p:sp>
      <p:graphicFrame>
        <p:nvGraphicFramePr>
          <p:cNvPr id="1026" name="Organization Chart 8"/>
          <p:cNvGraphicFramePr>
            <a:graphicFrameLocks/>
          </p:cNvGraphicFramePr>
          <p:nvPr>
            <p:ph idx="1"/>
          </p:nvPr>
        </p:nvGraphicFramePr>
        <p:xfrm>
          <a:off x="395288" y="2205038"/>
          <a:ext cx="8424862" cy="4395787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40" name="Text Box 21"/>
          <p:cNvSpPr txBox="1">
            <a:spLocks noChangeArrowheads="1"/>
          </p:cNvSpPr>
          <p:nvPr/>
        </p:nvSpPr>
        <p:spPr bwMode="auto">
          <a:xfrm>
            <a:off x="2339975" y="4581525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ценные бумаги</a:t>
            </a:r>
          </a:p>
        </p:txBody>
      </p:sp>
      <p:sp>
        <p:nvSpPr>
          <p:cNvPr id="1041" name="Text Box 22"/>
          <p:cNvSpPr txBox="1">
            <a:spLocks noChangeArrowheads="1"/>
          </p:cNvSpPr>
          <p:nvPr/>
        </p:nvSpPr>
        <p:spPr bwMode="auto">
          <a:xfrm>
            <a:off x="5867400" y="4581525"/>
            <a:ext cx="288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материальные ценности</a:t>
            </a:r>
          </a:p>
        </p:txBody>
      </p:sp>
      <p:sp>
        <p:nvSpPr>
          <p:cNvPr id="1042" name="Text Box 23"/>
          <p:cNvSpPr txBox="1">
            <a:spLocks noChangeArrowheads="1"/>
          </p:cNvSpPr>
          <p:nvPr/>
        </p:nvSpPr>
        <p:spPr bwMode="auto">
          <a:xfrm>
            <a:off x="611188" y="6165850"/>
            <a:ext cx="2592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деньги</a:t>
            </a:r>
          </a:p>
        </p:txBody>
      </p:sp>
      <p:sp>
        <p:nvSpPr>
          <p:cNvPr id="1043" name="Text Box 24"/>
          <p:cNvSpPr txBox="1">
            <a:spLocks noChangeArrowheads="1"/>
          </p:cNvSpPr>
          <p:nvPr/>
        </p:nvSpPr>
        <p:spPr bwMode="auto">
          <a:xfrm>
            <a:off x="4140200" y="6092825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ценные бумаги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Этапы развития денег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mtClean="0">
                <a:solidFill>
                  <a:srgbClr val="990033"/>
                </a:solidFill>
              </a:rPr>
              <a:t>Специализация и необходимость обмена плодами своего специализированного труда;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mtClean="0">
                <a:solidFill>
                  <a:srgbClr val="990033"/>
                </a:solidFill>
              </a:rPr>
              <a:t>Выделение товара, играющего роль эквивалента при обмене товаров (товарные деньги);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mtClean="0">
                <a:solidFill>
                  <a:srgbClr val="990033"/>
                </a:solidFill>
              </a:rPr>
              <a:t>Использование благородных металлов в качестве денег;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Почему благородные металлы стали выполнять роль  денег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smtClean="0">
                <a:solidFill>
                  <a:srgbClr val="990033"/>
                </a:solidFill>
              </a:rPr>
              <a:t>портативность; </a:t>
            </a:r>
          </a:p>
          <a:p>
            <a:pPr marL="609600" indent="-609600" eaLnBrk="1" hangingPunct="1"/>
            <a:r>
              <a:rPr lang="ru-RU" smtClean="0">
                <a:solidFill>
                  <a:srgbClr val="990033"/>
                </a:solidFill>
              </a:rPr>
              <a:t>транспортабельность; </a:t>
            </a:r>
          </a:p>
          <a:p>
            <a:pPr marL="609600" indent="-609600" eaLnBrk="1" hangingPunct="1"/>
            <a:r>
              <a:rPr lang="ru-RU" smtClean="0">
                <a:solidFill>
                  <a:srgbClr val="990033"/>
                </a:solidFill>
              </a:rPr>
              <a:t>делимость;</a:t>
            </a:r>
          </a:p>
          <a:p>
            <a:pPr marL="609600" indent="-609600" eaLnBrk="1" hangingPunct="1"/>
            <a:r>
              <a:rPr lang="ru-RU" smtClean="0">
                <a:solidFill>
                  <a:srgbClr val="990033"/>
                </a:solidFill>
              </a:rPr>
              <a:t>узнаваемость; </a:t>
            </a:r>
          </a:p>
          <a:p>
            <a:pPr marL="609600" indent="-609600" eaLnBrk="1" hangingPunct="1"/>
            <a:r>
              <a:rPr lang="ru-RU" smtClean="0">
                <a:solidFill>
                  <a:srgbClr val="990033"/>
                </a:solidFill>
              </a:rPr>
              <a:t>относительная редкость;</a:t>
            </a:r>
          </a:p>
          <a:p>
            <a:pPr marL="609600" indent="-609600" eaLnBrk="1" hangingPunct="1"/>
            <a:r>
              <a:rPr lang="ru-RU" smtClean="0">
                <a:solidFill>
                  <a:srgbClr val="990033"/>
                </a:solidFill>
              </a:rPr>
              <a:t>износостойкость.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Этапы развития денег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81625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700" smtClean="0">
                <a:solidFill>
                  <a:srgbClr val="990033"/>
                </a:solidFill>
              </a:rPr>
              <a:t>Специализация и необходимость обмена плодами своего специализированного труда;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700" smtClean="0">
                <a:solidFill>
                  <a:srgbClr val="990033"/>
                </a:solidFill>
              </a:rPr>
              <a:t>Выделение товара, играющего роль эквивалента при обмене товаров (товарные деньги);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700" smtClean="0">
                <a:solidFill>
                  <a:srgbClr val="990033"/>
                </a:solidFill>
              </a:rPr>
              <a:t>Использование благородных металлов в качестве денег;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4"/>
            </a:pPr>
            <a:r>
              <a:rPr lang="ru-RU" sz="2700" smtClean="0">
                <a:solidFill>
                  <a:srgbClr val="990033"/>
                </a:solidFill>
              </a:rPr>
              <a:t>Появление заменителей товарных денег – государственные и банковские расписки;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4"/>
            </a:pPr>
            <a:r>
              <a:rPr lang="ru-RU" sz="2700" smtClean="0">
                <a:solidFill>
                  <a:srgbClr val="990033"/>
                </a:solidFill>
              </a:rPr>
              <a:t>Появление символических денег;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4"/>
            </a:pPr>
            <a:r>
              <a:rPr lang="ru-RU" sz="2700" smtClean="0">
                <a:solidFill>
                  <a:srgbClr val="990033"/>
                </a:solidFill>
              </a:rPr>
              <a:t>Замена наличного оборота денег безналичным. Появление электронных платежей.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rganization Chart 22"/>
          <p:cNvGraphicFramePr>
            <a:graphicFrameLocks/>
          </p:cNvGraphicFramePr>
          <p:nvPr>
            <p:ph sz="half" idx="2"/>
          </p:nvPr>
        </p:nvGraphicFramePr>
        <p:xfrm>
          <a:off x="466725" y="1579563"/>
          <a:ext cx="8218488" cy="478155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208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Виды денег</a:t>
            </a:r>
          </a:p>
        </p:txBody>
      </p:sp>
      <p:graphicFrame>
        <p:nvGraphicFramePr>
          <p:cNvPr id="19459" name="Organization Chart 3"/>
          <p:cNvGraphicFramePr>
            <a:graphicFrameLocks/>
          </p:cNvGraphicFramePr>
          <p:nvPr>
            <p:ph sz="half" idx="1"/>
          </p:nvPr>
        </p:nvGraphicFramePr>
        <p:xfrm>
          <a:off x="465138" y="1577975"/>
          <a:ext cx="8218487" cy="4781550"/>
        </p:xfrm>
        <a:graphic>
          <a:graphicData uri="http://schemas.openxmlformats.org/drawingml/2006/compatibility">
            <com:legacyDrawing xmlns:com="http://schemas.openxmlformats.org/drawingml/2006/compatibility" spid="_x0000_s2067"/>
          </a:graphicData>
        </a:graphic>
      </p:graphicFrame>
      <p:sp>
        <p:nvSpPr>
          <p:cNvPr id="2085" name="Text Box 20"/>
          <p:cNvSpPr txBox="1">
            <a:spLocks noChangeArrowheads="1"/>
          </p:cNvSpPr>
          <p:nvPr/>
        </p:nvSpPr>
        <p:spPr bwMode="auto">
          <a:xfrm>
            <a:off x="1331913" y="36449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i="1"/>
              <a:t>ценности </a:t>
            </a:r>
          </a:p>
          <a:p>
            <a:pPr algn="ctr"/>
            <a:r>
              <a:rPr lang="ru-RU" sz="1200" i="1"/>
              <a:t>как денег </a:t>
            </a:r>
          </a:p>
          <a:p>
            <a:pPr algn="ctr"/>
            <a:r>
              <a:rPr lang="ru-RU" sz="1200" i="1"/>
              <a:t>и как товаров одинаковы</a:t>
            </a:r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5508625" y="3716338"/>
            <a:ext cx="151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200" i="1"/>
              <a:t>ценность</a:t>
            </a:r>
          </a:p>
          <a:p>
            <a:pPr algn="ctr"/>
            <a:r>
              <a:rPr lang="ru-RU" sz="1200" i="1"/>
              <a:t> как товаров </a:t>
            </a:r>
          </a:p>
          <a:p>
            <a:pPr algn="ctr"/>
            <a:r>
              <a:rPr lang="ru-RU" sz="1200" i="1"/>
              <a:t>ниже их ценности </a:t>
            </a:r>
          </a:p>
          <a:p>
            <a:pPr algn="ctr"/>
            <a:r>
              <a:rPr lang="ru-RU" sz="1200" i="1"/>
              <a:t>как денег</a:t>
            </a:r>
            <a:r>
              <a:rPr lang="ru-RU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subSp spid="_x0000_s207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subSp spid="_x0000_s2078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subSp spid="_x0000_s2078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9">
                                            <p:subSp spid="_x0000_s2078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subSp spid="_x0000_s207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subSp spid="_x0000_s2079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subSp spid="_x0000_s2079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subSp spid="_x0000_s207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subSp spid="_x0000_s208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subSp spid="_x0000_s2080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>
                                            <p:subSp spid="_x0000_s2080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subSp spid="_x0000_s2080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subSp spid="_x0000_s208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9">
                                            <p:subSp spid="_x0000_s2081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59">
                                            <p:subSp spid="_x0000_s2081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459">
                                            <p:subSp spid="_x0000_s208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9459" grpId="0" bld="depthByNode"/>
      <p:bldP spid="194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2077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Функции денег в современной экономике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84300"/>
            <a:ext cx="8497887" cy="5473700"/>
          </a:xfrm>
        </p:spPr>
        <p:txBody>
          <a:bodyPr/>
          <a:lstStyle/>
          <a:p>
            <a:pPr marL="444500" indent="-266700" algn="just" eaLnBrk="1" hangingPunct="1">
              <a:lnSpc>
                <a:spcPct val="80000"/>
              </a:lnSpc>
            </a:pPr>
            <a:endParaRPr lang="ru-RU" sz="2400" b="1" smtClean="0"/>
          </a:p>
          <a:p>
            <a:pPr marL="444500" indent="-266700" algn="just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990033"/>
                </a:solidFill>
              </a:rPr>
              <a:t>средства обращения (средство обмена)</a:t>
            </a:r>
            <a:r>
              <a:rPr lang="ru-RU" sz="2400" smtClean="0">
                <a:solidFill>
                  <a:srgbClr val="990033"/>
                </a:solidFill>
              </a:rPr>
              <a:t> –  посредник в обмене товаров;</a:t>
            </a:r>
            <a:endParaRPr lang="ru-RU" sz="2400" b="1" smtClean="0">
              <a:solidFill>
                <a:srgbClr val="990033"/>
              </a:solidFill>
            </a:endParaRPr>
          </a:p>
          <a:p>
            <a:pPr marL="444500" indent="-266700" algn="just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990033"/>
                </a:solidFill>
              </a:rPr>
              <a:t>единицы счета (средство измерения) </a:t>
            </a:r>
            <a:r>
              <a:rPr lang="ru-RU" sz="2400" smtClean="0">
                <a:solidFill>
                  <a:srgbClr val="990033"/>
                </a:solidFill>
              </a:rPr>
              <a:t>–</a:t>
            </a:r>
            <a:r>
              <a:rPr lang="ru-RU" sz="2400" b="1" smtClean="0">
                <a:solidFill>
                  <a:srgbClr val="990033"/>
                </a:solidFill>
              </a:rPr>
              <a:t> </a:t>
            </a:r>
            <a:r>
              <a:rPr lang="ru-RU" sz="2400" smtClean="0">
                <a:solidFill>
                  <a:srgbClr val="990033"/>
                </a:solidFill>
              </a:rPr>
              <a:t>измеритель ценности всех товаров и услуг;</a:t>
            </a:r>
            <a:endParaRPr lang="ru-RU" sz="2400" b="1" smtClean="0">
              <a:solidFill>
                <a:srgbClr val="990033"/>
              </a:solidFill>
            </a:endParaRPr>
          </a:p>
          <a:p>
            <a:pPr marL="444500" indent="-266700" algn="just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990033"/>
                </a:solidFill>
              </a:rPr>
              <a:t>запаса ценности (средство сбережения)</a:t>
            </a:r>
            <a:r>
              <a:rPr lang="ru-RU" sz="2400" smtClean="0">
                <a:solidFill>
                  <a:srgbClr val="990033"/>
                </a:solidFill>
              </a:rPr>
              <a:t> - деньги являются финансовым активом, обладающим ценностью;</a:t>
            </a:r>
            <a:r>
              <a:rPr lang="ru-RU" sz="2400" b="1" smtClean="0">
                <a:solidFill>
                  <a:srgbClr val="990033"/>
                </a:solidFill>
              </a:rPr>
              <a:t> </a:t>
            </a:r>
          </a:p>
          <a:p>
            <a:pPr marL="444500" indent="-266700" algn="just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990033"/>
                </a:solidFill>
              </a:rPr>
              <a:t>мера отложенных платежей, </a:t>
            </a:r>
            <a:r>
              <a:rPr lang="ru-RU" sz="2400" smtClean="0">
                <a:solidFill>
                  <a:srgbClr val="990033"/>
                </a:solidFill>
              </a:rPr>
              <a:t>которая проявляется в использовании их при оплате отложенных платежей (уплате налогов, выплате долгов, получении доходов). Отличие от функции, как средства обращения - либо движение товаров и движение денег по времени не совпадают (например, коммерческий кредит, т.е. кредит под товары), либо нет движения товаров, а есть только движение денег (например, банковский кредит).</a:t>
            </a:r>
          </a:p>
          <a:p>
            <a:pPr marL="444500" indent="-266700" algn="just" eaLnBrk="1" hangingPunct="1"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8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Пластиковые карточки</a:t>
            </a:r>
          </a:p>
        </p:txBody>
      </p:sp>
      <p:graphicFrame>
        <p:nvGraphicFramePr>
          <p:cNvPr id="3074" name="Organization Chart 6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3413125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68313" y="5373688"/>
            <a:ext cx="79200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Пластиковые карточки не являются деньгами, </a:t>
            </a:r>
          </a:p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так как не выполняют всех функций денег.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6600"/>
                </a:solidFill>
              </a:rPr>
              <a:t>Уравнение</a:t>
            </a:r>
            <a:br>
              <a:rPr lang="ru-RU" sz="4000" b="1" smtClean="0">
                <a:solidFill>
                  <a:srgbClr val="CC6600"/>
                </a:solidFill>
              </a:rPr>
            </a:br>
            <a:r>
              <a:rPr lang="ru-RU" sz="4000" b="1" smtClean="0">
                <a:solidFill>
                  <a:srgbClr val="CC6600"/>
                </a:solidFill>
              </a:rPr>
              <a:t> количественной теории денег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3348038" y="2420938"/>
            <a:ext cx="254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600" b="1">
                <a:solidFill>
                  <a:srgbClr val="CC6600"/>
                </a:solidFill>
              </a:rPr>
              <a:t>M</a:t>
            </a:r>
            <a:r>
              <a:rPr lang="en-US" sz="3600" b="1">
                <a:solidFill>
                  <a:srgbClr val="CC6600"/>
                </a:solidFill>
                <a:sym typeface="Symbol" pitchFamily="18" charset="2"/>
              </a:rPr>
              <a:t></a:t>
            </a:r>
            <a:r>
              <a:rPr lang="en-US" sz="3600" b="1">
                <a:solidFill>
                  <a:srgbClr val="CC6600"/>
                </a:solidFill>
              </a:rPr>
              <a:t>V</a:t>
            </a:r>
            <a:r>
              <a:rPr lang="ru-RU" sz="3600" b="1">
                <a:solidFill>
                  <a:srgbClr val="CC6600"/>
                </a:solidFill>
              </a:rPr>
              <a:t> </a:t>
            </a:r>
            <a:r>
              <a:rPr lang="ru-RU" sz="3600" b="1">
                <a:solidFill>
                  <a:srgbClr val="CC6600"/>
                </a:solidFill>
                <a:sym typeface="Symbol" pitchFamily="18" charset="2"/>
              </a:rPr>
              <a:t>= </a:t>
            </a:r>
            <a:r>
              <a:rPr lang="en-US" sz="3600" b="1">
                <a:solidFill>
                  <a:srgbClr val="CC6600"/>
                </a:solidFill>
                <a:sym typeface="Symbol" pitchFamily="18" charset="2"/>
              </a:rPr>
              <a:t>P</a:t>
            </a:r>
            <a:r>
              <a:rPr lang="en-US" sz="3600" b="1">
                <a:solidFill>
                  <a:srgbClr val="CC6600"/>
                </a:solidFill>
              </a:rPr>
              <a:t>T</a:t>
            </a:r>
            <a:r>
              <a:rPr lang="ru-RU">
                <a:sym typeface="Symbol" pitchFamily="18" charset="2"/>
              </a:rPr>
              <a:t> 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908175" y="1412875"/>
            <a:ext cx="554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Уравнение количественной теории денег (УКТД)</a:t>
            </a:r>
          </a:p>
          <a:p>
            <a:pPr algn="ctr"/>
            <a:r>
              <a:rPr lang="ru-RU"/>
              <a:t>Уравнение обмена</a:t>
            </a:r>
          </a:p>
          <a:p>
            <a:pPr algn="ctr"/>
            <a:r>
              <a:rPr lang="ru-RU"/>
              <a:t>Уравнение Фишера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250825" y="3159125"/>
            <a:ext cx="85693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M</a:t>
            </a:r>
            <a:r>
              <a:rPr lang="ru-RU" sz="2000" b="1"/>
              <a:t> – количество денег в обращении;</a:t>
            </a:r>
          </a:p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V</a:t>
            </a:r>
            <a:r>
              <a:rPr lang="ru-RU" sz="2000" b="1"/>
              <a:t> – скорость обращения денег (сколько раз 1 рубль переходит из рук в руки за определенный промежуток времени), предполагается постоянной, предопределена технологическими и институциональными факторами;</a:t>
            </a:r>
          </a:p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P</a:t>
            </a:r>
            <a:r>
              <a:rPr lang="ru-RU" sz="2000" b="1"/>
              <a:t> – цена, по которой совершается типичная сделка (средняя цена одой сделки);</a:t>
            </a:r>
          </a:p>
          <a:p>
            <a:pPr marL="439738" indent="-352425" algn="just"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en-US" sz="2400" b="1">
                <a:solidFill>
                  <a:srgbClr val="CC6600"/>
                </a:solidFill>
              </a:rPr>
              <a:t>T</a:t>
            </a:r>
            <a:r>
              <a:rPr lang="ru-RU" sz="2000" b="1"/>
              <a:t> – обще число сделок за определенный период времени (сколько раз в течение года какие-либо лица обменивают товары и услуги на деньги).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792</Words>
  <Application>Microsoft Office PowerPoint</Application>
  <PresentationFormat>Экран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Times New Roman</vt:lpstr>
      <vt:lpstr>Оформление по умолчанию</vt:lpstr>
      <vt:lpstr>Деньги и денежное обращение. Инфляция</vt:lpstr>
      <vt:lpstr>Деньги</vt:lpstr>
      <vt:lpstr>Этапы развития денег</vt:lpstr>
      <vt:lpstr>Почему благородные металлы стали выполнять роль  денег</vt:lpstr>
      <vt:lpstr>Этапы развития денег</vt:lpstr>
      <vt:lpstr>Виды денег</vt:lpstr>
      <vt:lpstr>Функции денег в современной экономике</vt:lpstr>
      <vt:lpstr>Пластиковые карточки</vt:lpstr>
      <vt:lpstr>Уравнение  количественной теории денег</vt:lpstr>
      <vt:lpstr>Уравнение  количественной теории денег</vt:lpstr>
      <vt:lpstr>Уравнение  количественной теории денег</vt:lpstr>
      <vt:lpstr>Уравнение  количественной теории денег</vt:lpstr>
      <vt:lpstr>Инфляция</vt:lpstr>
      <vt:lpstr>Причины инфляции</vt:lpstr>
      <vt:lpstr>Виды инфляции (по темпу)</vt:lpstr>
      <vt:lpstr>Последствия инфляции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Деньги и денежное обращение</dc:title>
  <dc:creator>мама</dc:creator>
  <cp:lastModifiedBy>Сахарова СН</cp:lastModifiedBy>
  <cp:revision>26</cp:revision>
  <dcterms:created xsi:type="dcterms:W3CDTF">2007-07-14T06:40:11Z</dcterms:created>
  <dcterms:modified xsi:type="dcterms:W3CDTF">2012-11-20T07:02:21Z</dcterms:modified>
</cp:coreProperties>
</file>