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61" r:id="rId5"/>
    <p:sldId id="263" r:id="rId6"/>
    <p:sldId id="264" r:id="rId7"/>
    <p:sldId id="265" r:id="rId8"/>
    <p:sldId id="262" r:id="rId9"/>
    <p:sldId id="278" r:id="rId10"/>
    <p:sldId id="279" r:id="rId11"/>
    <p:sldId id="280" r:id="rId12"/>
    <p:sldId id="281" r:id="rId13"/>
    <p:sldId id="274" r:id="rId14"/>
    <p:sldId id="275" r:id="rId15"/>
    <p:sldId id="276" r:id="rId16"/>
    <p:sldId id="28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0000"/>
    <a:srgbClr val="CC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03BE6-C84B-4D97-98B9-A8EAB224F2BF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96AA-66E5-48C7-A9AE-FB44BB5B08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D96AA-66E5-48C7-A9AE-FB44BB5B08FA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D96AA-66E5-48C7-A9AE-FB44BB5B08FA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618-59A2-433D-871E-6F89242F7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C0B8B-5876-4F7D-8592-F18D20883E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80576-E842-490C-88BC-3645EB7354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38AE-E471-479F-8575-0DC592C68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BCF41-895F-478A-85C1-AE63186D93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5F227-DF60-40F6-8387-E13CD8FACB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9627-22AE-4F70-8CF8-BB766CFB8B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B43F-7FD4-4AF7-9A0A-F3E04C1D7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C9DE8-D501-4E07-BA31-91C10176E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B210C-C7B7-4B58-AF0B-C5E59CA1A1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75BCD-B1F5-456C-8727-2DD70F666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52B206-C828-4D13-90BE-A710B5B24C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Фирма. </a:t>
            </a:r>
            <a:br>
              <a:rPr lang="ru-RU" dirty="0"/>
            </a:br>
            <a:r>
              <a:rPr lang="ru-RU" dirty="0"/>
              <a:t>Издержки и прибыль фирмы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Раздел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187450" y="2565400"/>
            <a:ext cx="3024188" cy="3184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18175" y="2565400"/>
            <a:ext cx="3024188" cy="3189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0668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Примеры экономических ситуаций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5417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Бухгалтер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94438" y="19161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Экономист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-2928844">
            <a:off x="5511007" y="40012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53344" y="2565400"/>
            <a:ext cx="2952750" cy="14128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экономическая</a:t>
            </a:r>
          </a:p>
          <a:p>
            <a:pPr algn="ctr">
              <a:lnSpc>
                <a:spcPct val="50000"/>
              </a:lnSpc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 rot="-2928844">
            <a:off x="1193007" y="38488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00150" y="2601913"/>
            <a:ext cx="2960688" cy="213836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бухгалтерская</a:t>
            </a:r>
          </a:p>
          <a:p>
            <a:pPr algn="ctr">
              <a:spcBef>
                <a:spcPct val="20000"/>
              </a:spcBef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  <a:p>
            <a:pPr algn="ctr"/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753344" y="4865688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внешние затраты фирмы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175727" y="4840288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внешние затраты фирмы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18175" y="2567354"/>
            <a:ext cx="2987675" cy="2262158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внутренние </a:t>
            </a:r>
            <a:r>
              <a:rPr lang="ru-RU" sz="2400" b="1" dirty="0">
                <a:solidFill>
                  <a:schemeClr val="bg1"/>
                </a:solidFill>
              </a:rPr>
              <a:t>затраты </a:t>
            </a:r>
            <a:r>
              <a:rPr lang="ru-RU" sz="2400" b="1" dirty="0" smtClean="0">
                <a:solidFill>
                  <a:schemeClr val="bg1"/>
                </a:solidFill>
              </a:rPr>
              <a:t>фирмы</a:t>
            </a:r>
          </a:p>
          <a:p>
            <a:pPr algn="ctr">
              <a:spcBef>
                <a:spcPct val="50000"/>
              </a:spcBef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62" y="6096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Фирма имеет бухгалтерскую прибыль, экономическая прибыль отсутствует. Рекомендуется снизить внутренние расходы.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8" grpId="0" animBg="1"/>
      <p:bldP spid="8198" grpId="0"/>
      <p:bldP spid="8199" grpId="0"/>
      <p:bldP spid="8218" grpId="0"/>
      <p:bldP spid="8214" grpId="0" animBg="1"/>
      <p:bldP spid="8217" grpId="0"/>
      <p:bldP spid="8216" grpId="0" animBg="1"/>
      <p:bldP spid="8219" grpId="0" animBg="1"/>
      <p:bldP spid="8220" grpId="0" animBg="1"/>
      <p:bldP spid="820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187450" y="2565400"/>
            <a:ext cx="3024188" cy="3184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18175" y="2565400"/>
            <a:ext cx="3024188" cy="3189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0668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Примеры экономических ситуаций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5417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Бухгалтер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94438" y="19161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Экономист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-2928844">
            <a:off x="5511007" y="40012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53344" y="2565400"/>
            <a:ext cx="2952750" cy="14128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экономическая</a:t>
            </a:r>
          </a:p>
          <a:p>
            <a:pPr algn="ctr">
              <a:lnSpc>
                <a:spcPct val="50000"/>
              </a:lnSpc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 rot="-2928844">
            <a:off x="1193007" y="38488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00150" y="2601913"/>
            <a:ext cx="2960688" cy="213836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бухгалтерская</a:t>
            </a:r>
          </a:p>
          <a:p>
            <a:pPr algn="ctr">
              <a:spcBef>
                <a:spcPct val="20000"/>
              </a:spcBef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  <a:p>
            <a:pPr algn="ctr"/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741621" y="2591411"/>
            <a:ext cx="2987675" cy="3139321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внешние </a:t>
            </a:r>
            <a:r>
              <a:rPr lang="ru-RU" sz="2400" b="1" dirty="0">
                <a:solidFill>
                  <a:schemeClr val="bg1"/>
                </a:solidFill>
              </a:rPr>
              <a:t>затраты </a:t>
            </a:r>
            <a:r>
              <a:rPr lang="ru-RU" sz="2400" b="1" dirty="0" smtClean="0">
                <a:solidFill>
                  <a:schemeClr val="bg1"/>
                </a:solidFill>
              </a:rPr>
              <a:t>фирмы</a:t>
            </a: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199180" y="2542564"/>
            <a:ext cx="2987675" cy="3231654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внешние </a:t>
            </a:r>
            <a:r>
              <a:rPr lang="ru-RU" sz="2400" b="1" dirty="0">
                <a:solidFill>
                  <a:schemeClr val="bg1"/>
                </a:solidFill>
              </a:rPr>
              <a:t>затраты </a:t>
            </a:r>
            <a:r>
              <a:rPr lang="ru-RU" sz="2400" b="1" dirty="0" smtClean="0">
                <a:solidFill>
                  <a:schemeClr val="bg1"/>
                </a:solidFill>
              </a:rPr>
              <a:t>фирмы</a:t>
            </a: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8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1" y="5908431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Фирма не имеет бухгалтерской прибыли, но выполняются все необходимые платежи. Рекомендуется произвести реорганизацию управления.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8" grpId="0" animBg="1"/>
      <p:bldP spid="8198" grpId="0"/>
      <p:bldP spid="8199" grpId="0"/>
      <p:bldP spid="8218" grpId="0"/>
      <p:bldP spid="8214" grpId="0" animBg="1"/>
      <p:bldP spid="8217" grpId="0"/>
      <p:bldP spid="8216" grpId="0" animBg="1"/>
      <p:bldP spid="8219" grpId="0" animBg="1"/>
      <p:bldP spid="8220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6131" y="2565400"/>
            <a:ext cx="3024188" cy="3184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07870" y="2577123"/>
            <a:ext cx="3024188" cy="3189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0668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Примеры экономических ситуаций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60390" y="106032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Бухгалтер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94438" y="1083775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Экономист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-2928844">
            <a:off x="5511007" y="40012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 rot="-2928844">
            <a:off x="1193007" y="38488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976081" y="1489443"/>
            <a:ext cx="2987675" cy="4247317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внешние </a:t>
            </a:r>
            <a:r>
              <a:rPr lang="ru-RU" sz="2400" b="1" dirty="0">
                <a:solidFill>
                  <a:schemeClr val="bg1"/>
                </a:solidFill>
              </a:rPr>
              <a:t>затраты </a:t>
            </a:r>
            <a:r>
              <a:rPr lang="ru-RU" sz="2400" b="1" dirty="0" smtClean="0">
                <a:solidFill>
                  <a:schemeClr val="bg1"/>
                </a:solidFill>
              </a:rPr>
              <a:t>фирмы</a:t>
            </a: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339855" y="1499217"/>
            <a:ext cx="2987675" cy="4247317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внешние </a:t>
            </a:r>
            <a:r>
              <a:rPr lang="ru-RU" sz="2400" b="1" dirty="0">
                <a:solidFill>
                  <a:schemeClr val="bg1"/>
                </a:solidFill>
              </a:rPr>
              <a:t>затраты </a:t>
            </a:r>
            <a:r>
              <a:rPr lang="ru-RU" sz="2400" b="1" dirty="0" smtClean="0">
                <a:solidFill>
                  <a:schemeClr val="bg1"/>
                </a:solidFill>
              </a:rPr>
              <a:t>фирмы</a:t>
            </a: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8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1" y="590843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Фирма не имеет бухгалтерской прибыли, издержки превышают выручку от продаж. Рекомендуется рассмотреть вопрос о закрытии фирмы.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8" grpId="0" animBg="1"/>
      <p:bldP spid="8198" grpId="0"/>
      <p:bldP spid="8199" grpId="0"/>
      <p:bldP spid="8218" grpId="0"/>
      <p:bldP spid="8217" grpId="0"/>
      <p:bldP spid="8219" grpId="0" animBg="1"/>
      <p:bldP spid="8220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71550"/>
          </a:xfrm>
        </p:spPr>
        <p:txBody>
          <a:bodyPr/>
          <a:lstStyle/>
          <a:p>
            <a:r>
              <a:rPr lang="ru-RU" b="1">
                <a:solidFill>
                  <a:srgbClr val="0000FF"/>
                </a:solidFill>
              </a:rPr>
              <a:t>Постоянные издержки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0000FF"/>
                </a:solidFill>
              </a:rPr>
              <a:t>Постоянные издержки (</a:t>
            </a:r>
            <a:r>
              <a:rPr lang="en-US" sz="2800" b="1" i="1">
                <a:solidFill>
                  <a:srgbClr val="0000FF"/>
                </a:solidFill>
              </a:rPr>
              <a:t>fixed cost</a:t>
            </a:r>
            <a:r>
              <a:rPr lang="ru-RU" sz="2800" b="1" i="1">
                <a:solidFill>
                  <a:srgbClr val="0000FF"/>
                </a:solidFill>
              </a:rPr>
              <a:t>) </a:t>
            </a:r>
            <a:r>
              <a:rPr lang="en-US" sz="2800" b="1" i="1">
                <a:solidFill>
                  <a:srgbClr val="0000FF"/>
                </a:solidFill>
              </a:rPr>
              <a:t>FC</a:t>
            </a:r>
            <a:r>
              <a:rPr lang="en-US" sz="2800" b="1"/>
              <a:t> </a:t>
            </a:r>
            <a:r>
              <a:rPr lang="ru-RU" sz="2800" b="1"/>
              <a:t>– не зависят от объема выпускаемой продукции и объема производства, сохраняются при остановке производственной деятельности</a:t>
            </a:r>
          </a:p>
          <a:p>
            <a:pPr marL="0" indent="0" algn="just">
              <a:lnSpc>
                <a:spcPct val="90000"/>
              </a:lnSpc>
            </a:pPr>
            <a:r>
              <a:rPr lang="ru-RU" sz="2800" b="1"/>
              <a:t>арендная плата,</a:t>
            </a:r>
          </a:p>
          <a:p>
            <a:pPr marL="0" indent="0" algn="just">
              <a:lnSpc>
                <a:spcPct val="90000"/>
              </a:lnSpc>
            </a:pPr>
            <a:r>
              <a:rPr lang="ru-RU" sz="2800" b="1"/>
              <a:t>страховые взносы,</a:t>
            </a:r>
          </a:p>
          <a:p>
            <a:pPr marL="0" indent="0" algn="just">
              <a:lnSpc>
                <a:spcPct val="90000"/>
              </a:lnSpc>
            </a:pPr>
            <a:r>
              <a:rPr lang="ru-RU" sz="2800" b="1"/>
              <a:t>заработная плата административно-управленческого аппарата,</a:t>
            </a:r>
          </a:p>
          <a:p>
            <a:pPr marL="0" indent="0" algn="just">
              <a:lnSpc>
                <a:spcPct val="90000"/>
              </a:lnSpc>
            </a:pPr>
            <a:r>
              <a:rPr lang="ru-RU" sz="2800" b="1"/>
              <a:t>заработная плата неизменяемого костяка производственного персонала.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71550"/>
          </a:xfrm>
        </p:spPr>
        <p:txBody>
          <a:bodyPr/>
          <a:lstStyle/>
          <a:p>
            <a:r>
              <a:rPr lang="ru-RU" b="1">
                <a:solidFill>
                  <a:srgbClr val="0000FF"/>
                </a:solidFill>
              </a:rPr>
              <a:t>Переменные издержки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b="1" i="1" dirty="0">
                <a:solidFill>
                  <a:srgbClr val="0000FF"/>
                </a:solidFill>
              </a:rPr>
              <a:t>Переменные (</a:t>
            </a:r>
            <a:r>
              <a:rPr lang="en-US" b="1" i="1" dirty="0">
                <a:solidFill>
                  <a:srgbClr val="0000FF"/>
                </a:solidFill>
              </a:rPr>
              <a:t>variable cost</a:t>
            </a:r>
            <a:r>
              <a:rPr lang="ru-RU" b="1" i="1" dirty="0">
                <a:solidFill>
                  <a:srgbClr val="0000FF"/>
                </a:solidFill>
              </a:rPr>
              <a:t>) </a:t>
            </a:r>
            <a:r>
              <a:rPr lang="en-US" b="1" i="1" dirty="0">
                <a:solidFill>
                  <a:srgbClr val="0000FF"/>
                </a:solidFill>
              </a:rPr>
              <a:t>VC</a:t>
            </a:r>
            <a:r>
              <a:rPr lang="ru-RU" b="1" dirty="0"/>
              <a:t> – зависят от объема выпускаемой продукции</a:t>
            </a:r>
          </a:p>
          <a:p>
            <a:pPr marL="0" indent="0" algn="just"/>
            <a:r>
              <a:rPr lang="ru-RU" b="1" dirty="0"/>
              <a:t>изменяемые величины сырья, материалов,</a:t>
            </a:r>
          </a:p>
          <a:p>
            <a:pPr marL="0" indent="0" algn="just"/>
            <a:r>
              <a:rPr lang="ru-RU" b="1" dirty="0"/>
              <a:t>топлива,</a:t>
            </a:r>
          </a:p>
          <a:p>
            <a:pPr marL="0" indent="0" algn="just"/>
            <a:r>
              <a:rPr lang="ru-RU" b="1" dirty="0"/>
              <a:t>транспортные услуги,</a:t>
            </a:r>
          </a:p>
          <a:p>
            <a:pPr marL="0" indent="0" algn="just"/>
            <a:r>
              <a:rPr lang="ru-RU" b="1" dirty="0"/>
              <a:t>заработная плата изменяемого производственного </a:t>
            </a:r>
            <a:r>
              <a:rPr lang="ru-RU" b="1" dirty="0" smtClean="0"/>
              <a:t>персонала.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71550"/>
          </a:xfrm>
        </p:spPr>
        <p:txBody>
          <a:bodyPr/>
          <a:lstStyle/>
          <a:p>
            <a:r>
              <a:rPr lang="ru-RU" b="1">
                <a:solidFill>
                  <a:srgbClr val="0000FF"/>
                </a:solidFill>
              </a:rPr>
              <a:t>Общие издержки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005" y="1148788"/>
            <a:ext cx="8686800" cy="117772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Общие</a:t>
            </a:r>
            <a:r>
              <a:rPr lang="ru-RU" b="1" dirty="0" smtClean="0"/>
              <a:t>– </a:t>
            </a:r>
            <a:endParaRPr lang="ru-RU" b="1" dirty="0"/>
          </a:p>
          <a:p>
            <a:pPr marL="0" indent="0" algn="ctr">
              <a:buFontTx/>
              <a:buNone/>
            </a:pPr>
            <a:r>
              <a:rPr lang="ru-RU" b="1" dirty="0"/>
              <a:t>сумма постоянных и переменных.</a:t>
            </a:r>
            <a:r>
              <a:rPr lang="ru-RU" dirty="0"/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2557" y="3394276"/>
            <a:ext cx="8686800" cy="316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Предельные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прирост общих издержек, связанный с выпуском дополнительной единицы продукции (во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что обойдется фирме увеличение объема выпуска продукции на одну единицу)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2248383"/>
            <a:ext cx="9144000" cy="116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Средние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издержки в расчете на единицу продукции.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71550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Периоды функционирования фирмы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091" y="1588625"/>
            <a:ext cx="8542118" cy="282132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Краткосрочный</a:t>
            </a:r>
            <a:r>
              <a:rPr lang="ru-RU" b="1" dirty="0" smtClean="0"/>
              <a:t>– </a:t>
            </a:r>
            <a:endParaRPr lang="ru-RU" b="1" dirty="0"/>
          </a:p>
          <a:p>
            <a:pPr marL="0" indent="0">
              <a:buFontTx/>
              <a:buNone/>
            </a:pPr>
            <a:r>
              <a:rPr lang="ru-RU" b="1" dirty="0" smtClean="0"/>
              <a:t>интервал времени, в течение которого величина одних факторов производства может изменяться, а другие остаются фиксированными (фирма может изменять объемы использования лишь некоторых ресурсов, издержки – постоянные и переменные).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3620" y="4282632"/>
            <a:ext cx="8831484" cy="257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Долгосрочный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latin typeface="+mn-lt"/>
                <a:cs typeface="+mn-cs"/>
              </a:rPr>
              <a:t>интервал времени, в течение которого величины всех факторов производства подвержены изменению (достаточен для изменения любого ресурса, все издержки - переменные). </a:t>
            </a:r>
            <a:endParaRPr lang="ru-RU" sz="2700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8313" y="333375"/>
            <a:ext cx="82296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Производство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95288" y="981075"/>
            <a:ext cx="84248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3038" indent="-173038" algn="just">
              <a:tabLst>
                <a:tab pos="0" algn="l"/>
                <a:tab pos="5734050" algn="l"/>
              </a:tabLst>
            </a:pPr>
            <a:r>
              <a:rPr lang="ru-RU" sz="2800" b="1"/>
              <a:t>Производство - это любая деятельность, создающая настоящую или будущую полезность</a:t>
            </a:r>
            <a:r>
              <a:rPr lang="ru-RU"/>
              <a:t>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9750" y="2276475"/>
            <a:ext cx="806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800" b="1"/>
              <a:t>Производство</a:t>
            </a:r>
            <a:r>
              <a:rPr lang="ru-RU" b="1"/>
              <a:t> - </a:t>
            </a:r>
            <a:r>
              <a:rPr lang="ru-RU" sz="2800" b="1"/>
              <a:t>процесс</a:t>
            </a:r>
            <a:r>
              <a:rPr lang="ru-RU" b="1"/>
              <a:t> </a:t>
            </a:r>
            <a:r>
              <a:rPr lang="ru-RU" sz="2800" b="1"/>
              <a:t>преобразования</a:t>
            </a:r>
            <a:r>
              <a:rPr lang="ru-RU"/>
              <a:t> </a:t>
            </a:r>
            <a:r>
              <a:rPr lang="ru-RU" sz="2800" b="1"/>
              <a:t>ресурсов</a:t>
            </a:r>
            <a:r>
              <a:rPr lang="ru-RU" b="1"/>
              <a:t> </a:t>
            </a:r>
            <a:r>
              <a:rPr lang="ru-RU" sz="2800" b="1"/>
              <a:t>в продукты</a:t>
            </a:r>
            <a:r>
              <a:rPr lang="ru-RU"/>
              <a:t>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95288" y="3122603"/>
            <a:ext cx="87487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19113" algn="l"/>
                <a:tab pos="5646738" algn="l"/>
              </a:tabLst>
            </a:pPr>
            <a:r>
              <a:rPr lang="ru-RU" sz="2400" b="1" dirty="0"/>
              <a:t>Ресурсы  производственной деятельности:</a:t>
            </a:r>
          </a:p>
          <a:p>
            <a:pPr>
              <a:buFont typeface="Wingdings" pitchFamily="2" charset="2"/>
              <a:buChar char="q"/>
              <a:tabLst>
                <a:tab pos="519113" algn="l"/>
                <a:tab pos="5646738" algn="l"/>
              </a:tabLst>
            </a:pPr>
            <a:r>
              <a:rPr lang="ru-RU" sz="2400" b="1" dirty="0"/>
              <a:t>земля,</a:t>
            </a:r>
          </a:p>
          <a:p>
            <a:pPr>
              <a:buFont typeface="Wingdings" pitchFamily="2" charset="2"/>
              <a:buChar char="q"/>
              <a:tabLst>
                <a:tab pos="519113" algn="l"/>
                <a:tab pos="5646738" algn="l"/>
              </a:tabLst>
            </a:pPr>
            <a:r>
              <a:rPr lang="ru-RU" sz="2400" b="1" dirty="0"/>
              <a:t> капитал,</a:t>
            </a:r>
          </a:p>
          <a:p>
            <a:pPr>
              <a:buFont typeface="Wingdings" pitchFamily="2" charset="2"/>
              <a:buChar char="q"/>
              <a:tabLst>
                <a:tab pos="519113" algn="l"/>
                <a:tab pos="5646738" algn="l"/>
              </a:tabLst>
            </a:pPr>
            <a:r>
              <a:rPr lang="ru-RU" sz="2400" b="1" dirty="0"/>
              <a:t> труд,</a:t>
            </a:r>
          </a:p>
          <a:p>
            <a:pPr>
              <a:buFont typeface="Wingdings" pitchFamily="2" charset="2"/>
              <a:buChar char="q"/>
              <a:tabLst>
                <a:tab pos="519113" algn="l"/>
                <a:tab pos="5646738" algn="l"/>
              </a:tabLst>
            </a:pPr>
            <a:r>
              <a:rPr lang="ru-RU" sz="2400" b="1" dirty="0"/>
              <a:t> предпринимательство</a:t>
            </a:r>
          </a:p>
          <a:p>
            <a:pPr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ru-RU" sz="2400" b="1" dirty="0"/>
              <a:t> знания,</a:t>
            </a:r>
          </a:p>
          <a:p>
            <a:pPr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ru-RU" sz="2400" b="1" dirty="0"/>
              <a:t> технологии, </a:t>
            </a:r>
          </a:p>
          <a:p>
            <a:pPr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ru-RU" sz="2400" b="1" dirty="0"/>
              <a:t>менеджмент (организация производства, управление                    производством</a:t>
            </a:r>
            <a:r>
              <a:rPr lang="ru-RU" sz="2400" b="1" dirty="0" smtClean="0"/>
              <a:t>). </a:t>
            </a:r>
            <a:endParaRPr lang="ru-RU" sz="2400" b="1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68313" y="333375"/>
            <a:ext cx="82296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Производство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08000" y="1498600"/>
            <a:ext cx="2413000" cy="406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08000" y="1879600"/>
            <a:ext cx="2413000" cy="406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562600" y="2362200"/>
            <a:ext cx="3124200" cy="406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1000" y="2743200"/>
            <a:ext cx="20066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6" grpId="0" uiExpand="1" build="p"/>
      <p:bldP spid="12298" grpId="0" animBg="1"/>
      <p:bldP spid="12302" grpId="0" animBg="1"/>
      <p:bldP spid="12303" grpId="0" animBg="1"/>
      <p:bldP spid="123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ru-RU" sz="4000" b="1" dirty="0"/>
              <a:t>Фирма – коммерческая организация, приобретающая факторы производства с целью создания и продажи благ и получения на этой основе прибыли.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>
                <a:solidFill>
                  <a:srgbClr val="0000FF"/>
                </a:solidFill>
              </a:rPr>
              <a:t>Фирма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</a:rPr>
              <a:t>Затраты  и прибыль фирмы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31972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Затраты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sz="2800" b="1">
                <a:solidFill>
                  <a:srgbClr val="0000FF"/>
                </a:solidFill>
              </a:rPr>
              <a:t>внешние затраты</a:t>
            </a:r>
            <a:r>
              <a:rPr lang="ru-RU" sz="2800" b="1"/>
              <a:t>, все то, что фирма покупает у других коммерческих организаций или граждан;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sz="2800" b="1">
                <a:solidFill>
                  <a:srgbClr val="0000FF"/>
                </a:solidFill>
              </a:rPr>
              <a:t>внутренние затраты,</a:t>
            </a:r>
            <a:r>
              <a:rPr lang="ru-RU" sz="2800" b="1"/>
              <a:t> все то, что принадлежит самой фирме и используется для организации своей деятельности.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691063"/>
            <a:ext cx="83518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519113" algn="l"/>
                <a:tab pos="5646738" algn="l"/>
              </a:tabLst>
            </a:pPr>
            <a:r>
              <a:rPr lang="ru-RU" sz="3200" b="1" i="1">
                <a:solidFill>
                  <a:srgbClr val="0000FF"/>
                </a:solidFill>
              </a:rPr>
              <a:t>Прибыль фирмы</a:t>
            </a:r>
            <a:r>
              <a:rPr lang="ru-RU" sz="2800" b="1"/>
              <a:t> – превышение выручки от продаж товаров над общей суммой затрат на их изготовление и продажу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</a:rPr>
              <a:t>Внешние затраты фирмы </a:t>
            </a:r>
            <a:br>
              <a:rPr lang="ru-RU" sz="3600" b="1">
                <a:solidFill>
                  <a:srgbClr val="0000FF"/>
                </a:solidFill>
              </a:rPr>
            </a:br>
            <a:r>
              <a:rPr lang="ru-RU" sz="3600" b="1">
                <a:solidFill>
                  <a:srgbClr val="0000FF"/>
                </a:solidFill>
              </a:rPr>
              <a:t>(явные, бухгалтерские)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endParaRPr lang="ru-RU" sz="2400" b="1" dirty="0">
              <a:solidFill>
                <a:srgbClr val="0000FF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b="1" i="1" dirty="0"/>
              <a:t>Внешние затраты, все то, что фирма покупает у других коммерческих организаций или граждан, реально произведенные платежи</a:t>
            </a:r>
            <a:r>
              <a:rPr lang="ru-RU" sz="2800" b="1" dirty="0"/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расходы на сырье и материалы;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амортизационные отчисления;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арендная плата;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плата за электричество, тепло и пр.;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расходы по оплате труда;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расходы, связанные со стимулированием труда и вложениями в человеческий капитал;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sz="2800" b="1" dirty="0"/>
              <a:t>расходы по обслуживанию долга.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</a:rPr>
              <a:t>Внутренние затраты фирмы </a:t>
            </a:r>
            <a:br>
              <a:rPr lang="ru-RU" sz="3600" b="1">
                <a:solidFill>
                  <a:srgbClr val="0000FF"/>
                </a:solidFill>
              </a:rPr>
            </a:br>
            <a:r>
              <a:rPr lang="ru-RU" sz="3600" b="1">
                <a:solidFill>
                  <a:srgbClr val="0000FF"/>
                </a:solidFill>
              </a:rPr>
              <a:t>(неявные)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10527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endParaRPr lang="ru-RU" sz="2400" b="1">
              <a:solidFill>
                <a:srgbClr val="0000FF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b="1" i="1"/>
              <a:t>Внутренние затраты, включают затраты ресурсов, принадлежавших собственникам</a:t>
            </a:r>
            <a:r>
              <a:rPr lang="ru-RU" sz="2800" b="1"/>
              <a:t>: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r>
              <a:rPr lang="ru-RU" sz="2800" b="1"/>
              <a:t>затраты собственных материалов предпринимателя;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r>
              <a:rPr lang="ru-RU" sz="2800" b="1"/>
              <a:t>затраты его капитальных ресурсов;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r>
              <a:rPr lang="ru-RU" sz="2800" b="1"/>
              <a:t>затраты принадлежавших ему финансовых ресурсов;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r>
              <a:rPr lang="ru-RU" sz="2800" b="1"/>
              <a:t>затраты труда собственников бизнеса (нормальная прибыль).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5300663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b="1" i="1"/>
              <a:t>Внутренние затраты измеряются альтернативной стоимостью используемых товаров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10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</a:rPr>
              <a:t>Экономические затраты фирмы 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3025" y="1828800"/>
            <a:ext cx="8659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5646738" algn="l"/>
              </a:tabLst>
            </a:pPr>
            <a:r>
              <a:rPr lang="ru-RU" sz="3200" b="1"/>
              <a:t>Экономические затраты = </a:t>
            </a:r>
          </a:p>
          <a:p>
            <a:pPr algn="ctr">
              <a:tabLst>
                <a:tab pos="519113" algn="l"/>
                <a:tab pos="5646738" algn="l"/>
              </a:tabLst>
            </a:pPr>
            <a:r>
              <a:rPr lang="ru-RU" sz="3200" b="1"/>
              <a:t>Внешние затраты + Внутренние затраты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7200" y="0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FF"/>
                </a:solidFill>
              </a:rPr>
              <a:t>Экономические затраты фирмы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187450" y="2565400"/>
            <a:ext cx="3024188" cy="3184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18175" y="2565400"/>
            <a:ext cx="3024188" cy="3189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066800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</a:rPr>
              <a:t>Различие в бухгалтерской и экономической трактовке прибыли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5417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Бухгалтер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94438" y="19161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Экономист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-2928844">
            <a:off x="5511007" y="40012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53344" y="2565400"/>
            <a:ext cx="2952750" cy="14128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экономическая</a:t>
            </a:r>
          </a:p>
          <a:p>
            <a:pPr algn="ctr">
              <a:lnSpc>
                <a:spcPct val="50000"/>
              </a:lnSpc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 rot="-2928844">
            <a:off x="1193007" y="38488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00150" y="2601913"/>
            <a:ext cx="2960688" cy="213836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бухгалтерская</a:t>
            </a:r>
          </a:p>
          <a:p>
            <a:pPr algn="ctr">
              <a:spcBef>
                <a:spcPct val="20000"/>
              </a:spcBef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  <a:p>
            <a:pPr algn="ctr"/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753344" y="4865688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внешние затраты фирмы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175727" y="4840288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внешние затраты фирмы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18175" y="3962400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внутренние затраты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8" grpId="0" animBg="1"/>
      <p:bldP spid="8198" grpId="0"/>
      <p:bldP spid="8199" grpId="0"/>
      <p:bldP spid="8218" grpId="0"/>
      <p:bldP spid="8214" grpId="0" animBg="1"/>
      <p:bldP spid="8217" grpId="0"/>
      <p:bldP spid="8216" grpId="0" animBg="1"/>
      <p:bldP spid="8219" grpId="0" animBg="1"/>
      <p:bldP spid="8220" grpId="0" animBg="1"/>
      <p:bldP spid="82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187450" y="2565400"/>
            <a:ext cx="3024188" cy="3184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18175" y="2565400"/>
            <a:ext cx="3024188" cy="3189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0668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Примеры экономических ситуаций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5417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Бухгалтер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94438" y="19161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Экономист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-2928844">
            <a:off x="5511007" y="40012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53344" y="2565400"/>
            <a:ext cx="2952750" cy="14128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экономическая</a:t>
            </a:r>
          </a:p>
          <a:p>
            <a:pPr algn="ctr">
              <a:lnSpc>
                <a:spcPct val="50000"/>
              </a:lnSpc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 rot="-2928844">
            <a:off x="1193007" y="3848893"/>
            <a:ext cx="334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9900"/>
                </a:solidFill>
              </a:rPr>
              <a:t>ВЫРУЧКА  ОТ ПРОДАЖ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00150" y="2601913"/>
            <a:ext cx="2960688" cy="213836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бухгалтерская</a:t>
            </a:r>
          </a:p>
          <a:p>
            <a:pPr algn="ctr">
              <a:spcBef>
                <a:spcPct val="20000"/>
              </a:spcBef>
            </a:pPr>
            <a:endParaRPr lang="ru-RU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прибыль</a:t>
            </a:r>
          </a:p>
          <a:p>
            <a:pPr algn="ctr"/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753344" y="4865688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внешние затраты фирмы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175727" y="4840288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внешние затраты фирмы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18175" y="3962400"/>
            <a:ext cx="2987675" cy="860425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внутренние затраты фирмы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262" y="6096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Фирма успешна, имеется как бухгалтерская так и экономическая прибыль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8" grpId="0" animBg="1"/>
      <p:bldP spid="8198" grpId="0"/>
      <p:bldP spid="8199" grpId="0"/>
      <p:bldP spid="8218" grpId="0"/>
      <p:bldP spid="8214" grpId="0" animBg="1"/>
      <p:bldP spid="8217" grpId="0"/>
      <p:bldP spid="8216" grpId="0" animBg="1"/>
      <p:bldP spid="8219" grpId="0" animBg="1"/>
      <p:bldP spid="8220" grpId="0" animBg="1"/>
      <p:bldP spid="8203" grpId="0" animBg="1"/>
      <p:bldP spid="1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</TotalTime>
  <Words>611</Words>
  <Application>Microsoft Office PowerPoint</Application>
  <PresentationFormat>Экран (4:3)</PresentationFormat>
  <Paragraphs>154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Фирма.  Издержки и прибыль фирмы</vt:lpstr>
      <vt:lpstr>Слайд 2</vt:lpstr>
      <vt:lpstr>Фирма</vt:lpstr>
      <vt:lpstr>Затраты  и прибыль фирмы</vt:lpstr>
      <vt:lpstr>Внешние затраты фирмы  (явные, бухгалтерские) </vt:lpstr>
      <vt:lpstr>Внутренние затраты фирмы  (неявные) </vt:lpstr>
      <vt:lpstr>Экономические затраты фирмы  </vt:lpstr>
      <vt:lpstr>Различие в бухгалтерской и экономической трактовке прибыли</vt:lpstr>
      <vt:lpstr>Примеры экономических ситуаций</vt:lpstr>
      <vt:lpstr>Примеры экономических ситуаций</vt:lpstr>
      <vt:lpstr>Примеры экономических ситуаций</vt:lpstr>
      <vt:lpstr>Примеры экономических ситуаций</vt:lpstr>
      <vt:lpstr>Постоянные издержки</vt:lpstr>
      <vt:lpstr>Переменные издержки</vt:lpstr>
      <vt:lpstr>Общие издержки</vt:lpstr>
      <vt:lpstr>Периоды функционирования фирмы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Фирма.  Издержки и прибыль фирмы</dc:title>
  <dc:creator>мама</dc:creator>
  <cp:lastModifiedBy>Мама</cp:lastModifiedBy>
  <cp:revision>41</cp:revision>
  <dcterms:created xsi:type="dcterms:W3CDTF">2007-07-23T14:39:24Z</dcterms:created>
  <dcterms:modified xsi:type="dcterms:W3CDTF">2012-11-27T03:40:16Z</dcterms:modified>
</cp:coreProperties>
</file>