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56" r:id="rId2"/>
    <p:sldId id="266" r:id="rId3"/>
    <p:sldId id="257" r:id="rId4"/>
    <p:sldId id="261" r:id="rId5"/>
    <p:sldId id="263" r:id="rId6"/>
    <p:sldId id="264" r:id="rId7"/>
    <p:sldId id="265" r:id="rId8"/>
    <p:sldId id="262" r:id="rId9"/>
    <p:sldId id="278" r:id="rId10"/>
    <p:sldId id="279" r:id="rId11"/>
    <p:sldId id="280" r:id="rId12"/>
    <p:sldId id="281" r:id="rId13"/>
    <p:sldId id="274" r:id="rId14"/>
    <p:sldId id="275" r:id="rId15"/>
    <p:sldId id="276" r:id="rId16"/>
    <p:sldId id="284" r:id="rId17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FF9900"/>
    <a:srgbClr val="FF0000"/>
    <a:srgbClr val="CC00FF"/>
    <a:srgbClr val="FFFF6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2" d="100"/>
          <a:sy n="82" d="100"/>
        </p:scale>
        <p:origin x="-112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6503BE6-C84B-4D97-98B9-A8EAB224F2BF}" type="datetimeFigureOut">
              <a:rPr lang="ru-RU" smtClean="0"/>
              <a:t>27.11.2012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B8D96AA-66E5-48C7-A9AE-FB44BB5B08FA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8D96AA-66E5-48C7-A9AE-FB44BB5B08FA}" type="slidenum">
              <a:rPr lang="ru-RU" smtClean="0"/>
              <a:t>15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8D96AA-66E5-48C7-A9AE-FB44BB5B08FA}" type="slidenum">
              <a:rPr lang="ru-RU" smtClean="0"/>
              <a:t>16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D082618-59A2-433D-871E-6F89242F7651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C5C0B8B-5876-4F7D-8592-F18D20883E67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0780576-E842-490C-88BC-3645EB7354BE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A4538AE-E471-479F-8575-0DC592C688B9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29BCF41-895F-478A-85C1-AE63186D9373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915F227-DF60-40F6-8387-E13CD8FACB57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C8C9627-22AE-4F70-8CF8-BB766CFB8B7C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EE6B43F-7FD4-4AF7-9A0A-F3E04C1D7A12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BAC9DE8-D501-4E07-BA31-91C10176E142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1EB210C-C7B7-4B58-AF0B-C5E59CA1A169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E775BCD-B1F5-456C-8727-2DD70F666DE6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CC00FF"/>
            </a:gs>
            <a:gs pos="100000">
              <a:srgbClr val="FFFF66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6E52B206-C828-4D13-90BE-A710B5B24C50}" type="slidenum">
              <a:rPr lang="ru-RU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/>
              <a:t>Фирма. </a:t>
            </a:r>
            <a:br>
              <a:rPr lang="ru-RU" dirty="0"/>
            </a:br>
            <a:r>
              <a:rPr lang="ru-RU" dirty="0"/>
              <a:t>Издержки и прибыль фирмы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/>
              <a:t>Раздел 5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09" name="Rectangle 17"/>
          <p:cNvSpPr>
            <a:spLocks noChangeArrowheads="1"/>
          </p:cNvSpPr>
          <p:nvPr/>
        </p:nvSpPr>
        <p:spPr bwMode="auto">
          <a:xfrm>
            <a:off x="1187450" y="2565400"/>
            <a:ext cx="3024188" cy="3184525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50000">
                <a:srgbClr val="FF0000"/>
              </a:gs>
              <a:gs pos="100000">
                <a:schemeClr val="bg1"/>
              </a:gs>
            </a:gsLst>
            <a:lin ang="2700000" scaled="1"/>
          </a:gradFill>
          <a:ln w="38100">
            <a:solidFill>
              <a:schemeClr val="bg1"/>
            </a:solidFill>
            <a:prstDash val="sysDot"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8208" name="Rectangle 16"/>
          <p:cNvSpPr>
            <a:spLocks noChangeArrowheads="1"/>
          </p:cNvSpPr>
          <p:nvPr/>
        </p:nvSpPr>
        <p:spPr bwMode="auto">
          <a:xfrm>
            <a:off x="5718175" y="2565400"/>
            <a:ext cx="3024188" cy="3189288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50000">
                <a:srgbClr val="FF0000"/>
              </a:gs>
              <a:gs pos="100000">
                <a:schemeClr val="bg1"/>
              </a:gs>
            </a:gsLst>
            <a:lin ang="2700000" scaled="1"/>
          </a:gradFill>
          <a:ln w="38100">
            <a:solidFill>
              <a:schemeClr val="bg1"/>
            </a:solidFill>
            <a:prstDash val="sysDot"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362950" cy="1066800"/>
          </a:xfrm>
        </p:spPr>
        <p:txBody>
          <a:bodyPr/>
          <a:lstStyle/>
          <a:p>
            <a:r>
              <a:rPr lang="ru-RU" sz="3600" b="1" dirty="0" smtClean="0">
                <a:solidFill>
                  <a:srgbClr val="0000FF"/>
                </a:solidFill>
              </a:rPr>
              <a:t>Примеры экономических ситуаций</a:t>
            </a:r>
            <a:endParaRPr lang="ru-RU" sz="3600" b="1" dirty="0">
              <a:solidFill>
                <a:srgbClr val="0000FF"/>
              </a:solidFill>
            </a:endParaRPr>
          </a:p>
        </p:txBody>
      </p:sp>
      <p:sp>
        <p:nvSpPr>
          <p:cNvPr id="8198" name="Text Box 6"/>
          <p:cNvSpPr txBox="1">
            <a:spLocks noChangeArrowheads="1"/>
          </p:cNvSpPr>
          <p:nvPr/>
        </p:nvSpPr>
        <p:spPr bwMode="auto">
          <a:xfrm>
            <a:off x="1654175" y="1916113"/>
            <a:ext cx="2089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 b="1"/>
              <a:t>Бухгалтер</a:t>
            </a:r>
          </a:p>
        </p:txBody>
      </p:sp>
      <p:sp>
        <p:nvSpPr>
          <p:cNvPr id="8199" name="Text Box 7"/>
          <p:cNvSpPr txBox="1">
            <a:spLocks noChangeArrowheads="1"/>
          </p:cNvSpPr>
          <p:nvPr/>
        </p:nvSpPr>
        <p:spPr bwMode="auto">
          <a:xfrm>
            <a:off x="6294438" y="1916113"/>
            <a:ext cx="187166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 b="1"/>
              <a:t>Экономист</a:t>
            </a:r>
          </a:p>
        </p:txBody>
      </p:sp>
      <p:sp>
        <p:nvSpPr>
          <p:cNvPr id="8218" name="Text Box 26"/>
          <p:cNvSpPr txBox="1">
            <a:spLocks noChangeArrowheads="1"/>
          </p:cNvSpPr>
          <p:nvPr/>
        </p:nvSpPr>
        <p:spPr bwMode="auto">
          <a:xfrm rot="-2928844">
            <a:off x="5511007" y="4001293"/>
            <a:ext cx="33401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b="1">
                <a:solidFill>
                  <a:srgbClr val="FF9900"/>
                </a:solidFill>
              </a:rPr>
              <a:t>ВЫРУЧКА  ОТ ПРОДАЖ</a:t>
            </a:r>
          </a:p>
        </p:txBody>
      </p:sp>
      <p:sp>
        <p:nvSpPr>
          <p:cNvPr id="8214" name="Text Box 22"/>
          <p:cNvSpPr txBox="1">
            <a:spLocks noChangeArrowheads="1"/>
          </p:cNvSpPr>
          <p:nvPr/>
        </p:nvSpPr>
        <p:spPr bwMode="auto">
          <a:xfrm>
            <a:off x="5753344" y="2565400"/>
            <a:ext cx="2952750" cy="1412875"/>
          </a:xfrm>
          <a:prstGeom prst="rect">
            <a:avLst/>
          </a:prstGeom>
          <a:solidFill>
            <a:srgbClr val="FF0000"/>
          </a:solidFill>
          <a:ln w="38100">
            <a:solidFill>
              <a:schemeClr val="bg1"/>
            </a:solidFill>
            <a:prstDash val="sysDot"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800" b="1">
                <a:solidFill>
                  <a:schemeClr val="bg1"/>
                </a:solidFill>
              </a:rPr>
              <a:t>экономическая</a:t>
            </a:r>
          </a:p>
          <a:p>
            <a:pPr algn="ctr">
              <a:lnSpc>
                <a:spcPct val="50000"/>
              </a:lnSpc>
            </a:pPr>
            <a:endParaRPr lang="ru-RU" sz="2800" b="1">
              <a:solidFill>
                <a:schemeClr val="bg1"/>
              </a:solidFill>
            </a:endParaRPr>
          </a:p>
          <a:p>
            <a:pPr algn="ctr">
              <a:spcBef>
                <a:spcPct val="50000"/>
              </a:spcBef>
            </a:pPr>
            <a:r>
              <a:rPr lang="ru-RU" sz="2800" b="1">
                <a:solidFill>
                  <a:schemeClr val="bg1"/>
                </a:solidFill>
              </a:rPr>
              <a:t>прибыль</a:t>
            </a:r>
          </a:p>
        </p:txBody>
      </p:sp>
      <p:sp>
        <p:nvSpPr>
          <p:cNvPr id="8217" name="Text Box 25"/>
          <p:cNvSpPr txBox="1">
            <a:spLocks noChangeArrowheads="1"/>
          </p:cNvSpPr>
          <p:nvPr/>
        </p:nvSpPr>
        <p:spPr bwMode="auto">
          <a:xfrm rot="-2928844">
            <a:off x="1193007" y="3848893"/>
            <a:ext cx="33401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b="1">
                <a:solidFill>
                  <a:srgbClr val="FF9900"/>
                </a:solidFill>
              </a:rPr>
              <a:t>ВЫРУЧКА  ОТ ПРОДАЖ</a:t>
            </a:r>
          </a:p>
        </p:txBody>
      </p:sp>
      <p:sp>
        <p:nvSpPr>
          <p:cNvPr id="8216" name="Text Box 24"/>
          <p:cNvSpPr txBox="1">
            <a:spLocks noChangeArrowheads="1"/>
          </p:cNvSpPr>
          <p:nvPr/>
        </p:nvSpPr>
        <p:spPr bwMode="auto">
          <a:xfrm>
            <a:off x="1200150" y="2601913"/>
            <a:ext cx="2960688" cy="2138362"/>
          </a:xfrm>
          <a:prstGeom prst="rect">
            <a:avLst/>
          </a:prstGeom>
          <a:solidFill>
            <a:srgbClr val="FF0000"/>
          </a:solidFill>
          <a:ln w="38100">
            <a:solidFill>
              <a:schemeClr val="bg1"/>
            </a:solidFill>
            <a:prstDash val="sysDot"/>
            <a:miter lim="800000"/>
            <a:headEnd/>
            <a:tailEnd/>
          </a:ln>
          <a:effectLst/>
        </p:spPr>
        <p:txBody>
          <a:bodyPr anchor="ctr" anchorCtr="1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800" b="1">
                <a:solidFill>
                  <a:schemeClr val="bg1"/>
                </a:solidFill>
              </a:rPr>
              <a:t>бухгалтерская</a:t>
            </a:r>
          </a:p>
          <a:p>
            <a:pPr algn="ctr">
              <a:spcBef>
                <a:spcPct val="20000"/>
              </a:spcBef>
            </a:pPr>
            <a:endParaRPr lang="ru-RU" sz="2800" b="1">
              <a:solidFill>
                <a:schemeClr val="bg1"/>
              </a:solidFill>
            </a:endParaRPr>
          </a:p>
          <a:p>
            <a:pPr algn="ctr">
              <a:spcBef>
                <a:spcPct val="50000"/>
              </a:spcBef>
            </a:pPr>
            <a:r>
              <a:rPr lang="ru-RU" sz="2800" b="1">
                <a:solidFill>
                  <a:schemeClr val="bg1"/>
                </a:solidFill>
              </a:rPr>
              <a:t>прибыль</a:t>
            </a:r>
          </a:p>
          <a:p>
            <a:pPr algn="ctr"/>
            <a:endParaRPr lang="ru-RU" sz="2800" b="1">
              <a:solidFill>
                <a:schemeClr val="bg1"/>
              </a:solidFill>
            </a:endParaRPr>
          </a:p>
        </p:txBody>
      </p:sp>
      <p:sp>
        <p:nvSpPr>
          <p:cNvPr id="8219" name="Text Box 27"/>
          <p:cNvSpPr txBox="1">
            <a:spLocks noChangeArrowheads="1"/>
          </p:cNvSpPr>
          <p:nvPr/>
        </p:nvSpPr>
        <p:spPr bwMode="auto">
          <a:xfrm>
            <a:off x="5753344" y="4865688"/>
            <a:ext cx="2987675" cy="860425"/>
          </a:xfrm>
          <a:prstGeom prst="rect">
            <a:avLst/>
          </a:prstGeom>
          <a:solidFill>
            <a:srgbClr val="0000FF"/>
          </a:solidFill>
          <a:ln w="38100">
            <a:solidFill>
              <a:schemeClr val="bg1"/>
            </a:solidFill>
            <a:prstDash val="sysDot"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400" b="1" dirty="0">
                <a:solidFill>
                  <a:schemeClr val="bg1"/>
                </a:solidFill>
              </a:rPr>
              <a:t>внешние затраты фирмы</a:t>
            </a:r>
          </a:p>
        </p:txBody>
      </p:sp>
      <p:sp>
        <p:nvSpPr>
          <p:cNvPr id="8220" name="Text Box 28"/>
          <p:cNvSpPr txBox="1">
            <a:spLocks noChangeArrowheads="1"/>
          </p:cNvSpPr>
          <p:nvPr/>
        </p:nvSpPr>
        <p:spPr bwMode="auto">
          <a:xfrm>
            <a:off x="1175727" y="4840288"/>
            <a:ext cx="2987675" cy="860425"/>
          </a:xfrm>
          <a:prstGeom prst="rect">
            <a:avLst/>
          </a:prstGeom>
          <a:solidFill>
            <a:srgbClr val="0000FF"/>
          </a:solidFill>
          <a:ln w="38100">
            <a:solidFill>
              <a:schemeClr val="bg1"/>
            </a:solidFill>
            <a:prstDash val="sysDot"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400" b="1" dirty="0">
                <a:solidFill>
                  <a:schemeClr val="bg1"/>
                </a:solidFill>
              </a:rPr>
              <a:t>внешние затраты фирмы</a:t>
            </a:r>
          </a:p>
        </p:txBody>
      </p:sp>
      <p:sp>
        <p:nvSpPr>
          <p:cNvPr id="8203" name="Text Box 11"/>
          <p:cNvSpPr txBox="1">
            <a:spLocks noChangeArrowheads="1"/>
          </p:cNvSpPr>
          <p:nvPr/>
        </p:nvSpPr>
        <p:spPr bwMode="auto">
          <a:xfrm>
            <a:off x="5718175" y="2567354"/>
            <a:ext cx="2987675" cy="2262158"/>
          </a:xfrm>
          <a:prstGeom prst="rect">
            <a:avLst/>
          </a:prstGeom>
          <a:solidFill>
            <a:srgbClr val="0000FF"/>
          </a:solidFill>
          <a:ln w="38100">
            <a:solidFill>
              <a:schemeClr val="bg1"/>
            </a:solidFill>
            <a:prstDash val="sysDot"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endParaRPr lang="ru-RU" sz="2400" b="1" dirty="0" smtClean="0">
              <a:solidFill>
                <a:schemeClr val="bg1"/>
              </a:solidFill>
            </a:endParaRPr>
          </a:p>
          <a:p>
            <a:pPr algn="ctr">
              <a:spcBef>
                <a:spcPct val="50000"/>
              </a:spcBef>
            </a:pPr>
            <a:endParaRPr lang="ru-RU" sz="1400" b="1" dirty="0" smtClean="0">
              <a:solidFill>
                <a:schemeClr val="bg1"/>
              </a:solidFill>
            </a:endParaRPr>
          </a:p>
          <a:p>
            <a:pPr algn="ctr">
              <a:spcBef>
                <a:spcPct val="50000"/>
              </a:spcBef>
            </a:pPr>
            <a:r>
              <a:rPr lang="ru-RU" sz="2400" b="1" dirty="0" smtClean="0">
                <a:solidFill>
                  <a:schemeClr val="bg1"/>
                </a:solidFill>
              </a:rPr>
              <a:t>внутренние </a:t>
            </a:r>
            <a:r>
              <a:rPr lang="ru-RU" sz="2400" b="1" dirty="0">
                <a:solidFill>
                  <a:schemeClr val="bg1"/>
                </a:solidFill>
              </a:rPr>
              <a:t>затраты </a:t>
            </a:r>
            <a:r>
              <a:rPr lang="ru-RU" sz="2400" b="1" dirty="0" smtClean="0">
                <a:solidFill>
                  <a:schemeClr val="bg1"/>
                </a:solidFill>
              </a:rPr>
              <a:t>фирмы</a:t>
            </a:r>
          </a:p>
          <a:p>
            <a:pPr algn="ctr">
              <a:spcBef>
                <a:spcPct val="50000"/>
              </a:spcBef>
            </a:pPr>
            <a:endParaRPr lang="ru-RU" sz="2400" b="1" dirty="0">
              <a:solidFill>
                <a:schemeClr val="bg1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539262" y="6096000"/>
            <a:ext cx="8229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Фирма имеет бухгалтерскую прибыль, экономическая прибыль отсутствует. Рекомендуется снизить внутренние расходы.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8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81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000"/>
                            </p:stCondLst>
                            <p:childTnLst>
                              <p:par>
                                <p:cTn id="1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82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82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82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8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4000"/>
                            </p:stCondLst>
                            <p:childTnLst>
                              <p:par>
                                <p:cTn id="25" presetID="10" presetClass="entr" presetSubtype="0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82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82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9000"/>
                            </p:stCondLst>
                            <p:childTnLst>
                              <p:par>
                                <p:cTn id="3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2000"/>
                                        <p:tgtEl>
                                          <p:spTgt spid="82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11000"/>
                            </p:stCondLst>
                            <p:childTnLst>
                              <p:par>
                                <p:cTn id="3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2000"/>
                                        <p:tgtEl>
                                          <p:spTgt spid="82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13000"/>
                            </p:stCondLst>
                            <p:childTnLst>
                              <p:par>
                                <p:cTn id="4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82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15000"/>
                            </p:stCondLst>
                            <p:childTnLst>
                              <p:par>
                                <p:cTn id="4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09" grpId="0" animBg="1"/>
      <p:bldP spid="8208" grpId="0" animBg="1"/>
      <p:bldP spid="8198" grpId="0"/>
      <p:bldP spid="8199" grpId="0"/>
      <p:bldP spid="8218" grpId="0"/>
      <p:bldP spid="8214" grpId="0" animBg="1"/>
      <p:bldP spid="8217" grpId="0"/>
      <p:bldP spid="8216" grpId="0" animBg="1"/>
      <p:bldP spid="8219" grpId="0" animBg="1"/>
      <p:bldP spid="8220" grpId="0" animBg="1"/>
      <p:bldP spid="8203" grpId="0" animBg="1"/>
      <p:bldP spid="1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09" name="Rectangle 17"/>
          <p:cNvSpPr>
            <a:spLocks noChangeArrowheads="1"/>
          </p:cNvSpPr>
          <p:nvPr/>
        </p:nvSpPr>
        <p:spPr bwMode="auto">
          <a:xfrm>
            <a:off x="1187450" y="2565400"/>
            <a:ext cx="3024188" cy="3184525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50000">
                <a:srgbClr val="FF0000"/>
              </a:gs>
              <a:gs pos="100000">
                <a:schemeClr val="bg1"/>
              </a:gs>
            </a:gsLst>
            <a:lin ang="2700000" scaled="1"/>
          </a:gradFill>
          <a:ln w="38100">
            <a:solidFill>
              <a:schemeClr val="bg1"/>
            </a:solidFill>
            <a:prstDash val="sysDot"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8208" name="Rectangle 16"/>
          <p:cNvSpPr>
            <a:spLocks noChangeArrowheads="1"/>
          </p:cNvSpPr>
          <p:nvPr/>
        </p:nvSpPr>
        <p:spPr bwMode="auto">
          <a:xfrm>
            <a:off x="5718175" y="2565400"/>
            <a:ext cx="3024188" cy="3189288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50000">
                <a:srgbClr val="FF0000"/>
              </a:gs>
              <a:gs pos="100000">
                <a:schemeClr val="bg1"/>
              </a:gs>
            </a:gsLst>
            <a:lin ang="2700000" scaled="1"/>
          </a:gradFill>
          <a:ln w="38100">
            <a:solidFill>
              <a:schemeClr val="bg1"/>
            </a:solidFill>
            <a:prstDash val="sysDot"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362950" cy="1066800"/>
          </a:xfrm>
        </p:spPr>
        <p:txBody>
          <a:bodyPr/>
          <a:lstStyle/>
          <a:p>
            <a:r>
              <a:rPr lang="ru-RU" sz="3600" b="1" dirty="0" smtClean="0">
                <a:solidFill>
                  <a:srgbClr val="0000FF"/>
                </a:solidFill>
              </a:rPr>
              <a:t>Примеры экономических ситуаций</a:t>
            </a:r>
            <a:endParaRPr lang="ru-RU" sz="3600" b="1" dirty="0">
              <a:solidFill>
                <a:srgbClr val="0000FF"/>
              </a:solidFill>
            </a:endParaRPr>
          </a:p>
        </p:txBody>
      </p:sp>
      <p:sp>
        <p:nvSpPr>
          <p:cNvPr id="8198" name="Text Box 6"/>
          <p:cNvSpPr txBox="1">
            <a:spLocks noChangeArrowheads="1"/>
          </p:cNvSpPr>
          <p:nvPr/>
        </p:nvSpPr>
        <p:spPr bwMode="auto">
          <a:xfrm>
            <a:off x="1654175" y="1916113"/>
            <a:ext cx="2089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 b="1"/>
              <a:t>Бухгалтер</a:t>
            </a:r>
          </a:p>
        </p:txBody>
      </p:sp>
      <p:sp>
        <p:nvSpPr>
          <p:cNvPr id="8199" name="Text Box 7"/>
          <p:cNvSpPr txBox="1">
            <a:spLocks noChangeArrowheads="1"/>
          </p:cNvSpPr>
          <p:nvPr/>
        </p:nvSpPr>
        <p:spPr bwMode="auto">
          <a:xfrm>
            <a:off x="6294438" y="1916113"/>
            <a:ext cx="187166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 b="1"/>
              <a:t>Экономист</a:t>
            </a:r>
          </a:p>
        </p:txBody>
      </p:sp>
      <p:sp>
        <p:nvSpPr>
          <p:cNvPr id="8218" name="Text Box 26"/>
          <p:cNvSpPr txBox="1">
            <a:spLocks noChangeArrowheads="1"/>
          </p:cNvSpPr>
          <p:nvPr/>
        </p:nvSpPr>
        <p:spPr bwMode="auto">
          <a:xfrm rot="-2928844">
            <a:off x="5511007" y="4001293"/>
            <a:ext cx="33401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b="1">
                <a:solidFill>
                  <a:srgbClr val="FF9900"/>
                </a:solidFill>
              </a:rPr>
              <a:t>ВЫРУЧКА  ОТ ПРОДАЖ</a:t>
            </a:r>
          </a:p>
        </p:txBody>
      </p:sp>
      <p:sp>
        <p:nvSpPr>
          <p:cNvPr id="8214" name="Text Box 22"/>
          <p:cNvSpPr txBox="1">
            <a:spLocks noChangeArrowheads="1"/>
          </p:cNvSpPr>
          <p:nvPr/>
        </p:nvSpPr>
        <p:spPr bwMode="auto">
          <a:xfrm>
            <a:off x="5753344" y="2565400"/>
            <a:ext cx="2952750" cy="1412875"/>
          </a:xfrm>
          <a:prstGeom prst="rect">
            <a:avLst/>
          </a:prstGeom>
          <a:solidFill>
            <a:srgbClr val="FF0000"/>
          </a:solidFill>
          <a:ln w="38100">
            <a:solidFill>
              <a:schemeClr val="bg1"/>
            </a:solidFill>
            <a:prstDash val="sysDot"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800" b="1">
                <a:solidFill>
                  <a:schemeClr val="bg1"/>
                </a:solidFill>
              </a:rPr>
              <a:t>экономическая</a:t>
            </a:r>
          </a:p>
          <a:p>
            <a:pPr algn="ctr">
              <a:lnSpc>
                <a:spcPct val="50000"/>
              </a:lnSpc>
            </a:pPr>
            <a:endParaRPr lang="ru-RU" sz="2800" b="1">
              <a:solidFill>
                <a:schemeClr val="bg1"/>
              </a:solidFill>
            </a:endParaRPr>
          </a:p>
          <a:p>
            <a:pPr algn="ctr">
              <a:spcBef>
                <a:spcPct val="50000"/>
              </a:spcBef>
            </a:pPr>
            <a:r>
              <a:rPr lang="ru-RU" sz="2800" b="1">
                <a:solidFill>
                  <a:schemeClr val="bg1"/>
                </a:solidFill>
              </a:rPr>
              <a:t>прибыль</a:t>
            </a:r>
          </a:p>
        </p:txBody>
      </p:sp>
      <p:sp>
        <p:nvSpPr>
          <p:cNvPr id="8217" name="Text Box 25"/>
          <p:cNvSpPr txBox="1">
            <a:spLocks noChangeArrowheads="1"/>
          </p:cNvSpPr>
          <p:nvPr/>
        </p:nvSpPr>
        <p:spPr bwMode="auto">
          <a:xfrm rot="-2928844">
            <a:off x="1193007" y="3848893"/>
            <a:ext cx="33401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b="1">
                <a:solidFill>
                  <a:srgbClr val="FF9900"/>
                </a:solidFill>
              </a:rPr>
              <a:t>ВЫРУЧКА  ОТ ПРОДАЖ</a:t>
            </a:r>
          </a:p>
        </p:txBody>
      </p:sp>
      <p:sp>
        <p:nvSpPr>
          <p:cNvPr id="8216" name="Text Box 24"/>
          <p:cNvSpPr txBox="1">
            <a:spLocks noChangeArrowheads="1"/>
          </p:cNvSpPr>
          <p:nvPr/>
        </p:nvSpPr>
        <p:spPr bwMode="auto">
          <a:xfrm>
            <a:off x="1200150" y="2601913"/>
            <a:ext cx="2960688" cy="2138362"/>
          </a:xfrm>
          <a:prstGeom prst="rect">
            <a:avLst/>
          </a:prstGeom>
          <a:solidFill>
            <a:srgbClr val="FF0000"/>
          </a:solidFill>
          <a:ln w="38100">
            <a:solidFill>
              <a:schemeClr val="bg1"/>
            </a:solidFill>
            <a:prstDash val="sysDot"/>
            <a:miter lim="800000"/>
            <a:headEnd/>
            <a:tailEnd/>
          </a:ln>
          <a:effectLst/>
        </p:spPr>
        <p:txBody>
          <a:bodyPr anchor="ctr" anchorCtr="1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800" b="1">
                <a:solidFill>
                  <a:schemeClr val="bg1"/>
                </a:solidFill>
              </a:rPr>
              <a:t>бухгалтерская</a:t>
            </a:r>
          </a:p>
          <a:p>
            <a:pPr algn="ctr">
              <a:spcBef>
                <a:spcPct val="20000"/>
              </a:spcBef>
            </a:pPr>
            <a:endParaRPr lang="ru-RU" sz="2800" b="1">
              <a:solidFill>
                <a:schemeClr val="bg1"/>
              </a:solidFill>
            </a:endParaRPr>
          </a:p>
          <a:p>
            <a:pPr algn="ctr">
              <a:spcBef>
                <a:spcPct val="50000"/>
              </a:spcBef>
            </a:pPr>
            <a:r>
              <a:rPr lang="ru-RU" sz="2800" b="1">
                <a:solidFill>
                  <a:schemeClr val="bg1"/>
                </a:solidFill>
              </a:rPr>
              <a:t>прибыль</a:t>
            </a:r>
          </a:p>
          <a:p>
            <a:pPr algn="ctr"/>
            <a:endParaRPr lang="ru-RU" sz="2800" b="1">
              <a:solidFill>
                <a:schemeClr val="bg1"/>
              </a:solidFill>
            </a:endParaRPr>
          </a:p>
        </p:txBody>
      </p:sp>
      <p:sp>
        <p:nvSpPr>
          <p:cNvPr id="8219" name="Text Box 27"/>
          <p:cNvSpPr txBox="1">
            <a:spLocks noChangeArrowheads="1"/>
          </p:cNvSpPr>
          <p:nvPr/>
        </p:nvSpPr>
        <p:spPr bwMode="auto">
          <a:xfrm>
            <a:off x="5741621" y="2591411"/>
            <a:ext cx="2987675" cy="3139321"/>
          </a:xfrm>
          <a:prstGeom prst="rect">
            <a:avLst/>
          </a:prstGeom>
          <a:solidFill>
            <a:srgbClr val="0000FF"/>
          </a:solidFill>
          <a:ln w="38100">
            <a:solidFill>
              <a:schemeClr val="bg1"/>
            </a:solidFill>
            <a:prstDash val="sysDot"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endParaRPr lang="ru-RU" sz="2400" b="1" dirty="0" smtClean="0">
              <a:solidFill>
                <a:schemeClr val="bg1"/>
              </a:solidFill>
            </a:endParaRPr>
          </a:p>
          <a:p>
            <a:pPr algn="ctr">
              <a:spcBef>
                <a:spcPct val="50000"/>
              </a:spcBef>
            </a:pPr>
            <a:endParaRPr lang="ru-RU" sz="2400" b="1" dirty="0" smtClean="0">
              <a:solidFill>
                <a:schemeClr val="bg1"/>
              </a:solidFill>
            </a:endParaRPr>
          </a:p>
          <a:p>
            <a:pPr algn="ctr">
              <a:spcBef>
                <a:spcPct val="50000"/>
              </a:spcBef>
            </a:pPr>
            <a:r>
              <a:rPr lang="ru-RU" sz="2400" b="1" dirty="0" smtClean="0">
                <a:solidFill>
                  <a:schemeClr val="bg1"/>
                </a:solidFill>
              </a:rPr>
              <a:t>внешние </a:t>
            </a:r>
            <a:r>
              <a:rPr lang="ru-RU" sz="2400" b="1" dirty="0">
                <a:solidFill>
                  <a:schemeClr val="bg1"/>
                </a:solidFill>
              </a:rPr>
              <a:t>затраты </a:t>
            </a:r>
            <a:r>
              <a:rPr lang="ru-RU" sz="2400" b="1" dirty="0" smtClean="0">
                <a:solidFill>
                  <a:schemeClr val="bg1"/>
                </a:solidFill>
              </a:rPr>
              <a:t>фирмы</a:t>
            </a:r>
          </a:p>
          <a:p>
            <a:pPr algn="ctr">
              <a:spcBef>
                <a:spcPct val="50000"/>
              </a:spcBef>
            </a:pPr>
            <a:endParaRPr lang="ru-RU" sz="2000" b="1" dirty="0" smtClean="0">
              <a:solidFill>
                <a:schemeClr val="bg1"/>
              </a:solidFill>
            </a:endParaRPr>
          </a:p>
          <a:p>
            <a:pPr algn="ctr">
              <a:spcBef>
                <a:spcPct val="50000"/>
              </a:spcBef>
            </a:pPr>
            <a:endParaRPr lang="ru-RU" sz="2000" b="1" dirty="0" smtClean="0">
              <a:solidFill>
                <a:schemeClr val="bg1"/>
              </a:solidFill>
            </a:endParaRPr>
          </a:p>
          <a:p>
            <a:pPr algn="ctr">
              <a:spcBef>
                <a:spcPct val="50000"/>
              </a:spcBef>
            </a:pPr>
            <a:endParaRPr lang="ru-RU" sz="1200" b="1" dirty="0">
              <a:solidFill>
                <a:schemeClr val="bg1"/>
              </a:solidFill>
            </a:endParaRPr>
          </a:p>
        </p:txBody>
      </p:sp>
      <p:sp>
        <p:nvSpPr>
          <p:cNvPr id="8220" name="Text Box 28"/>
          <p:cNvSpPr txBox="1">
            <a:spLocks noChangeArrowheads="1"/>
          </p:cNvSpPr>
          <p:nvPr/>
        </p:nvSpPr>
        <p:spPr bwMode="auto">
          <a:xfrm>
            <a:off x="1199180" y="2542564"/>
            <a:ext cx="2987675" cy="3231654"/>
          </a:xfrm>
          <a:prstGeom prst="rect">
            <a:avLst/>
          </a:prstGeom>
          <a:solidFill>
            <a:srgbClr val="0000FF"/>
          </a:solidFill>
          <a:ln w="38100">
            <a:solidFill>
              <a:schemeClr val="bg1"/>
            </a:solidFill>
            <a:prstDash val="sysDot"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endParaRPr lang="ru-RU" sz="2400" b="1" dirty="0" smtClean="0">
              <a:solidFill>
                <a:schemeClr val="bg1"/>
              </a:solidFill>
            </a:endParaRPr>
          </a:p>
          <a:p>
            <a:pPr algn="ctr">
              <a:spcBef>
                <a:spcPct val="50000"/>
              </a:spcBef>
            </a:pPr>
            <a:endParaRPr lang="ru-RU" sz="2400" b="1" dirty="0" smtClean="0">
              <a:solidFill>
                <a:schemeClr val="bg1"/>
              </a:solidFill>
            </a:endParaRPr>
          </a:p>
          <a:p>
            <a:pPr algn="ctr">
              <a:spcBef>
                <a:spcPct val="50000"/>
              </a:spcBef>
            </a:pPr>
            <a:r>
              <a:rPr lang="ru-RU" sz="2400" b="1" dirty="0" smtClean="0">
                <a:solidFill>
                  <a:schemeClr val="bg1"/>
                </a:solidFill>
              </a:rPr>
              <a:t>внешние </a:t>
            </a:r>
            <a:r>
              <a:rPr lang="ru-RU" sz="2400" b="1" dirty="0">
                <a:solidFill>
                  <a:schemeClr val="bg1"/>
                </a:solidFill>
              </a:rPr>
              <a:t>затраты </a:t>
            </a:r>
            <a:r>
              <a:rPr lang="ru-RU" sz="2400" b="1" dirty="0" smtClean="0">
                <a:solidFill>
                  <a:schemeClr val="bg1"/>
                </a:solidFill>
              </a:rPr>
              <a:t>фирмы</a:t>
            </a:r>
          </a:p>
          <a:p>
            <a:pPr algn="ctr">
              <a:spcBef>
                <a:spcPct val="50000"/>
              </a:spcBef>
            </a:pPr>
            <a:endParaRPr lang="ru-RU" sz="2400" b="1" dirty="0" smtClean="0">
              <a:solidFill>
                <a:schemeClr val="bg1"/>
              </a:solidFill>
            </a:endParaRPr>
          </a:p>
          <a:p>
            <a:pPr algn="ctr">
              <a:spcBef>
                <a:spcPct val="50000"/>
              </a:spcBef>
            </a:pPr>
            <a:endParaRPr lang="ru-RU" sz="800" b="1" dirty="0" smtClean="0">
              <a:solidFill>
                <a:schemeClr val="bg1"/>
              </a:solidFill>
            </a:endParaRPr>
          </a:p>
          <a:p>
            <a:pPr algn="ctr">
              <a:spcBef>
                <a:spcPct val="50000"/>
              </a:spcBef>
            </a:pPr>
            <a:endParaRPr lang="ru-RU" sz="2000" b="1" dirty="0">
              <a:solidFill>
                <a:schemeClr val="bg1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609601" y="5908431"/>
            <a:ext cx="82296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Фирма не имеет бухгалтерской прибыли, но выполняются все необходимые платежи. Рекомендуется произвести реорганизацию управления.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8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81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000"/>
                            </p:stCondLst>
                            <p:childTnLst>
                              <p:par>
                                <p:cTn id="1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82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82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82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8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4000"/>
                            </p:stCondLst>
                            <p:childTnLst>
                              <p:par>
                                <p:cTn id="25" presetID="10" presetClass="entr" presetSubtype="0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82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82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9000"/>
                            </p:stCondLst>
                            <p:childTnLst>
                              <p:par>
                                <p:cTn id="3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2000"/>
                                        <p:tgtEl>
                                          <p:spTgt spid="82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11000"/>
                            </p:stCondLst>
                            <p:childTnLst>
                              <p:par>
                                <p:cTn id="3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2000"/>
                                        <p:tgtEl>
                                          <p:spTgt spid="82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13000"/>
                            </p:stCondLst>
                            <p:childTnLst>
                              <p:par>
                                <p:cTn id="4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09" grpId="0" animBg="1"/>
      <p:bldP spid="8208" grpId="0" animBg="1"/>
      <p:bldP spid="8198" grpId="0"/>
      <p:bldP spid="8199" grpId="0"/>
      <p:bldP spid="8218" grpId="0"/>
      <p:bldP spid="8214" grpId="0" animBg="1"/>
      <p:bldP spid="8217" grpId="0"/>
      <p:bldP spid="8216" grpId="0" animBg="1"/>
      <p:bldP spid="8219" grpId="0" animBg="1"/>
      <p:bldP spid="8220" grpId="0" animBg="1"/>
      <p:bldP spid="1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09" name="Rectangle 17"/>
          <p:cNvSpPr>
            <a:spLocks noChangeArrowheads="1"/>
          </p:cNvSpPr>
          <p:nvPr/>
        </p:nvSpPr>
        <p:spPr bwMode="auto">
          <a:xfrm>
            <a:off x="566131" y="2565400"/>
            <a:ext cx="3024188" cy="3184525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50000">
                <a:srgbClr val="FF0000"/>
              </a:gs>
              <a:gs pos="100000">
                <a:schemeClr val="bg1"/>
              </a:gs>
            </a:gsLst>
            <a:lin ang="2700000" scaled="1"/>
          </a:gradFill>
          <a:ln w="38100">
            <a:solidFill>
              <a:schemeClr val="bg1"/>
            </a:solidFill>
            <a:prstDash val="sysDot"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8208" name="Rectangle 16"/>
          <p:cNvSpPr>
            <a:spLocks noChangeArrowheads="1"/>
          </p:cNvSpPr>
          <p:nvPr/>
        </p:nvSpPr>
        <p:spPr bwMode="auto">
          <a:xfrm>
            <a:off x="5307870" y="2577123"/>
            <a:ext cx="3024188" cy="3189288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50000">
                <a:srgbClr val="FF0000"/>
              </a:gs>
              <a:gs pos="100000">
                <a:schemeClr val="bg1"/>
              </a:gs>
            </a:gsLst>
            <a:lin ang="2700000" scaled="1"/>
          </a:gradFill>
          <a:ln w="38100">
            <a:solidFill>
              <a:schemeClr val="bg1"/>
            </a:solidFill>
            <a:prstDash val="sysDot"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362950" cy="1066800"/>
          </a:xfrm>
        </p:spPr>
        <p:txBody>
          <a:bodyPr/>
          <a:lstStyle/>
          <a:p>
            <a:r>
              <a:rPr lang="ru-RU" sz="3600" b="1" dirty="0" smtClean="0">
                <a:solidFill>
                  <a:srgbClr val="0000FF"/>
                </a:solidFill>
              </a:rPr>
              <a:t>Примеры экономических ситуаций</a:t>
            </a:r>
            <a:endParaRPr lang="ru-RU" sz="3600" b="1" dirty="0">
              <a:solidFill>
                <a:srgbClr val="0000FF"/>
              </a:solidFill>
            </a:endParaRPr>
          </a:p>
        </p:txBody>
      </p:sp>
      <p:sp>
        <p:nvSpPr>
          <p:cNvPr id="8198" name="Text Box 6"/>
          <p:cNvSpPr txBox="1">
            <a:spLocks noChangeArrowheads="1"/>
          </p:cNvSpPr>
          <p:nvPr/>
        </p:nvSpPr>
        <p:spPr bwMode="auto">
          <a:xfrm>
            <a:off x="1560390" y="1060328"/>
            <a:ext cx="2089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 b="1" dirty="0"/>
              <a:t>Бухгалтер</a:t>
            </a:r>
          </a:p>
        </p:txBody>
      </p:sp>
      <p:sp>
        <p:nvSpPr>
          <p:cNvPr id="8199" name="Text Box 7"/>
          <p:cNvSpPr txBox="1">
            <a:spLocks noChangeArrowheads="1"/>
          </p:cNvSpPr>
          <p:nvPr/>
        </p:nvSpPr>
        <p:spPr bwMode="auto">
          <a:xfrm>
            <a:off x="6294438" y="1083775"/>
            <a:ext cx="187166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 b="1" dirty="0"/>
              <a:t>Экономист</a:t>
            </a:r>
          </a:p>
        </p:txBody>
      </p:sp>
      <p:sp>
        <p:nvSpPr>
          <p:cNvPr id="8218" name="Text Box 26"/>
          <p:cNvSpPr txBox="1">
            <a:spLocks noChangeArrowheads="1"/>
          </p:cNvSpPr>
          <p:nvPr/>
        </p:nvSpPr>
        <p:spPr bwMode="auto">
          <a:xfrm rot="-2928844">
            <a:off x="5511007" y="4001293"/>
            <a:ext cx="33401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b="1">
                <a:solidFill>
                  <a:srgbClr val="FF9900"/>
                </a:solidFill>
              </a:rPr>
              <a:t>ВЫРУЧКА  ОТ ПРОДАЖ</a:t>
            </a:r>
          </a:p>
        </p:txBody>
      </p:sp>
      <p:sp>
        <p:nvSpPr>
          <p:cNvPr id="8217" name="Text Box 25"/>
          <p:cNvSpPr txBox="1">
            <a:spLocks noChangeArrowheads="1"/>
          </p:cNvSpPr>
          <p:nvPr/>
        </p:nvSpPr>
        <p:spPr bwMode="auto">
          <a:xfrm rot="-2928844">
            <a:off x="1193007" y="3848893"/>
            <a:ext cx="33401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b="1">
                <a:solidFill>
                  <a:srgbClr val="FF9900"/>
                </a:solidFill>
              </a:rPr>
              <a:t>ВЫРУЧКА  ОТ ПРОДАЖ</a:t>
            </a:r>
          </a:p>
        </p:txBody>
      </p:sp>
      <p:sp>
        <p:nvSpPr>
          <p:cNvPr id="8219" name="Text Box 27"/>
          <p:cNvSpPr txBox="1">
            <a:spLocks noChangeArrowheads="1"/>
          </p:cNvSpPr>
          <p:nvPr/>
        </p:nvSpPr>
        <p:spPr bwMode="auto">
          <a:xfrm>
            <a:off x="5976081" y="1489443"/>
            <a:ext cx="2987675" cy="4247317"/>
          </a:xfrm>
          <a:prstGeom prst="rect">
            <a:avLst/>
          </a:prstGeom>
          <a:solidFill>
            <a:srgbClr val="0000FF"/>
          </a:solidFill>
          <a:ln w="38100">
            <a:solidFill>
              <a:schemeClr val="bg1"/>
            </a:solidFill>
            <a:prstDash val="sysDot"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endParaRPr lang="ru-RU" sz="2400" b="1" dirty="0" smtClean="0">
              <a:solidFill>
                <a:schemeClr val="bg1"/>
              </a:solidFill>
            </a:endParaRPr>
          </a:p>
          <a:p>
            <a:pPr algn="ctr">
              <a:spcBef>
                <a:spcPct val="50000"/>
              </a:spcBef>
            </a:pPr>
            <a:endParaRPr lang="ru-RU" sz="2400" b="1" dirty="0" smtClean="0">
              <a:solidFill>
                <a:schemeClr val="bg1"/>
              </a:solidFill>
            </a:endParaRPr>
          </a:p>
          <a:p>
            <a:pPr algn="ctr">
              <a:spcBef>
                <a:spcPct val="50000"/>
              </a:spcBef>
            </a:pPr>
            <a:r>
              <a:rPr lang="ru-RU" sz="2400" b="1" dirty="0" smtClean="0">
                <a:solidFill>
                  <a:schemeClr val="bg1"/>
                </a:solidFill>
              </a:rPr>
              <a:t>внешние </a:t>
            </a:r>
            <a:r>
              <a:rPr lang="ru-RU" sz="2400" b="1" dirty="0">
                <a:solidFill>
                  <a:schemeClr val="bg1"/>
                </a:solidFill>
              </a:rPr>
              <a:t>затраты </a:t>
            </a:r>
            <a:r>
              <a:rPr lang="ru-RU" sz="2400" b="1" dirty="0" smtClean="0">
                <a:solidFill>
                  <a:schemeClr val="bg1"/>
                </a:solidFill>
              </a:rPr>
              <a:t>фирмы</a:t>
            </a:r>
          </a:p>
          <a:p>
            <a:pPr algn="ctr">
              <a:spcBef>
                <a:spcPct val="50000"/>
              </a:spcBef>
            </a:pPr>
            <a:endParaRPr lang="ru-RU" sz="2400" b="1" dirty="0" smtClean="0">
              <a:solidFill>
                <a:schemeClr val="bg1"/>
              </a:solidFill>
            </a:endParaRPr>
          </a:p>
          <a:p>
            <a:pPr algn="ctr">
              <a:spcBef>
                <a:spcPct val="50000"/>
              </a:spcBef>
            </a:pPr>
            <a:endParaRPr lang="ru-RU" sz="2400" b="1" dirty="0" smtClean="0">
              <a:solidFill>
                <a:schemeClr val="bg1"/>
              </a:solidFill>
            </a:endParaRPr>
          </a:p>
          <a:p>
            <a:pPr algn="ctr">
              <a:spcBef>
                <a:spcPct val="50000"/>
              </a:spcBef>
            </a:pPr>
            <a:endParaRPr lang="ru-RU" sz="2000" b="1" dirty="0" smtClean="0">
              <a:solidFill>
                <a:schemeClr val="bg1"/>
              </a:solidFill>
            </a:endParaRPr>
          </a:p>
          <a:p>
            <a:pPr algn="ctr">
              <a:spcBef>
                <a:spcPct val="50000"/>
              </a:spcBef>
            </a:pPr>
            <a:endParaRPr lang="ru-RU" sz="2000" b="1" dirty="0" smtClean="0">
              <a:solidFill>
                <a:schemeClr val="bg1"/>
              </a:solidFill>
            </a:endParaRPr>
          </a:p>
          <a:p>
            <a:pPr algn="ctr">
              <a:spcBef>
                <a:spcPct val="50000"/>
              </a:spcBef>
            </a:pPr>
            <a:endParaRPr lang="ru-RU" sz="1200" b="1" dirty="0">
              <a:solidFill>
                <a:schemeClr val="bg1"/>
              </a:solidFill>
            </a:endParaRPr>
          </a:p>
        </p:txBody>
      </p:sp>
      <p:sp>
        <p:nvSpPr>
          <p:cNvPr id="8220" name="Text Box 28"/>
          <p:cNvSpPr txBox="1">
            <a:spLocks noChangeArrowheads="1"/>
          </p:cNvSpPr>
          <p:nvPr/>
        </p:nvSpPr>
        <p:spPr bwMode="auto">
          <a:xfrm>
            <a:off x="1339855" y="1499217"/>
            <a:ext cx="2987675" cy="4247317"/>
          </a:xfrm>
          <a:prstGeom prst="rect">
            <a:avLst/>
          </a:prstGeom>
          <a:solidFill>
            <a:srgbClr val="0000FF"/>
          </a:solidFill>
          <a:ln w="38100">
            <a:solidFill>
              <a:schemeClr val="bg1"/>
            </a:solidFill>
            <a:prstDash val="sysDot"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endParaRPr lang="ru-RU" sz="2400" b="1" dirty="0" smtClean="0">
              <a:solidFill>
                <a:schemeClr val="bg1"/>
              </a:solidFill>
            </a:endParaRPr>
          </a:p>
          <a:p>
            <a:pPr algn="ctr">
              <a:spcBef>
                <a:spcPct val="50000"/>
              </a:spcBef>
            </a:pPr>
            <a:endParaRPr lang="ru-RU" sz="2400" b="1" dirty="0" smtClean="0">
              <a:solidFill>
                <a:schemeClr val="bg1"/>
              </a:solidFill>
            </a:endParaRPr>
          </a:p>
          <a:p>
            <a:pPr algn="ctr">
              <a:spcBef>
                <a:spcPct val="50000"/>
              </a:spcBef>
            </a:pPr>
            <a:r>
              <a:rPr lang="ru-RU" sz="2400" b="1" dirty="0" smtClean="0">
                <a:solidFill>
                  <a:schemeClr val="bg1"/>
                </a:solidFill>
              </a:rPr>
              <a:t>внешние </a:t>
            </a:r>
            <a:r>
              <a:rPr lang="ru-RU" sz="2400" b="1" dirty="0">
                <a:solidFill>
                  <a:schemeClr val="bg1"/>
                </a:solidFill>
              </a:rPr>
              <a:t>затраты </a:t>
            </a:r>
            <a:r>
              <a:rPr lang="ru-RU" sz="2400" b="1" dirty="0" smtClean="0">
                <a:solidFill>
                  <a:schemeClr val="bg1"/>
                </a:solidFill>
              </a:rPr>
              <a:t>фирмы</a:t>
            </a:r>
          </a:p>
          <a:p>
            <a:pPr algn="ctr">
              <a:spcBef>
                <a:spcPct val="50000"/>
              </a:spcBef>
            </a:pPr>
            <a:endParaRPr lang="ru-RU" sz="2400" b="1" dirty="0" smtClean="0">
              <a:solidFill>
                <a:schemeClr val="bg1"/>
              </a:solidFill>
            </a:endParaRPr>
          </a:p>
          <a:p>
            <a:pPr algn="ctr">
              <a:spcBef>
                <a:spcPct val="50000"/>
              </a:spcBef>
            </a:pPr>
            <a:endParaRPr lang="ru-RU" sz="2400" b="1" dirty="0" smtClean="0">
              <a:solidFill>
                <a:schemeClr val="bg1"/>
              </a:solidFill>
            </a:endParaRPr>
          </a:p>
          <a:p>
            <a:pPr algn="ctr">
              <a:spcBef>
                <a:spcPct val="50000"/>
              </a:spcBef>
            </a:pPr>
            <a:endParaRPr lang="ru-RU" sz="2400" b="1" dirty="0" smtClean="0">
              <a:solidFill>
                <a:schemeClr val="bg1"/>
              </a:solidFill>
            </a:endParaRPr>
          </a:p>
          <a:p>
            <a:pPr algn="ctr">
              <a:spcBef>
                <a:spcPct val="50000"/>
              </a:spcBef>
            </a:pPr>
            <a:endParaRPr lang="ru-RU" sz="800" b="1" dirty="0" smtClean="0">
              <a:solidFill>
                <a:schemeClr val="bg1"/>
              </a:solidFill>
            </a:endParaRPr>
          </a:p>
          <a:p>
            <a:pPr algn="ctr">
              <a:spcBef>
                <a:spcPct val="50000"/>
              </a:spcBef>
            </a:pPr>
            <a:endParaRPr lang="ru-RU" sz="2000" b="1" dirty="0">
              <a:solidFill>
                <a:schemeClr val="bg1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609601" y="5908431"/>
            <a:ext cx="8229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Фирма не имеет бухгалтерской прибыли, издержки превышают выручку от продаж. Рекомендуется рассмотреть вопрос о закрытии фирмы.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8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81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000"/>
                            </p:stCondLst>
                            <p:childTnLst>
                              <p:par>
                                <p:cTn id="1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82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82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82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8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4000"/>
                            </p:stCondLst>
                            <p:childTnLst>
                              <p:par>
                                <p:cTn id="25" presetID="10" presetClass="entr" presetSubtype="0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82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82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9000"/>
                            </p:stCondLst>
                            <p:childTnLst>
                              <p:par>
                                <p:cTn id="3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09" grpId="0" animBg="1"/>
      <p:bldP spid="8208" grpId="0" animBg="1"/>
      <p:bldP spid="8198" grpId="0"/>
      <p:bldP spid="8199" grpId="0"/>
      <p:bldP spid="8218" grpId="0"/>
      <p:bldP spid="8217" grpId="0"/>
      <p:bldP spid="8219" grpId="0" animBg="1"/>
      <p:bldP spid="8220" grpId="0" animBg="1"/>
      <p:bldP spid="1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971550"/>
          </a:xfrm>
        </p:spPr>
        <p:txBody>
          <a:bodyPr/>
          <a:lstStyle/>
          <a:p>
            <a:r>
              <a:rPr lang="ru-RU" b="1">
                <a:solidFill>
                  <a:srgbClr val="0000FF"/>
                </a:solidFill>
              </a:rPr>
              <a:t>Постоянные издержки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686800" cy="4525963"/>
          </a:xfrm>
        </p:spPr>
        <p:txBody>
          <a:bodyPr/>
          <a:lstStyle/>
          <a:p>
            <a:pPr marL="0" indent="0" algn="just">
              <a:lnSpc>
                <a:spcPct val="90000"/>
              </a:lnSpc>
              <a:buFontTx/>
              <a:buNone/>
            </a:pPr>
            <a:r>
              <a:rPr lang="ru-RU" sz="2800" b="1" i="1">
                <a:solidFill>
                  <a:srgbClr val="0000FF"/>
                </a:solidFill>
              </a:rPr>
              <a:t>Постоянные издержки (</a:t>
            </a:r>
            <a:r>
              <a:rPr lang="en-US" sz="2800" b="1" i="1">
                <a:solidFill>
                  <a:srgbClr val="0000FF"/>
                </a:solidFill>
              </a:rPr>
              <a:t>fixed cost</a:t>
            </a:r>
            <a:r>
              <a:rPr lang="ru-RU" sz="2800" b="1" i="1">
                <a:solidFill>
                  <a:srgbClr val="0000FF"/>
                </a:solidFill>
              </a:rPr>
              <a:t>) </a:t>
            </a:r>
            <a:r>
              <a:rPr lang="en-US" sz="2800" b="1" i="1">
                <a:solidFill>
                  <a:srgbClr val="0000FF"/>
                </a:solidFill>
              </a:rPr>
              <a:t>FC</a:t>
            </a:r>
            <a:r>
              <a:rPr lang="en-US" sz="2800" b="1"/>
              <a:t> </a:t>
            </a:r>
            <a:r>
              <a:rPr lang="ru-RU" sz="2800" b="1"/>
              <a:t>– не зависят от объема выпускаемой продукции и объема производства, сохраняются при остановке производственной деятельности</a:t>
            </a:r>
          </a:p>
          <a:p>
            <a:pPr marL="0" indent="0" algn="just">
              <a:lnSpc>
                <a:spcPct val="90000"/>
              </a:lnSpc>
            </a:pPr>
            <a:r>
              <a:rPr lang="ru-RU" sz="2800" b="1"/>
              <a:t>арендная плата,</a:t>
            </a:r>
          </a:p>
          <a:p>
            <a:pPr marL="0" indent="0" algn="just">
              <a:lnSpc>
                <a:spcPct val="90000"/>
              </a:lnSpc>
            </a:pPr>
            <a:r>
              <a:rPr lang="ru-RU" sz="2800" b="1"/>
              <a:t>страховые взносы,</a:t>
            </a:r>
          </a:p>
          <a:p>
            <a:pPr marL="0" indent="0" algn="just">
              <a:lnSpc>
                <a:spcPct val="90000"/>
              </a:lnSpc>
            </a:pPr>
            <a:r>
              <a:rPr lang="ru-RU" sz="2800" b="1"/>
              <a:t>заработная плата административно-управленческого аппарата,</a:t>
            </a:r>
          </a:p>
          <a:p>
            <a:pPr marL="0" indent="0" algn="just">
              <a:lnSpc>
                <a:spcPct val="90000"/>
              </a:lnSpc>
            </a:pPr>
            <a:r>
              <a:rPr lang="ru-RU" sz="2800" b="1"/>
              <a:t>заработная плата неизменяемого костяка производственного персонала.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204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204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971550"/>
          </a:xfrm>
        </p:spPr>
        <p:txBody>
          <a:bodyPr/>
          <a:lstStyle/>
          <a:p>
            <a:r>
              <a:rPr lang="ru-RU" b="1">
                <a:solidFill>
                  <a:srgbClr val="0000FF"/>
                </a:solidFill>
              </a:rPr>
              <a:t>Переменные издержки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686800" cy="4525963"/>
          </a:xfrm>
        </p:spPr>
        <p:txBody>
          <a:bodyPr/>
          <a:lstStyle/>
          <a:p>
            <a:pPr marL="0" indent="0" algn="just">
              <a:buFontTx/>
              <a:buNone/>
            </a:pPr>
            <a:r>
              <a:rPr lang="ru-RU" b="1" i="1" dirty="0">
                <a:solidFill>
                  <a:srgbClr val="0000FF"/>
                </a:solidFill>
              </a:rPr>
              <a:t>Переменные (</a:t>
            </a:r>
            <a:r>
              <a:rPr lang="en-US" b="1" i="1" dirty="0">
                <a:solidFill>
                  <a:srgbClr val="0000FF"/>
                </a:solidFill>
              </a:rPr>
              <a:t>variable cost</a:t>
            </a:r>
            <a:r>
              <a:rPr lang="ru-RU" b="1" i="1" dirty="0">
                <a:solidFill>
                  <a:srgbClr val="0000FF"/>
                </a:solidFill>
              </a:rPr>
              <a:t>) </a:t>
            </a:r>
            <a:r>
              <a:rPr lang="en-US" b="1" i="1" dirty="0">
                <a:solidFill>
                  <a:srgbClr val="0000FF"/>
                </a:solidFill>
              </a:rPr>
              <a:t>VC</a:t>
            </a:r>
            <a:r>
              <a:rPr lang="ru-RU" b="1" dirty="0"/>
              <a:t> – зависят от объема выпускаемой продукции</a:t>
            </a:r>
          </a:p>
          <a:p>
            <a:pPr marL="0" indent="0" algn="just"/>
            <a:r>
              <a:rPr lang="ru-RU" b="1" dirty="0"/>
              <a:t>изменяемые величины сырья, материалов,</a:t>
            </a:r>
          </a:p>
          <a:p>
            <a:pPr marL="0" indent="0" algn="just"/>
            <a:r>
              <a:rPr lang="ru-RU" b="1" dirty="0"/>
              <a:t>топлива,</a:t>
            </a:r>
          </a:p>
          <a:p>
            <a:pPr marL="0" indent="0" algn="just"/>
            <a:r>
              <a:rPr lang="ru-RU" b="1" dirty="0"/>
              <a:t>транспортные услуги,</a:t>
            </a:r>
          </a:p>
          <a:p>
            <a:pPr marL="0" indent="0" algn="just"/>
            <a:r>
              <a:rPr lang="ru-RU" b="1" dirty="0"/>
              <a:t>заработная плата изменяемого производственного </a:t>
            </a:r>
            <a:r>
              <a:rPr lang="ru-RU" b="1" dirty="0" smtClean="0"/>
              <a:t>персонала.</a:t>
            </a:r>
            <a:r>
              <a:rPr lang="ru-RU" dirty="0" smtClean="0"/>
              <a:t>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21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215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971550"/>
          </a:xfrm>
        </p:spPr>
        <p:txBody>
          <a:bodyPr/>
          <a:lstStyle/>
          <a:p>
            <a:r>
              <a:rPr lang="ru-RU" b="1">
                <a:solidFill>
                  <a:srgbClr val="0000FF"/>
                </a:solidFill>
              </a:rPr>
              <a:t>Общие издержки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72005" y="1148788"/>
            <a:ext cx="8686800" cy="1177723"/>
          </a:xfrm>
        </p:spPr>
        <p:txBody>
          <a:bodyPr/>
          <a:lstStyle/>
          <a:p>
            <a:pPr marL="0" indent="0" algn="ctr">
              <a:buFontTx/>
              <a:buNone/>
            </a:pPr>
            <a:r>
              <a:rPr lang="ru-RU" b="1" i="1" dirty="0" smtClean="0">
                <a:solidFill>
                  <a:srgbClr val="0000FF"/>
                </a:solidFill>
              </a:rPr>
              <a:t>Общие</a:t>
            </a:r>
            <a:r>
              <a:rPr lang="ru-RU" b="1" dirty="0" smtClean="0"/>
              <a:t>– </a:t>
            </a:r>
            <a:endParaRPr lang="ru-RU" b="1" dirty="0"/>
          </a:p>
          <a:p>
            <a:pPr marL="0" indent="0" algn="ctr">
              <a:buFontTx/>
              <a:buNone/>
            </a:pPr>
            <a:r>
              <a:rPr lang="ru-RU" b="1" dirty="0"/>
              <a:t>сумма постоянных и переменных.</a:t>
            </a:r>
            <a:r>
              <a:rPr lang="ru-RU" dirty="0"/>
              <a:t> </a:t>
            </a: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202557" y="3394276"/>
            <a:ext cx="8686800" cy="31685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200" b="1" i="1" u="none" strike="noStrike" kern="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Предельные</a:t>
            </a:r>
            <a:r>
              <a:rPr kumimoji="0" lang="ru-RU" sz="32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–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2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прирост общих издержек, связанный с выпуском дополнительной единицы продукции (во</a:t>
            </a:r>
            <a:r>
              <a:rPr kumimoji="0" lang="ru-RU" sz="3200" b="1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что обойдется фирме увеличение объема выпуска продукции на одну единицу)</a:t>
            </a:r>
            <a:r>
              <a:rPr kumimoji="0" lang="ru-RU" sz="32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</a:t>
            </a:r>
            <a:r>
              <a:rPr kumimoji="0" lang="ru-RU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endParaRPr kumimoji="0" lang="ru-RU" sz="32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 bwMode="auto">
          <a:xfrm>
            <a:off x="0" y="2248383"/>
            <a:ext cx="9144000" cy="116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200" b="1" i="1" u="none" strike="noStrike" kern="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Средние </a:t>
            </a:r>
            <a:r>
              <a:rPr kumimoji="0" lang="ru-RU" sz="32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–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2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издержки в расчете на единицу продукции.</a:t>
            </a:r>
            <a:r>
              <a:rPr kumimoji="0" lang="ru-RU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endParaRPr kumimoji="0" lang="ru-RU" sz="32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971550"/>
          </a:xfrm>
        </p:spPr>
        <p:txBody>
          <a:bodyPr/>
          <a:lstStyle/>
          <a:p>
            <a:r>
              <a:rPr lang="ru-RU" b="1" dirty="0" smtClean="0">
                <a:solidFill>
                  <a:srgbClr val="0000FF"/>
                </a:solidFill>
              </a:rPr>
              <a:t>Периоды функционирования фирмы</a:t>
            </a:r>
            <a:endParaRPr lang="ru-RU" b="1" dirty="0">
              <a:solidFill>
                <a:srgbClr val="0000FF"/>
              </a:solidFill>
            </a:endParaRP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4091" y="1588625"/>
            <a:ext cx="8542118" cy="2821329"/>
          </a:xfrm>
        </p:spPr>
        <p:txBody>
          <a:bodyPr>
            <a:normAutofit fontScale="85000" lnSpcReduction="20000"/>
          </a:bodyPr>
          <a:lstStyle/>
          <a:p>
            <a:pPr marL="0" indent="0" algn="ctr">
              <a:buFontTx/>
              <a:buNone/>
            </a:pPr>
            <a:r>
              <a:rPr lang="ru-RU" b="1" i="1" dirty="0" smtClean="0">
                <a:solidFill>
                  <a:srgbClr val="0000FF"/>
                </a:solidFill>
              </a:rPr>
              <a:t>Краткосрочный</a:t>
            </a:r>
            <a:r>
              <a:rPr lang="ru-RU" b="1" dirty="0" smtClean="0"/>
              <a:t>– </a:t>
            </a:r>
            <a:endParaRPr lang="ru-RU" b="1" dirty="0"/>
          </a:p>
          <a:p>
            <a:pPr marL="0" indent="0">
              <a:buFontTx/>
              <a:buNone/>
            </a:pPr>
            <a:r>
              <a:rPr lang="ru-RU" b="1" dirty="0" smtClean="0"/>
              <a:t>интервал времени, в течение которого величина одних факторов производства может изменяться, а другие остаются фиксированными (фирма может изменять объемы использования лишь некоторых ресурсов, издержки – постоянные и переменные).</a:t>
            </a: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 bwMode="auto">
          <a:xfrm>
            <a:off x="173620" y="4282632"/>
            <a:ext cx="8831484" cy="25753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200" b="1" i="1" u="none" strike="noStrike" kern="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Долгосрочный </a:t>
            </a:r>
            <a:r>
              <a:rPr kumimoji="0" lang="ru-RU" sz="32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– </a:t>
            </a:r>
          </a:p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ru-RU" sz="2700" b="1" dirty="0" smtClean="0">
                <a:latin typeface="+mn-lt"/>
                <a:cs typeface="+mn-cs"/>
              </a:rPr>
              <a:t>интервал времени, в течение которого величины всех факторов производства подвержены изменению (достаточен для изменения любого ресурса, все издержки - переменные). </a:t>
            </a:r>
            <a:endParaRPr lang="ru-RU" sz="2700" b="1" dirty="0">
              <a:latin typeface="+mn-lt"/>
              <a:cs typeface="+mn-cs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2" name="Rectangle 4"/>
          <p:cNvSpPr>
            <a:spLocks noChangeArrowheads="1"/>
          </p:cNvSpPr>
          <p:nvPr/>
        </p:nvSpPr>
        <p:spPr bwMode="auto">
          <a:xfrm>
            <a:off x="468313" y="333375"/>
            <a:ext cx="8229600" cy="633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ru-RU" sz="4000" b="1">
                <a:solidFill>
                  <a:srgbClr val="0000FF"/>
                </a:solidFill>
              </a:rPr>
              <a:t>Производство</a:t>
            </a:r>
          </a:p>
        </p:txBody>
      </p:sp>
      <p:sp>
        <p:nvSpPr>
          <p:cNvPr id="12294" name="Rectangle 6"/>
          <p:cNvSpPr>
            <a:spLocks noChangeArrowheads="1"/>
          </p:cNvSpPr>
          <p:nvPr/>
        </p:nvSpPr>
        <p:spPr bwMode="auto">
          <a:xfrm>
            <a:off x="395288" y="981075"/>
            <a:ext cx="8424862" cy="1373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marL="173038" indent="-173038" algn="just">
              <a:tabLst>
                <a:tab pos="0" algn="l"/>
                <a:tab pos="5734050" algn="l"/>
              </a:tabLst>
            </a:pPr>
            <a:r>
              <a:rPr lang="ru-RU" sz="2800" b="1"/>
              <a:t>Производство - это любая деятельность, создающая настоящую или будущую полезность</a:t>
            </a:r>
            <a:r>
              <a:rPr lang="ru-RU"/>
              <a:t>.</a:t>
            </a:r>
          </a:p>
        </p:txBody>
      </p:sp>
      <p:sp>
        <p:nvSpPr>
          <p:cNvPr id="12295" name="Rectangle 7"/>
          <p:cNvSpPr>
            <a:spLocks noChangeArrowheads="1"/>
          </p:cNvSpPr>
          <p:nvPr/>
        </p:nvSpPr>
        <p:spPr bwMode="auto">
          <a:xfrm>
            <a:off x="539750" y="2276475"/>
            <a:ext cx="80645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just"/>
            <a:r>
              <a:rPr lang="ru-RU" sz="2800" b="1"/>
              <a:t>Производство</a:t>
            </a:r>
            <a:r>
              <a:rPr lang="ru-RU" b="1"/>
              <a:t> - </a:t>
            </a:r>
            <a:r>
              <a:rPr lang="ru-RU" sz="2800" b="1"/>
              <a:t>процесс</a:t>
            </a:r>
            <a:r>
              <a:rPr lang="ru-RU" b="1"/>
              <a:t> </a:t>
            </a:r>
            <a:r>
              <a:rPr lang="ru-RU" sz="2800" b="1"/>
              <a:t>преобразования</a:t>
            </a:r>
            <a:r>
              <a:rPr lang="ru-RU"/>
              <a:t> </a:t>
            </a:r>
            <a:r>
              <a:rPr lang="ru-RU" sz="2800" b="1"/>
              <a:t>ресурсов</a:t>
            </a:r>
            <a:r>
              <a:rPr lang="ru-RU" b="1"/>
              <a:t> </a:t>
            </a:r>
            <a:r>
              <a:rPr lang="ru-RU" sz="2800" b="1"/>
              <a:t>в продукты</a:t>
            </a:r>
            <a:r>
              <a:rPr lang="ru-RU"/>
              <a:t> </a:t>
            </a:r>
          </a:p>
        </p:txBody>
      </p:sp>
      <p:sp>
        <p:nvSpPr>
          <p:cNvPr id="12296" name="Rectangle 8"/>
          <p:cNvSpPr>
            <a:spLocks noChangeArrowheads="1"/>
          </p:cNvSpPr>
          <p:nvPr/>
        </p:nvSpPr>
        <p:spPr bwMode="auto">
          <a:xfrm>
            <a:off x="395288" y="3122603"/>
            <a:ext cx="8748712" cy="3416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>
              <a:tabLst>
                <a:tab pos="519113" algn="l"/>
                <a:tab pos="5646738" algn="l"/>
              </a:tabLst>
            </a:pPr>
            <a:r>
              <a:rPr lang="ru-RU" sz="2400" b="1" dirty="0"/>
              <a:t>Ресурсы  производственной деятельности:</a:t>
            </a:r>
          </a:p>
          <a:p>
            <a:pPr>
              <a:buFont typeface="Wingdings" pitchFamily="2" charset="2"/>
              <a:buChar char="q"/>
              <a:tabLst>
                <a:tab pos="519113" algn="l"/>
                <a:tab pos="5646738" algn="l"/>
              </a:tabLst>
            </a:pPr>
            <a:r>
              <a:rPr lang="ru-RU" sz="2400" b="1" dirty="0"/>
              <a:t>земля,</a:t>
            </a:r>
          </a:p>
          <a:p>
            <a:pPr>
              <a:buFont typeface="Wingdings" pitchFamily="2" charset="2"/>
              <a:buChar char="q"/>
              <a:tabLst>
                <a:tab pos="519113" algn="l"/>
                <a:tab pos="5646738" algn="l"/>
              </a:tabLst>
            </a:pPr>
            <a:r>
              <a:rPr lang="ru-RU" sz="2400" b="1" dirty="0"/>
              <a:t> капитал,</a:t>
            </a:r>
          </a:p>
          <a:p>
            <a:pPr>
              <a:buFont typeface="Wingdings" pitchFamily="2" charset="2"/>
              <a:buChar char="q"/>
              <a:tabLst>
                <a:tab pos="519113" algn="l"/>
                <a:tab pos="5646738" algn="l"/>
              </a:tabLst>
            </a:pPr>
            <a:r>
              <a:rPr lang="ru-RU" sz="2400" b="1" dirty="0"/>
              <a:t> труд,</a:t>
            </a:r>
          </a:p>
          <a:p>
            <a:pPr>
              <a:buFont typeface="Wingdings" pitchFamily="2" charset="2"/>
              <a:buChar char="q"/>
              <a:tabLst>
                <a:tab pos="519113" algn="l"/>
                <a:tab pos="5646738" algn="l"/>
              </a:tabLst>
            </a:pPr>
            <a:r>
              <a:rPr lang="ru-RU" sz="2400" b="1" dirty="0"/>
              <a:t> предпринимательство</a:t>
            </a:r>
          </a:p>
          <a:p>
            <a:pPr>
              <a:buFont typeface="Wingdings" pitchFamily="2" charset="2"/>
              <a:buChar char="ü"/>
              <a:tabLst>
                <a:tab pos="519113" algn="l"/>
                <a:tab pos="5646738" algn="l"/>
              </a:tabLst>
            </a:pPr>
            <a:r>
              <a:rPr lang="ru-RU" sz="2400" b="1" dirty="0"/>
              <a:t> знания,</a:t>
            </a:r>
          </a:p>
          <a:p>
            <a:pPr>
              <a:buFont typeface="Wingdings" pitchFamily="2" charset="2"/>
              <a:buChar char="ü"/>
              <a:tabLst>
                <a:tab pos="519113" algn="l"/>
                <a:tab pos="5646738" algn="l"/>
              </a:tabLst>
            </a:pPr>
            <a:r>
              <a:rPr lang="ru-RU" sz="2400" b="1" dirty="0"/>
              <a:t> технологии, </a:t>
            </a:r>
          </a:p>
          <a:p>
            <a:pPr>
              <a:buFont typeface="Wingdings" pitchFamily="2" charset="2"/>
              <a:buChar char="ü"/>
              <a:tabLst>
                <a:tab pos="519113" algn="l"/>
                <a:tab pos="5646738" algn="l"/>
              </a:tabLst>
            </a:pPr>
            <a:r>
              <a:rPr lang="ru-RU" sz="2400" b="1" dirty="0"/>
              <a:t>менеджмент (организация производства, управление                    производством</a:t>
            </a:r>
            <a:r>
              <a:rPr lang="ru-RU" sz="2400" b="1" dirty="0" smtClean="0"/>
              <a:t>). </a:t>
            </a:r>
            <a:endParaRPr lang="ru-RU" sz="2400" b="1" dirty="0"/>
          </a:p>
        </p:txBody>
      </p:sp>
      <p:sp>
        <p:nvSpPr>
          <p:cNvPr id="12297" name="Rectangle 9"/>
          <p:cNvSpPr>
            <a:spLocks noChangeArrowheads="1"/>
          </p:cNvSpPr>
          <p:nvPr/>
        </p:nvSpPr>
        <p:spPr bwMode="auto">
          <a:xfrm>
            <a:off x="468313" y="333375"/>
            <a:ext cx="8229600" cy="633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ru-RU" sz="4000" b="1">
                <a:solidFill>
                  <a:srgbClr val="0000FF"/>
                </a:solidFill>
              </a:rPr>
              <a:t>Производство</a:t>
            </a:r>
          </a:p>
        </p:txBody>
      </p:sp>
      <p:sp>
        <p:nvSpPr>
          <p:cNvPr id="12298" name="Rectangle 10"/>
          <p:cNvSpPr>
            <a:spLocks noChangeArrowheads="1"/>
          </p:cNvSpPr>
          <p:nvPr/>
        </p:nvSpPr>
        <p:spPr bwMode="auto">
          <a:xfrm>
            <a:off x="508000" y="1498600"/>
            <a:ext cx="2413000" cy="406400"/>
          </a:xfrm>
          <a:prstGeom prst="rect">
            <a:avLst/>
          </a:prstGeom>
          <a:noFill/>
          <a:ln w="38100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2302" name="Rectangle 14"/>
          <p:cNvSpPr>
            <a:spLocks noChangeArrowheads="1"/>
          </p:cNvSpPr>
          <p:nvPr/>
        </p:nvSpPr>
        <p:spPr bwMode="auto">
          <a:xfrm>
            <a:off x="508000" y="1879600"/>
            <a:ext cx="2413000" cy="406400"/>
          </a:xfrm>
          <a:prstGeom prst="rect">
            <a:avLst/>
          </a:prstGeom>
          <a:noFill/>
          <a:ln w="38100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2303" name="Rectangle 15"/>
          <p:cNvSpPr>
            <a:spLocks noChangeArrowheads="1"/>
          </p:cNvSpPr>
          <p:nvPr/>
        </p:nvSpPr>
        <p:spPr bwMode="auto">
          <a:xfrm>
            <a:off x="5562600" y="2362200"/>
            <a:ext cx="3124200" cy="406400"/>
          </a:xfrm>
          <a:prstGeom prst="rect">
            <a:avLst/>
          </a:prstGeom>
          <a:noFill/>
          <a:ln w="38100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2304" name="Rectangle 16"/>
          <p:cNvSpPr>
            <a:spLocks noChangeArrowheads="1"/>
          </p:cNvSpPr>
          <p:nvPr/>
        </p:nvSpPr>
        <p:spPr bwMode="auto">
          <a:xfrm>
            <a:off x="381000" y="2743200"/>
            <a:ext cx="2006600" cy="457200"/>
          </a:xfrm>
          <a:prstGeom prst="rect">
            <a:avLst/>
          </a:prstGeom>
          <a:noFill/>
          <a:ln w="38100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22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22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22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23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23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23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122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23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230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23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23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23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23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2000"/>
                                        <p:tgtEl>
                                          <p:spTgt spid="122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2000"/>
                                        <p:tgtEl>
                                          <p:spTgt spid="1229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2000"/>
                                        <p:tgtEl>
                                          <p:spTgt spid="1229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2000"/>
                                        <p:tgtEl>
                                          <p:spTgt spid="1229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2000"/>
                                        <p:tgtEl>
                                          <p:spTgt spid="1229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2000"/>
                                        <p:tgtEl>
                                          <p:spTgt spid="1229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2000"/>
                                        <p:tgtEl>
                                          <p:spTgt spid="1229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2000"/>
                                        <p:tgtEl>
                                          <p:spTgt spid="1229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4" grpId="0"/>
      <p:bldP spid="12295" grpId="0"/>
      <p:bldP spid="12296" grpId="0" uiExpand="1" build="p"/>
      <p:bldP spid="12298" grpId="0" animBg="1"/>
      <p:bldP spid="12302" grpId="0" animBg="1"/>
      <p:bldP spid="12303" grpId="0" animBg="1"/>
      <p:bldP spid="1230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 algn="just">
              <a:buFontTx/>
              <a:buNone/>
            </a:pPr>
            <a:r>
              <a:rPr lang="ru-RU" sz="4000" b="1" dirty="0"/>
              <a:t>Фирма – коммерческая организация, приобретающая факторы производства с целью создания и продажи благ и получения на этой основе прибыли.</a:t>
            </a:r>
          </a:p>
        </p:txBody>
      </p:sp>
      <p:sp>
        <p:nvSpPr>
          <p:cNvPr id="3080" name="Rectangle 8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ru-RU" b="1">
                <a:solidFill>
                  <a:srgbClr val="0000FF"/>
                </a:solidFill>
              </a:rPr>
              <a:t>Фирма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633412"/>
          </a:xfrm>
        </p:spPr>
        <p:txBody>
          <a:bodyPr/>
          <a:lstStyle/>
          <a:p>
            <a:r>
              <a:rPr lang="ru-RU" sz="3600" b="1">
                <a:solidFill>
                  <a:srgbClr val="0000FF"/>
                </a:solidFill>
              </a:rPr>
              <a:t>Затраты  и прибыль фирмы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052513"/>
            <a:ext cx="8229600" cy="3197225"/>
          </a:xfrm>
        </p:spPr>
        <p:txBody>
          <a:bodyPr/>
          <a:lstStyle/>
          <a:p>
            <a:pPr>
              <a:lnSpc>
                <a:spcPct val="80000"/>
              </a:lnSpc>
            </a:pPr>
            <a:endParaRPr lang="ru-RU" sz="2400" b="1">
              <a:solidFill>
                <a:srgbClr val="0000FF"/>
              </a:solidFill>
            </a:endParaRPr>
          </a:p>
          <a:p>
            <a:pPr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ru-RU" b="1" i="1">
                <a:solidFill>
                  <a:srgbClr val="0000FF"/>
                </a:solidFill>
              </a:rPr>
              <a:t>Затраты</a:t>
            </a:r>
            <a:r>
              <a:rPr lang="ru-RU" sz="2800" b="1">
                <a:solidFill>
                  <a:srgbClr val="0000FF"/>
                </a:solidFill>
              </a:rPr>
              <a:t> </a:t>
            </a:r>
          </a:p>
          <a:p>
            <a:pPr algn="just">
              <a:lnSpc>
                <a:spcPct val="80000"/>
              </a:lnSpc>
              <a:spcBef>
                <a:spcPct val="0"/>
              </a:spcBef>
            </a:pPr>
            <a:r>
              <a:rPr lang="ru-RU" sz="2800" b="1">
                <a:solidFill>
                  <a:srgbClr val="0000FF"/>
                </a:solidFill>
              </a:rPr>
              <a:t>внешние затраты</a:t>
            </a:r>
            <a:r>
              <a:rPr lang="ru-RU" sz="2800" b="1"/>
              <a:t>, все то, что фирма покупает у других коммерческих организаций или граждан;</a:t>
            </a:r>
          </a:p>
          <a:p>
            <a:pPr algn="just">
              <a:lnSpc>
                <a:spcPct val="80000"/>
              </a:lnSpc>
              <a:spcBef>
                <a:spcPct val="0"/>
              </a:spcBef>
            </a:pPr>
            <a:r>
              <a:rPr lang="ru-RU" sz="2800" b="1">
                <a:solidFill>
                  <a:srgbClr val="0000FF"/>
                </a:solidFill>
              </a:rPr>
              <a:t>внутренние затраты,</a:t>
            </a:r>
            <a:r>
              <a:rPr lang="ru-RU" sz="2800" b="1"/>
              <a:t> все то, что принадлежит самой фирме и используется для организации своей деятельности.</a:t>
            </a:r>
          </a:p>
        </p:txBody>
      </p:sp>
      <p:sp>
        <p:nvSpPr>
          <p:cNvPr id="7172" name="Rectangle 4"/>
          <p:cNvSpPr>
            <a:spLocks noChangeArrowheads="1"/>
          </p:cNvSpPr>
          <p:nvPr/>
        </p:nvSpPr>
        <p:spPr bwMode="auto">
          <a:xfrm>
            <a:off x="468313" y="4691063"/>
            <a:ext cx="8351837" cy="1433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just">
              <a:tabLst>
                <a:tab pos="519113" algn="l"/>
                <a:tab pos="5646738" algn="l"/>
              </a:tabLst>
            </a:pPr>
            <a:r>
              <a:rPr lang="ru-RU" sz="3200" b="1" i="1">
                <a:solidFill>
                  <a:srgbClr val="0000FF"/>
                </a:solidFill>
              </a:rPr>
              <a:t>Прибыль фирмы</a:t>
            </a:r>
            <a:r>
              <a:rPr lang="ru-RU" sz="2800" b="1"/>
              <a:t> – превышение выручки от продаж товаров над общей суммой затрат на их изготовление и продажу</a:t>
            </a:r>
            <a:r>
              <a:rPr lang="ru-RU" sz="240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7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1" grpId="0" uiExpand="1" build="p"/>
      <p:bldP spid="717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1125538"/>
          </a:xfrm>
        </p:spPr>
        <p:txBody>
          <a:bodyPr/>
          <a:lstStyle/>
          <a:p>
            <a:r>
              <a:rPr lang="ru-RU" sz="3600" b="1">
                <a:solidFill>
                  <a:srgbClr val="0000FF"/>
                </a:solidFill>
              </a:rPr>
              <a:t>Внешние затраты фирмы </a:t>
            </a:r>
            <a:br>
              <a:rPr lang="ru-RU" sz="3600" b="1">
                <a:solidFill>
                  <a:srgbClr val="0000FF"/>
                </a:solidFill>
              </a:rPr>
            </a:br>
            <a:r>
              <a:rPr lang="ru-RU" sz="3600" b="1">
                <a:solidFill>
                  <a:srgbClr val="0000FF"/>
                </a:solidFill>
              </a:rPr>
              <a:t>(явные, бухгалтерские) 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052513"/>
            <a:ext cx="8229600" cy="5472112"/>
          </a:xfrm>
        </p:spPr>
        <p:txBody>
          <a:bodyPr/>
          <a:lstStyle/>
          <a:p>
            <a:pPr marL="0" indent="0">
              <a:lnSpc>
                <a:spcPct val="90000"/>
              </a:lnSpc>
            </a:pPr>
            <a:endParaRPr lang="ru-RU" sz="2400" b="1" dirty="0">
              <a:solidFill>
                <a:srgbClr val="0000FF"/>
              </a:solidFill>
            </a:endParaRPr>
          </a:p>
          <a:p>
            <a:pPr marL="0" indent="0" algn="just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ru-RU" sz="2800" b="1" i="1" dirty="0"/>
              <a:t>Внешние затраты, все то, что фирма покупает у других коммерческих организаций или граждан, реально произведенные платежи</a:t>
            </a:r>
            <a:r>
              <a:rPr lang="ru-RU" sz="2800" b="1" dirty="0"/>
              <a:t>:</a:t>
            </a:r>
          </a:p>
          <a:p>
            <a:pPr marL="0" indent="0" algn="just">
              <a:lnSpc>
                <a:spcPct val="90000"/>
              </a:lnSpc>
              <a:spcBef>
                <a:spcPct val="0"/>
              </a:spcBef>
            </a:pPr>
            <a:r>
              <a:rPr lang="ru-RU" sz="2800" b="1" dirty="0"/>
              <a:t>расходы на сырье и материалы;</a:t>
            </a:r>
          </a:p>
          <a:p>
            <a:pPr marL="0" indent="0" algn="just">
              <a:lnSpc>
                <a:spcPct val="90000"/>
              </a:lnSpc>
              <a:spcBef>
                <a:spcPct val="0"/>
              </a:spcBef>
            </a:pPr>
            <a:r>
              <a:rPr lang="ru-RU" sz="2800" b="1" dirty="0"/>
              <a:t>амортизационные отчисления;</a:t>
            </a:r>
          </a:p>
          <a:p>
            <a:pPr marL="0" indent="0" algn="just">
              <a:lnSpc>
                <a:spcPct val="90000"/>
              </a:lnSpc>
              <a:spcBef>
                <a:spcPct val="0"/>
              </a:spcBef>
            </a:pPr>
            <a:r>
              <a:rPr lang="ru-RU" sz="2800" b="1" dirty="0"/>
              <a:t>арендная плата;</a:t>
            </a:r>
          </a:p>
          <a:p>
            <a:pPr marL="0" indent="0" algn="just">
              <a:lnSpc>
                <a:spcPct val="90000"/>
              </a:lnSpc>
              <a:spcBef>
                <a:spcPct val="0"/>
              </a:spcBef>
            </a:pPr>
            <a:r>
              <a:rPr lang="ru-RU" sz="2800" b="1" dirty="0"/>
              <a:t>плата за электричество, тепло и пр.;</a:t>
            </a:r>
          </a:p>
          <a:p>
            <a:pPr marL="0" indent="0" algn="just">
              <a:lnSpc>
                <a:spcPct val="90000"/>
              </a:lnSpc>
              <a:spcBef>
                <a:spcPct val="0"/>
              </a:spcBef>
            </a:pPr>
            <a:r>
              <a:rPr lang="ru-RU" sz="2800" b="1" dirty="0"/>
              <a:t>расходы по оплате труда;</a:t>
            </a:r>
          </a:p>
          <a:p>
            <a:pPr marL="0" indent="0" algn="just">
              <a:lnSpc>
                <a:spcPct val="90000"/>
              </a:lnSpc>
              <a:spcBef>
                <a:spcPct val="0"/>
              </a:spcBef>
            </a:pPr>
            <a:r>
              <a:rPr lang="ru-RU" sz="2800" b="1" dirty="0"/>
              <a:t>расходы, связанные со стимулированием труда и вложениями в человеческий капитал;</a:t>
            </a:r>
          </a:p>
          <a:p>
            <a:pPr marL="0" indent="0" algn="just">
              <a:lnSpc>
                <a:spcPct val="90000"/>
              </a:lnSpc>
              <a:spcBef>
                <a:spcPct val="0"/>
              </a:spcBef>
            </a:pPr>
            <a:r>
              <a:rPr lang="ru-RU" sz="2800" b="1" dirty="0"/>
              <a:t>расходы по обслуживанию долга.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80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92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0"/>
                            </p:stCondLst>
                            <p:childTnLst>
                              <p:par>
                                <p:cTn id="2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92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2000"/>
                            </p:stCondLst>
                            <p:childTnLst>
                              <p:par>
                                <p:cTn id="2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92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4000"/>
                            </p:stCondLst>
                            <p:childTnLst>
                              <p:par>
                                <p:cTn id="3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92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9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1125538"/>
          </a:xfrm>
        </p:spPr>
        <p:txBody>
          <a:bodyPr/>
          <a:lstStyle/>
          <a:p>
            <a:r>
              <a:rPr lang="ru-RU" sz="3600" b="1">
                <a:solidFill>
                  <a:srgbClr val="0000FF"/>
                </a:solidFill>
              </a:rPr>
              <a:t>Внутренние затраты фирмы </a:t>
            </a:r>
            <a:br>
              <a:rPr lang="ru-RU" sz="3600" b="1">
                <a:solidFill>
                  <a:srgbClr val="0000FF"/>
                </a:solidFill>
              </a:rPr>
            </a:br>
            <a:r>
              <a:rPr lang="ru-RU" sz="3600" b="1">
                <a:solidFill>
                  <a:srgbClr val="0000FF"/>
                </a:solidFill>
              </a:rPr>
              <a:t>(неявные) 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052513"/>
            <a:ext cx="8229600" cy="4105275"/>
          </a:xfrm>
        </p:spPr>
        <p:txBody>
          <a:bodyPr/>
          <a:lstStyle/>
          <a:p>
            <a:pPr marL="0" indent="0">
              <a:lnSpc>
                <a:spcPct val="80000"/>
              </a:lnSpc>
            </a:pPr>
            <a:endParaRPr lang="ru-RU" sz="2400" b="1">
              <a:solidFill>
                <a:srgbClr val="0000FF"/>
              </a:solidFill>
            </a:endParaRPr>
          </a:p>
          <a:p>
            <a:pPr marL="0" indent="0" algn="just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ru-RU" sz="2800" b="1" i="1"/>
              <a:t>Внутренние затраты, включают затраты ресурсов, принадлежавших собственникам</a:t>
            </a:r>
            <a:r>
              <a:rPr lang="ru-RU" sz="2800" b="1"/>
              <a:t>:</a:t>
            </a:r>
          </a:p>
          <a:p>
            <a:pPr marL="0" indent="0" algn="just">
              <a:lnSpc>
                <a:spcPct val="80000"/>
              </a:lnSpc>
              <a:spcBef>
                <a:spcPct val="0"/>
              </a:spcBef>
            </a:pPr>
            <a:r>
              <a:rPr lang="ru-RU" sz="2800" b="1"/>
              <a:t>затраты собственных материалов предпринимателя;</a:t>
            </a:r>
          </a:p>
          <a:p>
            <a:pPr marL="0" indent="0" algn="just">
              <a:lnSpc>
                <a:spcPct val="80000"/>
              </a:lnSpc>
              <a:spcBef>
                <a:spcPct val="0"/>
              </a:spcBef>
            </a:pPr>
            <a:r>
              <a:rPr lang="ru-RU" sz="2800" b="1"/>
              <a:t>затраты его капитальных ресурсов;</a:t>
            </a:r>
          </a:p>
          <a:p>
            <a:pPr marL="0" indent="0" algn="just">
              <a:lnSpc>
                <a:spcPct val="80000"/>
              </a:lnSpc>
              <a:spcBef>
                <a:spcPct val="0"/>
              </a:spcBef>
            </a:pPr>
            <a:r>
              <a:rPr lang="ru-RU" sz="2800" b="1"/>
              <a:t>затраты принадлежавших ему финансовых ресурсов;</a:t>
            </a:r>
          </a:p>
          <a:p>
            <a:pPr marL="0" indent="0" algn="just">
              <a:lnSpc>
                <a:spcPct val="80000"/>
              </a:lnSpc>
              <a:spcBef>
                <a:spcPct val="0"/>
              </a:spcBef>
            </a:pPr>
            <a:r>
              <a:rPr lang="ru-RU" sz="2800" b="1"/>
              <a:t>затраты труда собственников бизнеса (нормальная прибыль).</a:t>
            </a:r>
          </a:p>
        </p:txBody>
      </p:sp>
      <p:sp>
        <p:nvSpPr>
          <p:cNvPr id="10244" name="Rectangle 4"/>
          <p:cNvSpPr>
            <a:spLocks noChangeArrowheads="1"/>
          </p:cNvSpPr>
          <p:nvPr/>
        </p:nvSpPr>
        <p:spPr bwMode="auto">
          <a:xfrm>
            <a:off x="468313" y="5300663"/>
            <a:ext cx="8280400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/>
            <a:r>
              <a:rPr lang="ru-RU" sz="2400" b="1" i="1"/>
              <a:t>Внутренние затраты измеряются альтернативной стоимостью используемых товаров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80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102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0"/>
                            </p:stCondLst>
                            <p:childTnLst>
                              <p:par>
                                <p:cTn id="2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102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3" grpId="0" uiExpand="1" build="p"/>
      <p:bldP spid="1024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1125538"/>
          </a:xfrm>
        </p:spPr>
        <p:txBody>
          <a:bodyPr/>
          <a:lstStyle/>
          <a:p>
            <a:r>
              <a:rPr lang="ru-RU" sz="3600" b="1">
                <a:solidFill>
                  <a:srgbClr val="0000FF"/>
                </a:solidFill>
              </a:rPr>
              <a:t>Экономические затраты фирмы  </a:t>
            </a:r>
          </a:p>
        </p:txBody>
      </p:sp>
      <p:sp>
        <p:nvSpPr>
          <p:cNvPr id="11270" name="Rectangle 6"/>
          <p:cNvSpPr>
            <a:spLocks noChangeArrowheads="1"/>
          </p:cNvSpPr>
          <p:nvPr/>
        </p:nvSpPr>
        <p:spPr bwMode="auto">
          <a:xfrm>
            <a:off x="73025" y="1828800"/>
            <a:ext cx="8659813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tabLst>
                <a:tab pos="519113" algn="l"/>
                <a:tab pos="5646738" algn="l"/>
              </a:tabLst>
            </a:pPr>
            <a:r>
              <a:rPr lang="ru-RU" sz="3200" b="1"/>
              <a:t>Экономические затраты = </a:t>
            </a:r>
          </a:p>
          <a:p>
            <a:pPr algn="ctr">
              <a:tabLst>
                <a:tab pos="519113" algn="l"/>
                <a:tab pos="5646738" algn="l"/>
              </a:tabLst>
            </a:pPr>
            <a:r>
              <a:rPr lang="ru-RU" sz="3200" b="1"/>
              <a:t>Внешние затраты + Внутренние затраты</a:t>
            </a:r>
          </a:p>
        </p:txBody>
      </p:sp>
      <p:sp>
        <p:nvSpPr>
          <p:cNvPr id="11271" name="Rectangle 7"/>
          <p:cNvSpPr>
            <a:spLocks noChangeArrowheads="1"/>
          </p:cNvSpPr>
          <p:nvPr/>
        </p:nvSpPr>
        <p:spPr bwMode="auto">
          <a:xfrm>
            <a:off x="457200" y="0"/>
            <a:ext cx="8229600" cy="1125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ru-RU" sz="3600" b="1">
                <a:solidFill>
                  <a:srgbClr val="0000FF"/>
                </a:solidFill>
              </a:rPr>
              <a:t>Экономические затраты фирмы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09" name="Rectangle 17"/>
          <p:cNvSpPr>
            <a:spLocks noChangeArrowheads="1"/>
          </p:cNvSpPr>
          <p:nvPr/>
        </p:nvSpPr>
        <p:spPr bwMode="auto">
          <a:xfrm>
            <a:off x="1187450" y="2565400"/>
            <a:ext cx="3024188" cy="3184525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50000">
                <a:srgbClr val="FF0000"/>
              </a:gs>
              <a:gs pos="100000">
                <a:schemeClr val="bg1"/>
              </a:gs>
            </a:gsLst>
            <a:lin ang="2700000" scaled="1"/>
          </a:gradFill>
          <a:ln w="38100">
            <a:solidFill>
              <a:schemeClr val="bg1"/>
            </a:solidFill>
            <a:prstDash val="sysDot"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8208" name="Rectangle 16"/>
          <p:cNvSpPr>
            <a:spLocks noChangeArrowheads="1"/>
          </p:cNvSpPr>
          <p:nvPr/>
        </p:nvSpPr>
        <p:spPr bwMode="auto">
          <a:xfrm>
            <a:off x="5718175" y="2565400"/>
            <a:ext cx="3024188" cy="3189288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50000">
                <a:srgbClr val="FF0000"/>
              </a:gs>
              <a:gs pos="100000">
                <a:schemeClr val="bg1"/>
              </a:gs>
            </a:gsLst>
            <a:lin ang="2700000" scaled="1"/>
          </a:gradFill>
          <a:ln w="38100">
            <a:solidFill>
              <a:schemeClr val="bg1"/>
            </a:solidFill>
            <a:prstDash val="sysDot"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362950" cy="1066800"/>
          </a:xfrm>
        </p:spPr>
        <p:txBody>
          <a:bodyPr/>
          <a:lstStyle/>
          <a:p>
            <a:r>
              <a:rPr lang="ru-RU" sz="3600" b="1">
                <a:solidFill>
                  <a:srgbClr val="0000FF"/>
                </a:solidFill>
              </a:rPr>
              <a:t>Различие в бухгалтерской и экономической трактовке прибыли</a:t>
            </a:r>
          </a:p>
        </p:txBody>
      </p:sp>
      <p:sp>
        <p:nvSpPr>
          <p:cNvPr id="8198" name="Text Box 6"/>
          <p:cNvSpPr txBox="1">
            <a:spLocks noChangeArrowheads="1"/>
          </p:cNvSpPr>
          <p:nvPr/>
        </p:nvSpPr>
        <p:spPr bwMode="auto">
          <a:xfrm>
            <a:off x="1654175" y="1916113"/>
            <a:ext cx="2089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 b="1"/>
              <a:t>Бухгалтер</a:t>
            </a:r>
          </a:p>
        </p:txBody>
      </p:sp>
      <p:sp>
        <p:nvSpPr>
          <p:cNvPr id="8199" name="Text Box 7"/>
          <p:cNvSpPr txBox="1">
            <a:spLocks noChangeArrowheads="1"/>
          </p:cNvSpPr>
          <p:nvPr/>
        </p:nvSpPr>
        <p:spPr bwMode="auto">
          <a:xfrm>
            <a:off x="6294438" y="1916113"/>
            <a:ext cx="187166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 b="1"/>
              <a:t>Экономист</a:t>
            </a:r>
          </a:p>
        </p:txBody>
      </p:sp>
      <p:sp>
        <p:nvSpPr>
          <p:cNvPr id="8218" name="Text Box 26"/>
          <p:cNvSpPr txBox="1">
            <a:spLocks noChangeArrowheads="1"/>
          </p:cNvSpPr>
          <p:nvPr/>
        </p:nvSpPr>
        <p:spPr bwMode="auto">
          <a:xfrm rot="-2928844">
            <a:off x="5511007" y="4001293"/>
            <a:ext cx="33401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b="1">
                <a:solidFill>
                  <a:srgbClr val="FF9900"/>
                </a:solidFill>
              </a:rPr>
              <a:t>ВЫРУЧКА  ОТ ПРОДАЖ</a:t>
            </a:r>
          </a:p>
        </p:txBody>
      </p:sp>
      <p:sp>
        <p:nvSpPr>
          <p:cNvPr id="8214" name="Text Box 22"/>
          <p:cNvSpPr txBox="1">
            <a:spLocks noChangeArrowheads="1"/>
          </p:cNvSpPr>
          <p:nvPr/>
        </p:nvSpPr>
        <p:spPr bwMode="auto">
          <a:xfrm>
            <a:off x="5753344" y="2565400"/>
            <a:ext cx="2952750" cy="1412875"/>
          </a:xfrm>
          <a:prstGeom prst="rect">
            <a:avLst/>
          </a:prstGeom>
          <a:solidFill>
            <a:srgbClr val="FF0000"/>
          </a:solidFill>
          <a:ln w="38100">
            <a:solidFill>
              <a:schemeClr val="bg1"/>
            </a:solidFill>
            <a:prstDash val="sysDot"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800" b="1">
                <a:solidFill>
                  <a:schemeClr val="bg1"/>
                </a:solidFill>
              </a:rPr>
              <a:t>экономическая</a:t>
            </a:r>
          </a:p>
          <a:p>
            <a:pPr algn="ctr">
              <a:lnSpc>
                <a:spcPct val="50000"/>
              </a:lnSpc>
            </a:pPr>
            <a:endParaRPr lang="ru-RU" sz="2800" b="1">
              <a:solidFill>
                <a:schemeClr val="bg1"/>
              </a:solidFill>
            </a:endParaRPr>
          </a:p>
          <a:p>
            <a:pPr algn="ctr">
              <a:spcBef>
                <a:spcPct val="50000"/>
              </a:spcBef>
            </a:pPr>
            <a:r>
              <a:rPr lang="ru-RU" sz="2800" b="1">
                <a:solidFill>
                  <a:schemeClr val="bg1"/>
                </a:solidFill>
              </a:rPr>
              <a:t>прибыль</a:t>
            </a:r>
          </a:p>
        </p:txBody>
      </p:sp>
      <p:sp>
        <p:nvSpPr>
          <p:cNvPr id="8217" name="Text Box 25"/>
          <p:cNvSpPr txBox="1">
            <a:spLocks noChangeArrowheads="1"/>
          </p:cNvSpPr>
          <p:nvPr/>
        </p:nvSpPr>
        <p:spPr bwMode="auto">
          <a:xfrm rot="-2928844">
            <a:off x="1193007" y="3848893"/>
            <a:ext cx="33401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b="1">
                <a:solidFill>
                  <a:srgbClr val="FF9900"/>
                </a:solidFill>
              </a:rPr>
              <a:t>ВЫРУЧКА  ОТ ПРОДАЖ</a:t>
            </a:r>
          </a:p>
        </p:txBody>
      </p:sp>
      <p:sp>
        <p:nvSpPr>
          <p:cNvPr id="8216" name="Text Box 24"/>
          <p:cNvSpPr txBox="1">
            <a:spLocks noChangeArrowheads="1"/>
          </p:cNvSpPr>
          <p:nvPr/>
        </p:nvSpPr>
        <p:spPr bwMode="auto">
          <a:xfrm>
            <a:off x="1200150" y="2601913"/>
            <a:ext cx="2960688" cy="2138362"/>
          </a:xfrm>
          <a:prstGeom prst="rect">
            <a:avLst/>
          </a:prstGeom>
          <a:solidFill>
            <a:srgbClr val="FF0000"/>
          </a:solidFill>
          <a:ln w="38100">
            <a:solidFill>
              <a:schemeClr val="bg1"/>
            </a:solidFill>
            <a:prstDash val="sysDot"/>
            <a:miter lim="800000"/>
            <a:headEnd/>
            <a:tailEnd/>
          </a:ln>
          <a:effectLst/>
        </p:spPr>
        <p:txBody>
          <a:bodyPr anchor="ctr" anchorCtr="1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800" b="1">
                <a:solidFill>
                  <a:schemeClr val="bg1"/>
                </a:solidFill>
              </a:rPr>
              <a:t>бухгалтерская</a:t>
            </a:r>
          </a:p>
          <a:p>
            <a:pPr algn="ctr">
              <a:spcBef>
                <a:spcPct val="20000"/>
              </a:spcBef>
            </a:pPr>
            <a:endParaRPr lang="ru-RU" sz="2800" b="1">
              <a:solidFill>
                <a:schemeClr val="bg1"/>
              </a:solidFill>
            </a:endParaRPr>
          </a:p>
          <a:p>
            <a:pPr algn="ctr">
              <a:spcBef>
                <a:spcPct val="50000"/>
              </a:spcBef>
            </a:pPr>
            <a:r>
              <a:rPr lang="ru-RU" sz="2800" b="1">
                <a:solidFill>
                  <a:schemeClr val="bg1"/>
                </a:solidFill>
              </a:rPr>
              <a:t>прибыль</a:t>
            </a:r>
          </a:p>
          <a:p>
            <a:pPr algn="ctr"/>
            <a:endParaRPr lang="ru-RU" sz="2800" b="1">
              <a:solidFill>
                <a:schemeClr val="bg1"/>
              </a:solidFill>
            </a:endParaRPr>
          </a:p>
        </p:txBody>
      </p:sp>
      <p:sp>
        <p:nvSpPr>
          <p:cNvPr id="8219" name="Text Box 27"/>
          <p:cNvSpPr txBox="1">
            <a:spLocks noChangeArrowheads="1"/>
          </p:cNvSpPr>
          <p:nvPr/>
        </p:nvSpPr>
        <p:spPr bwMode="auto">
          <a:xfrm>
            <a:off x="5753344" y="4865688"/>
            <a:ext cx="2987675" cy="860425"/>
          </a:xfrm>
          <a:prstGeom prst="rect">
            <a:avLst/>
          </a:prstGeom>
          <a:solidFill>
            <a:srgbClr val="0000FF"/>
          </a:solidFill>
          <a:ln w="38100">
            <a:solidFill>
              <a:schemeClr val="bg1"/>
            </a:solidFill>
            <a:prstDash val="sysDot"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400" b="1" dirty="0">
                <a:solidFill>
                  <a:schemeClr val="bg1"/>
                </a:solidFill>
              </a:rPr>
              <a:t>внешние затраты фирмы</a:t>
            </a:r>
          </a:p>
        </p:txBody>
      </p:sp>
      <p:sp>
        <p:nvSpPr>
          <p:cNvPr id="8220" name="Text Box 28"/>
          <p:cNvSpPr txBox="1">
            <a:spLocks noChangeArrowheads="1"/>
          </p:cNvSpPr>
          <p:nvPr/>
        </p:nvSpPr>
        <p:spPr bwMode="auto">
          <a:xfrm>
            <a:off x="1175727" y="4840288"/>
            <a:ext cx="2987675" cy="860425"/>
          </a:xfrm>
          <a:prstGeom prst="rect">
            <a:avLst/>
          </a:prstGeom>
          <a:solidFill>
            <a:srgbClr val="0000FF"/>
          </a:solidFill>
          <a:ln w="38100">
            <a:solidFill>
              <a:schemeClr val="bg1"/>
            </a:solidFill>
            <a:prstDash val="sysDot"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400" b="1" dirty="0">
                <a:solidFill>
                  <a:schemeClr val="bg1"/>
                </a:solidFill>
              </a:rPr>
              <a:t>внешние затраты фирмы</a:t>
            </a:r>
          </a:p>
        </p:txBody>
      </p:sp>
      <p:sp>
        <p:nvSpPr>
          <p:cNvPr id="8203" name="Text Box 11"/>
          <p:cNvSpPr txBox="1">
            <a:spLocks noChangeArrowheads="1"/>
          </p:cNvSpPr>
          <p:nvPr/>
        </p:nvSpPr>
        <p:spPr bwMode="auto">
          <a:xfrm>
            <a:off x="5718175" y="3962400"/>
            <a:ext cx="2987675" cy="860425"/>
          </a:xfrm>
          <a:prstGeom prst="rect">
            <a:avLst/>
          </a:prstGeom>
          <a:solidFill>
            <a:srgbClr val="0000FF"/>
          </a:solidFill>
          <a:ln w="38100">
            <a:solidFill>
              <a:schemeClr val="bg1"/>
            </a:solidFill>
            <a:prstDash val="sysDot"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400" b="1" dirty="0">
                <a:solidFill>
                  <a:schemeClr val="bg1"/>
                </a:solidFill>
              </a:rPr>
              <a:t>внутренние затраты фирмы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8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81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000"/>
                            </p:stCondLst>
                            <p:childTnLst>
                              <p:par>
                                <p:cTn id="1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82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82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82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8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4000"/>
                            </p:stCondLst>
                            <p:childTnLst>
                              <p:par>
                                <p:cTn id="25" presetID="10" presetClass="entr" presetSubtype="0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82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82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9000"/>
                            </p:stCondLst>
                            <p:childTnLst>
                              <p:par>
                                <p:cTn id="3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2000"/>
                                        <p:tgtEl>
                                          <p:spTgt spid="82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11000"/>
                            </p:stCondLst>
                            <p:childTnLst>
                              <p:par>
                                <p:cTn id="3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2000"/>
                                        <p:tgtEl>
                                          <p:spTgt spid="82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13000"/>
                            </p:stCondLst>
                            <p:childTnLst>
                              <p:par>
                                <p:cTn id="4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82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09" grpId="0" animBg="1"/>
      <p:bldP spid="8208" grpId="0" animBg="1"/>
      <p:bldP spid="8198" grpId="0"/>
      <p:bldP spid="8199" grpId="0"/>
      <p:bldP spid="8218" grpId="0"/>
      <p:bldP spid="8214" grpId="0" animBg="1"/>
      <p:bldP spid="8217" grpId="0"/>
      <p:bldP spid="8216" grpId="0" animBg="1"/>
      <p:bldP spid="8219" grpId="0" animBg="1"/>
      <p:bldP spid="8220" grpId="0" animBg="1"/>
      <p:bldP spid="820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09" name="Rectangle 17"/>
          <p:cNvSpPr>
            <a:spLocks noChangeArrowheads="1"/>
          </p:cNvSpPr>
          <p:nvPr/>
        </p:nvSpPr>
        <p:spPr bwMode="auto">
          <a:xfrm>
            <a:off x="1187450" y="2565400"/>
            <a:ext cx="3024188" cy="3184525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50000">
                <a:srgbClr val="FF0000"/>
              </a:gs>
              <a:gs pos="100000">
                <a:schemeClr val="bg1"/>
              </a:gs>
            </a:gsLst>
            <a:lin ang="2700000" scaled="1"/>
          </a:gradFill>
          <a:ln w="38100">
            <a:solidFill>
              <a:schemeClr val="bg1"/>
            </a:solidFill>
            <a:prstDash val="sysDot"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8208" name="Rectangle 16"/>
          <p:cNvSpPr>
            <a:spLocks noChangeArrowheads="1"/>
          </p:cNvSpPr>
          <p:nvPr/>
        </p:nvSpPr>
        <p:spPr bwMode="auto">
          <a:xfrm>
            <a:off x="5718175" y="2565400"/>
            <a:ext cx="3024188" cy="3189288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50000">
                <a:srgbClr val="FF0000"/>
              </a:gs>
              <a:gs pos="100000">
                <a:schemeClr val="bg1"/>
              </a:gs>
            </a:gsLst>
            <a:lin ang="2700000" scaled="1"/>
          </a:gradFill>
          <a:ln w="38100">
            <a:solidFill>
              <a:schemeClr val="bg1"/>
            </a:solidFill>
            <a:prstDash val="sysDot"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362950" cy="1066800"/>
          </a:xfrm>
        </p:spPr>
        <p:txBody>
          <a:bodyPr/>
          <a:lstStyle/>
          <a:p>
            <a:r>
              <a:rPr lang="ru-RU" sz="3600" b="1" dirty="0" smtClean="0">
                <a:solidFill>
                  <a:srgbClr val="0000FF"/>
                </a:solidFill>
              </a:rPr>
              <a:t>Примеры экономических ситуаций</a:t>
            </a:r>
            <a:endParaRPr lang="ru-RU" sz="3600" b="1" dirty="0">
              <a:solidFill>
                <a:srgbClr val="0000FF"/>
              </a:solidFill>
            </a:endParaRPr>
          </a:p>
        </p:txBody>
      </p:sp>
      <p:sp>
        <p:nvSpPr>
          <p:cNvPr id="8198" name="Text Box 6"/>
          <p:cNvSpPr txBox="1">
            <a:spLocks noChangeArrowheads="1"/>
          </p:cNvSpPr>
          <p:nvPr/>
        </p:nvSpPr>
        <p:spPr bwMode="auto">
          <a:xfrm>
            <a:off x="1654175" y="1916113"/>
            <a:ext cx="2089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 b="1"/>
              <a:t>Бухгалтер</a:t>
            </a:r>
          </a:p>
        </p:txBody>
      </p:sp>
      <p:sp>
        <p:nvSpPr>
          <p:cNvPr id="8199" name="Text Box 7"/>
          <p:cNvSpPr txBox="1">
            <a:spLocks noChangeArrowheads="1"/>
          </p:cNvSpPr>
          <p:nvPr/>
        </p:nvSpPr>
        <p:spPr bwMode="auto">
          <a:xfrm>
            <a:off x="6294438" y="1916113"/>
            <a:ext cx="187166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 b="1"/>
              <a:t>Экономист</a:t>
            </a:r>
          </a:p>
        </p:txBody>
      </p:sp>
      <p:sp>
        <p:nvSpPr>
          <p:cNvPr id="8218" name="Text Box 26"/>
          <p:cNvSpPr txBox="1">
            <a:spLocks noChangeArrowheads="1"/>
          </p:cNvSpPr>
          <p:nvPr/>
        </p:nvSpPr>
        <p:spPr bwMode="auto">
          <a:xfrm rot="-2928844">
            <a:off x="5511007" y="4001293"/>
            <a:ext cx="33401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b="1">
                <a:solidFill>
                  <a:srgbClr val="FF9900"/>
                </a:solidFill>
              </a:rPr>
              <a:t>ВЫРУЧКА  ОТ ПРОДАЖ</a:t>
            </a:r>
          </a:p>
        </p:txBody>
      </p:sp>
      <p:sp>
        <p:nvSpPr>
          <p:cNvPr id="8214" name="Text Box 22"/>
          <p:cNvSpPr txBox="1">
            <a:spLocks noChangeArrowheads="1"/>
          </p:cNvSpPr>
          <p:nvPr/>
        </p:nvSpPr>
        <p:spPr bwMode="auto">
          <a:xfrm>
            <a:off x="5753344" y="2565400"/>
            <a:ext cx="2952750" cy="1412875"/>
          </a:xfrm>
          <a:prstGeom prst="rect">
            <a:avLst/>
          </a:prstGeom>
          <a:solidFill>
            <a:srgbClr val="FF0000"/>
          </a:solidFill>
          <a:ln w="38100">
            <a:solidFill>
              <a:schemeClr val="bg1"/>
            </a:solidFill>
            <a:prstDash val="sysDot"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800" b="1">
                <a:solidFill>
                  <a:schemeClr val="bg1"/>
                </a:solidFill>
              </a:rPr>
              <a:t>экономическая</a:t>
            </a:r>
          </a:p>
          <a:p>
            <a:pPr algn="ctr">
              <a:lnSpc>
                <a:spcPct val="50000"/>
              </a:lnSpc>
            </a:pPr>
            <a:endParaRPr lang="ru-RU" sz="2800" b="1">
              <a:solidFill>
                <a:schemeClr val="bg1"/>
              </a:solidFill>
            </a:endParaRPr>
          </a:p>
          <a:p>
            <a:pPr algn="ctr">
              <a:spcBef>
                <a:spcPct val="50000"/>
              </a:spcBef>
            </a:pPr>
            <a:r>
              <a:rPr lang="ru-RU" sz="2800" b="1">
                <a:solidFill>
                  <a:schemeClr val="bg1"/>
                </a:solidFill>
              </a:rPr>
              <a:t>прибыль</a:t>
            </a:r>
          </a:p>
        </p:txBody>
      </p:sp>
      <p:sp>
        <p:nvSpPr>
          <p:cNvPr id="8217" name="Text Box 25"/>
          <p:cNvSpPr txBox="1">
            <a:spLocks noChangeArrowheads="1"/>
          </p:cNvSpPr>
          <p:nvPr/>
        </p:nvSpPr>
        <p:spPr bwMode="auto">
          <a:xfrm rot="-2928844">
            <a:off x="1193007" y="3848893"/>
            <a:ext cx="33401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b="1">
                <a:solidFill>
                  <a:srgbClr val="FF9900"/>
                </a:solidFill>
              </a:rPr>
              <a:t>ВЫРУЧКА  ОТ ПРОДАЖ</a:t>
            </a:r>
          </a:p>
        </p:txBody>
      </p:sp>
      <p:sp>
        <p:nvSpPr>
          <p:cNvPr id="8216" name="Text Box 24"/>
          <p:cNvSpPr txBox="1">
            <a:spLocks noChangeArrowheads="1"/>
          </p:cNvSpPr>
          <p:nvPr/>
        </p:nvSpPr>
        <p:spPr bwMode="auto">
          <a:xfrm>
            <a:off x="1200150" y="2601913"/>
            <a:ext cx="2960688" cy="2138362"/>
          </a:xfrm>
          <a:prstGeom prst="rect">
            <a:avLst/>
          </a:prstGeom>
          <a:solidFill>
            <a:srgbClr val="FF0000"/>
          </a:solidFill>
          <a:ln w="38100">
            <a:solidFill>
              <a:schemeClr val="bg1"/>
            </a:solidFill>
            <a:prstDash val="sysDot"/>
            <a:miter lim="800000"/>
            <a:headEnd/>
            <a:tailEnd/>
          </a:ln>
          <a:effectLst/>
        </p:spPr>
        <p:txBody>
          <a:bodyPr anchor="ctr" anchorCtr="1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800" b="1">
                <a:solidFill>
                  <a:schemeClr val="bg1"/>
                </a:solidFill>
              </a:rPr>
              <a:t>бухгалтерская</a:t>
            </a:r>
          </a:p>
          <a:p>
            <a:pPr algn="ctr">
              <a:spcBef>
                <a:spcPct val="20000"/>
              </a:spcBef>
            </a:pPr>
            <a:endParaRPr lang="ru-RU" sz="2800" b="1">
              <a:solidFill>
                <a:schemeClr val="bg1"/>
              </a:solidFill>
            </a:endParaRPr>
          </a:p>
          <a:p>
            <a:pPr algn="ctr">
              <a:spcBef>
                <a:spcPct val="50000"/>
              </a:spcBef>
            </a:pPr>
            <a:r>
              <a:rPr lang="ru-RU" sz="2800" b="1">
                <a:solidFill>
                  <a:schemeClr val="bg1"/>
                </a:solidFill>
              </a:rPr>
              <a:t>прибыль</a:t>
            </a:r>
          </a:p>
          <a:p>
            <a:pPr algn="ctr"/>
            <a:endParaRPr lang="ru-RU" sz="2800" b="1">
              <a:solidFill>
                <a:schemeClr val="bg1"/>
              </a:solidFill>
            </a:endParaRPr>
          </a:p>
        </p:txBody>
      </p:sp>
      <p:sp>
        <p:nvSpPr>
          <p:cNvPr id="8219" name="Text Box 27"/>
          <p:cNvSpPr txBox="1">
            <a:spLocks noChangeArrowheads="1"/>
          </p:cNvSpPr>
          <p:nvPr/>
        </p:nvSpPr>
        <p:spPr bwMode="auto">
          <a:xfrm>
            <a:off x="5753344" y="4865688"/>
            <a:ext cx="2987675" cy="860425"/>
          </a:xfrm>
          <a:prstGeom prst="rect">
            <a:avLst/>
          </a:prstGeom>
          <a:solidFill>
            <a:srgbClr val="0000FF"/>
          </a:solidFill>
          <a:ln w="38100">
            <a:solidFill>
              <a:schemeClr val="bg1"/>
            </a:solidFill>
            <a:prstDash val="sysDot"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400" b="1" dirty="0">
                <a:solidFill>
                  <a:schemeClr val="bg1"/>
                </a:solidFill>
              </a:rPr>
              <a:t>внешние затраты фирмы</a:t>
            </a:r>
          </a:p>
        </p:txBody>
      </p:sp>
      <p:sp>
        <p:nvSpPr>
          <p:cNvPr id="8220" name="Text Box 28"/>
          <p:cNvSpPr txBox="1">
            <a:spLocks noChangeArrowheads="1"/>
          </p:cNvSpPr>
          <p:nvPr/>
        </p:nvSpPr>
        <p:spPr bwMode="auto">
          <a:xfrm>
            <a:off x="1175727" y="4840288"/>
            <a:ext cx="2987675" cy="860425"/>
          </a:xfrm>
          <a:prstGeom prst="rect">
            <a:avLst/>
          </a:prstGeom>
          <a:solidFill>
            <a:srgbClr val="0000FF"/>
          </a:solidFill>
          <a:ln w="38100">
            <a:solidFill>
              <a:schemeClr val="bg1"/>
            </a:solidFill>
            <a:prstDash val="sysDot"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400" b="1" dirty="0">
                <a:solidFill>
                  <a:schemeClr val="bg1"/>
                </a:solidFill>
              </a:rPr>
              <a:t>внешние затраты фирмы</a:t>
            </a:r>
          </a:p>
        </p:txBody>
      </p:sp>
      <p:sp>
        <p:nvSpPr>
          <p:cNvPr id="8203" name="Text Box 11"/>
          <p:cNvSpPr txBox="1">
            <a:spLocks noChangeArrowheads="1"/>
          </p:cNvSpPr>
          <p:nvPr/>
        </p:nvSpPr>
        <p:spPr bwMode="auto">
          <a:xfrm>
            <a:off x="5718175" y="3962400"/>
            <a:ext cx="2987675" cy="860425"/>
          </a:xfrm>
          <a:prstGeom prst="rect">
            <a:avLst/>
          </a:prstGeom>
          <a:solidFill>
            <a:srgbClr val="0000FF"/>
          </a:solidFill>
          <a:ln w="38100">
            <a:solidFill>
              <a:schemeClr val="bg1"/>
            </a:solidFill>
            <a:prstDash val="sysDot"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400" b="1" dirty="0">
                <a:solidFill>
                  <a:schemeClr val="bg1"/>
                </a:solidFill>
              </a:rPr>
              <a:t>внутренние затраты фирмы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39262" y="6096000"/>
            <a:ext cx="822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Фирма успешна, имеется как бухгалтерская так и экономическая прибыль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8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81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000"/>
                            </p:stCondLst>
                            <p:childTnLst>
                              <p:par>
                                <p:cTn id="1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82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82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82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8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4000"/>
                            </p:stCondLst>
                            <p:childTnLst>
                              <p:par>
                                <p:cTn id="25" presetID="10" presetClass="entr" presetSubtype="0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82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82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9000"/>
                            </p:stCondLst>
                            <p:childTnLst>
                              <p:par>
                                <p:cTn id="3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2000"/>
                                        <p:tgtEl>
                                          <p:spTgt spid="82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11000"/>
                            </p:stCondLst>
                            <p:childTnLst>
                              <p:par>
                                <p:cTn id="3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2000"/>
                                        <p:tgtEl>
                                          <p:spTgt spid="82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13000"/>
                            </p:stCondLst>
                            <p:childTnLst>
                              <p:par>
                                <p:cTn id="4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82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15000"/>
                            </p:stCondLst>
                            <p:childTnLst>
                              <p:par>
                                <p:cTn id="4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09" grpId="0" animBg="1"/>
      <p:bldP spid="8208" grpId="0" animBg="1"/>
      <p:bldP spid="8198" grpId="0"/>
      <p:bldP spid="8199" grpId="0"/>
      <p:bldP spid="8218" grpId="0"/>
      <p:bldP spid="8214" grpId="0" animBg="1"/>
      <p:bldP spid="8217" grpId="0"/>
      <p:bldP spid="8216" grpId="0" animBg="1"/>
      <p:bldP spid="8219" grpId="0" animBg="1"/>
      <p:bldP spid="8220" grpId="0" animBg="1"/>
      <p:bldP spid="8203" grpId="0" animBg="1"/>
      <p:bldP spid="14" grpId="0"/>
    </p:bldLst>
  </p:timing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5092</TotalTime>
  <Words>611</Words>
  <Application>Microsoft Office PowerPoint</Application>
  <PresentationFormat>Экран (4:3)</PresentationFormat>
  <Paragraphs>154</Paragraphs>
  <Slides>16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Оформление по умолчанию</vt:lpstr>
      <vt:lpstr>Фирма.  Издержки и прибыль фирмы</vt:lpstr>
      <vt:lpstr>Слайд 2</vt:lpstr>
      <vt:lpstr>Фирма</vt:lpstr>
      <vt:lpstr>Затраты  и прибыль фирмы</vt:lpstr>
      <vt:lpstr>Внешние затраты фирмы  (явные, бухгалтерские) </vt:lpstr>
      <vt:lpstr>Внутренние затраты фирмы  (неявные) </vt:lpstr>
      <vt:lpstr>Экономические затраты фирмы  </vt:lpstr>
      <vt:lpstr>Различие в бухгалтерской и экономической трактовке прибыли</vt:lpstr>
      <vt:lpstr>Примеры экономических ситуаций</vt:lpstr>
      <vt:lpstr>Примеры экономических ситуаций</vt:lpstr>
      <vt:lpstr>Примеры экономических ситуаций</vt:lpstr>
      <vt:lpstr>Примеры экономических ситуаций</vt:lpstr>
      <vt:lpstr>Постоянные издержки</vt:lpstr>
      <vt:lpstr>Переменные издержки</vt:lpstr>
      <vt:lpstr>Общие издержки</vt:lpstr>
      <vt:lpstr>Периоды функционирования фирмы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Фирма.  Издержки и прибыль фирмы</dc:title>
  <dc:creator>мама</dc:creator>
  <cp:lastModifiedBy>Мама</cp:lastModifiedBy>
  <cp:revision>41</cp:revision>
  <dcterms:created xsi:type="dcterms:W3CDTF">2007-07-23T14:39:24Z</dcterms:created>
  <dcterms:modified xsi:type="dcterms:W3CDTF">2012-11-27T03:40:16Z</dcterms:modified>
</cp:coreProperties>
</file>