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34"/>
  </p:notesMasterIdLst>
  <p:sldIdLst>
    <p:sldId id="256" r:id="rId2"/>
    <p:sldId id="268" r:id="rId3"/>
    <p:sldId id="276" r:id="rId4"/>
    <p:sldId id="277" r:id="rId5"/>
    <p:sldId id="278" r:id="rId6"/>
    <p:sldId id="308" r:id="rId7"/>
    <p:sldId id="306" r:id="rId8"/>
    <p:sldId id="280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02" r:id="rId31"/>
    <p:sldId id="330" r:id="rId32"/>
    <p:sldId id="27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019" autoAdjust="0"/>
  </p:normalViewPr>
  <p:slideViewPr>
    <p:cSldViewPr>
      <p:cViewPr>
        <p:scale>
          <a:sx n="100" d="100"/>
          <a:sy n="100" d="100"/>
        </p:scale>
        <p:origin x="-219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3149C-9226-47BF-9335-24511565D361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FEC6-3F85-40B8-BF0D-C05E1515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FEC6-3F85-40B8-BF0D-C05E1515FE2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18C28A-E87F-40F3-9B5E-9B9B4341DAAC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AD3076-0768-4C02-A2E1-480C38787E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79D1-9DD2-4BFB-81A8-3DAF22A264F4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DCE-0819-4E4F-B517-93F2419A17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533F-3228-45D9-A17B-29FB95652604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566C-987B-41B8-B667-B6DE50960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6F4A-A453-4261-9F34-BA59CE5CD28E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000-FF89-4A69-AFFC-F36078356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E3BF76-86FF-4A92-B715-3DFF91CFD35D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C01E-CE5C-47A7-85DA-3975E4CAA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C3325-AEFD-44AC-A6A4-D984E91E7392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7C8406-C85D-422B-8DE1-E7924284E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63776-8722-46C2-8653-FF80CB6BCC4D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7D26F1-A209-4328-86EF-BE92CDBB3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695A7-B02D-49D6-8976-E3814C751038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763F11-B061-4769-BE5D-4E12D43CDF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AC6B-8338-4A20-94EE-58C1084CD64F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A5B-8386-4715-9ADB-06042374D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E4E0A-B1F7-4C1D-93BA-63F96A08007A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CCB67-FF23-440E-8BD2-24D74FEA8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C3B8D3-9E3A-46CD-AD6A-BCCB877A5603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A72DA-9739-4BF1-AA62-E6BB4EA1DE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7700B9-5E74-4F1F-83CB-162F2307B67C}" type="datetime1">
              <a:rPr lang="ru-RU" smtClean="0"/>
              <a:t>10.11.2015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06596-5ED2-46AC-A834-40EB0A6AB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50864"/>
            <a:ext cx="7772398" cy="147002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Права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Юридическом факультете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5" descr="a-G4f9-Uo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464496" cy="33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31640" y="5661248"/>
            <a:ext cx="6728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vk.com/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lawschoolmsu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edu.jobsmarket.ru/images/for_news_cl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89240"/>
            <a:ext cx="1008112" cy="10062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6347048" cy="4525962"/>
          </a:xfrm>
        </p:spPr>
        <p:txBody>
          <a:bodyPr/>
          <a:lstStyle/>
          <a:p>
            <a:r>
              <a:rPr lang="ru-RU" dirty="0" smtClean="0"/>
              <a:t>Неотъемлемое право каждого человека</a:t>
            </a:r>
          </a:p>
          <a:p>
            <a:r>
              <a:rPr lang="ru-RU" dirty="0" smtClean="0"/>
              <a:t>Никто не может быть произвольно лишен жизни</a:t>
            </a:r>
          </a:p>
          <a:p>
            <a:r>
              <a:rPr lang="ru-RU" dirty="0" smtClean="0"/>
              <a:t>Проведение государством миролюбивой политики, отказа от войн</a:t>
            </a:r>
          </a:p>
          <a:p>
            <a:r>
              <a:rPr lang="ru-RU" dirty="0" smtClean="0"/>
              <a:t>Запрет убийства </a:t>
            </a:r>
          </a:p>
          <a:p>
            <a:r>
              <a:rPr lang="ru-RU" dirty="0" smtClean="0"/>
              <a:t>Отказ от применения смертной казни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Право на жизнь</a:t>
            </a:r>
            <a:endParaRPr lang="ru-RU" dirty="0"/>
          </a:p>
        </p:txBody>
      </p:sp>
      <p:pic>
        <p:nvPicPr>
          <p:cNvPr id="49154" name="Picture 2" descr="http://s41.radikal.ru/i094/0811/ee/57ffe723aa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5649" y="908720"/>
            <a:ext cx="2970847" cy="39959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40937" y="5805264"/>
            <a:ext cx="233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(ст. 20 Конституции)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440" y="6408738"/>
            <a:ext cx="481385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10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268760"/>
            <a:ext cx="8939336" cy="4525962"/>
          </a:xfrm>
        </p:spPr>
        <p:txBody>
          <a:bodyPr/>
          <a:lstStyle/>
          <a:p>
            <a:r>
              <a:rPr lang="ru-RU" sz="2000" dirty="0" smtClean="0"/>
              <a:t>Достоинство личности охраняется государством</a:t>
            </a:r>
            <a:endParaRPr lang="en-US" sz="2000" dirty="0" smtClean="0"/>
          </a:p>
          <a:p>
            <a:r>
              <a:rPr lang="ru-RU" sz="2000" dirty="0" smtClean="0"/>
              <a:t>Ничто не может быть основанием для  его умаления </a:t>
            </a:r>
            <a:endParaRPr lang="en-US" sz="2000" dirty="0" smtClean="0"/>
          </a:p>
          <a:p>
            <a:r>
              <a:rPr lang="ru-RU" sz="2000" dirty="0" smtClean="0"/>
              <a:t>Никто не должен подвергаться  пыткам, насилию, другому жестокому или унижающему  человеческое достоинство обращению или наказанию</a:t>
            </a:r>
            <a:endParaRPr lang="en-US" sz="2000" dirty="0" smtClean="0"/>
          </a:p>
          <a:p>
            <a:r>
              <a:rPr lang="ru-RU" sz="2000" dirty="0" smtClean="0"/>
              <a:t>Никто не может быть подвергнут без добровольного согласия  медицинским, научным и иным опытам</a:t>
            </a:r>
          </a:p>
          <a:p>
            <a:endParaRPr lang="ru-RU" dirty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283440" y="188640"/>
            <a:ext cx="8681048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Право на достоинство личности</a:t>
            </a:r>
            <a:endParaRPr lang="ru-RU" sz="4000" dirty="0"/>
          </a:p>
        </p:txBody>
      </p:sp>
      <p:pic>
        <p:nvPicPr>
          <p:cNvPr id="22530" name="Picture 2" descr="http://vertebrolog.com/images/stories/inkvizici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5328592" cy="1984200"/>
          </a:xfrm>
          <a:prstGeom prst="rect">
            <a:avLst/>
          </a:prstGeom>
          <a:noFill/>
        </p:spPr>
      </p:pic>
      <p:pic>
        <p:nvPicPr>
          <p:cNvPr id="22532" name="Picture 4" descr="http://cdn.fishki.net/upload/post/201502/16/1430398/4b14f91f2243ddbf1a262487debc1e14.jpg"/>
          <p:cNvPicPr>
            <a:picLocks noChangeAspect="1" noChangeArrowheads="1"/>
          </p:cNvPicPr>
          <p:nvPr/>
        </p:nvPicPr>
        <p:blipFill>
          <a:blip r:embed="rId3" cstate="print"/>
          <a:srcRect l="1662" t="4645" r="57629"/>
          <a:stretch>
            <a:fillRect/>
          </a:stretch>
        </p:blipFill>
        <p:spPr bwMode="auto">
          <a:xfrm>
            <a:off x="6964541" y="3429001"/>
            <a:ext cx="1639907" cy="274809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23728" y="3789040"/>
            <a:ext cx="2088232" cy="22322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267744" y="3789040"/>
            <a:ext cx="1872208" cy="2088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04248" y="3284984"/>
            <a:ext cx="1944216" cy="30243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948264" y="3212976"/>
            <a:ext cx="1872208" cy="3096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460432" y="6408738"/>
            <a:ext cx="553393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11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forxy.ru/wp-content/uploads/Freedom.png"/>
          <p:cNvPicPr>
            <a:picLocks noChangeAspect="1" noChangeArrowheads="1"/>
          </p:cNvPicPr>
          <p:nvPr/>
        </p:nvPicPr>
        <p:blipFill>
          <a:blip r:embed="rId2" cstate="print"/>
          <a:srcRect l="33599" r="33641"/>
          <a:stretch>
            <a:fillRect/>
          </a:stretch>
        </p:blipFill>
        <p:spPr bwMode="auto">
          <a:xfrm>
            <a:off x="6156176" y="1484784"/>
            <a:ext cx="2808312" cy="30480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3358"/>
            <a:ext cx="4762872" cy="4525962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Право каждого человека совершать любые действия, если они не противоречат нормам законов и не нарушают прав и свобод других лиц</a:t>
            </a:r>
            <a:endParaRPr lang="ru-RU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274638"/>
            <a:ext cx="789149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Право на свободу и личную неприкосновенность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226" name="Picture 2" descr="http://1001podelka.ru/otkritka/12/img/11122111121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627" y="4149080"/>
            <a:ext cx="3360373" cy="252028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60432" y="6408738"/>
            <a:ext cx="553393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12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700808"/>
            <a:ext cx="4896544" cy="4525962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Физическую неприкосновенность (жизнь, здоровье человека)</a:t>
            </a:r>
            <a:endParaRPr lang="en-US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Моральную, духовную неприкосновенность (честь, достоинство личности)</a:t>
            </a:r>
          </a:p>
          <a:p>
            <a:endParaRPr lang="ru-RU" sz="2800" dirty="0" smtClean="0">
              <a:latin typeface="Palatino Linotype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Институт неприкосновенности включает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143272" cy="23884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91171"/>
            <a:ext cx="3267273" cy="2174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408738"/>
            <a:ext cx="481385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13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711350"/>
            <a:ext cx="8229600" cy="4525962"/>
          </a:xfrm>
        </p:spPr>
        <p:txBody>
          <a:bodyPr/>
          <a:lstStyle/>
          <a:p>
            <a:r>
              <a:rPr lang="ru-RU" dirty="0" smtClean="0"/>
              <a:t>Арест, заключение под стражу и содержание под стражей допускаются только по судебному решению; до судебного решения лицо не может быть подвергнуто задержанию на срок более 48 часов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Институт неприкосновенности включает</a:t>
            </a:r>
            <a:endParaRPr lang="ru-RU" dirty="0"/>
          </a:p>
        </p:txBody>
      </p:sp>
      <p:pic>
        <p:nvPicPr>
          <p:cNvPr id="54274" name="Picture 2" descr="http://blogs.law.harvard.edu/doc/files/2015/03/210px-Jail_Bars_Icon.svg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149080"/>
            <a:ext cx="2000250" cy="1504951"/>
          </a:xfrm>
          <a:prstGeom prst="rect">
            <a:avLst/>
          </a:prstGeom>
          <a:noFill/>
        </p:spPr>
      </p:pic>
      <p:pic>
        <p:nvPicPr>
          <p:cNvPr id="54276" name="Picture 4" descr="https://pixabay.com/static/uploads/photo/2013/07/12/12/55/handcuffs-146551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69560">
            <a:off x="6532517" y="5181976"/>
            <a:ext cx="1846244" cy="1358721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60432" y="6408738"/>
            <a:ext cx="553393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14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Право на неприкосновенность частной жизни, личную и семейную тайну, защиту своей чести и доброго имени; право на тайну переписки, телефонных переговоров, почтовых, телеграфных и иных сообщений - человеку  предоставляется возможность определить те стороны личной  жизни, которые он в силу своей свободы не желает делать достоянием других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Право на тайну частной жизни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0833" y="5877272"/>
            <a:ext cx="2399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(ст. 23 Конституции) </a:t>
            </a:r>
            <a:endParaRPr lang="ru-RU" dirty="0"/>
          </a:p>
        </p:txBody>
      </p:sp>
      <p:pic>
        <p:nvPicPr>
          <p:cNvPr id="18434" name="Picture 2" descr="http://cs629108.vk.me/v629108039/1ac45/NVlWvYcZ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2952328" cy="2214247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88424" y="6408738"/>
            <a:ext cx="625401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15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639342"/>
            <a:ext cx="4546848" cy="4525962"/>
          </a:xfrm>
        </p:spPr>
        <p:txBody>
          <a:bodyPr/>
          <a:lstStyle/>
          <a:p>
            <a:r>
              <a:rPr lang="ru-RU" dirty="0" smtClean="0"/>
              <a:t>В законодательстве определен порядок судебной защиты чести и доброго имени человека, включающий право на возмещение морального вреда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Дополнения</a:t>
            </a:r>
            <a:endParaRPr lang="ru-RU" dirty="0"/>
          </a:p>
        </p:txBody>
      </p:sp>
      <p:pic>
        <p:nvPicPr>
          <p:cNvPr id="56322" name="Picture 2" descr="http://law-alliance.ru/images/statuy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419475" cy="375285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2" y="6408738"/>
            <a:ext cx="553393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16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351310"/>
            <a:ext cx="8784976" cy="4525962"/>
          </a:xfrm>
        </p:spPr>
        <p:txBody>
          <a:bodyPr/>
          <a:lstStyle/>
          <a:p>
            <a:pPr>
              <a:buNone/>
            </a:pPr>
            <a:r>
              <a:rPr lang="ru-RU" sz="2000" b="1" u="sng" dirty="0" smtClean="0"/>
              <a:t>Вмешательство в сферу неприкосновенности личности может осуществляться:</a:t>
            </a:r>
          </a:p>
          <a:p>
            <a:r>
              <a:rPr lang="ru-RU" sz="2000" dirty="0" smtClean="0"/>
              <a:t>Уполномоченными органами и должностными лицами</a:t>
            </a:r>
          </a:p>
          <a:p>
            <a:r>
              <a:rPr lang="ru-RU" sz="2000" dirty="0" smtClean="0"/>
              <a:t>В связи с обеспечением безопасности и другими законными основаниями </a:t>
            </a:r>
          </a:p>
          <a:p>
            <a:r>
              <a:rPr lang="ru-RU" sz="2000" dirty="0" smtClean="0"/>
              <a:t>С соблюдением установленной законом процедуры</a:t>
            </a:r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Дополнения</a:t>
            </a:r>
            <a:endParaRPr lang="ru-RU" dirty="0"/>
          </a:p>
        </p:txBody>
      </p:sp>
      <p:pic>
        <p:nvPicPr>
          <p:cNvPr id="16388" name="Picture 4" descr="http://riafan.ru/wp-content/uploads/2015/01/1422625688019.jpg"/>
          <p:cNvPicPr>
            <a:picLocks noChangeAspect="1" noChangeArrowheads="1"/>
          </p:cNvPicPr>
          <p:nvPr/>
        </p:nvPicPr>
        <p:blipFill>
          <a:blip r:embed="rId2" cstate="print"/>
          <a:srcRect l="18900" r="15581"/>
          <a:stretch>
            <a:fillRect/>
          </a:stretch>
        </p:blipFill>
        <p:spPr bwMode="auto">
          <a:xfrm>
            <a:off x="2575725" y="3717032"/>
            <a:ext cx="3004387" cy="2590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90" name="Picture 6" descr="http://www.riamo.ru/images/61218/53/612185395.jpg"/>
          <p:cNvPicPr>
            <a:picLocks noChangeAspect="1" noChangeArrowheads="1"/>
          </p:cNvPicPr>
          <p:nvPr/>
        </p:nvPicPr>
        <p:blipFill>
          <a:blip r:embed="rId3" cstate="print"/>
          <a:srcRect l="21000"/>
          <a:stretch>
            <a:fillRect/>
          </a:stretch>
        </p:blipFill>
        <p:spPr bwMode="auto">
          <a:xfrm>
            <a:off x="5580112" y="3717032"/>
            <a:ext cx="3600400" cy="2569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440" y="6408738"/>
            <a:ext cx="481385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17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Органы государственной власти и органы местного самоуправления, их должностные лица обязаны обеспечить каждому возможность ознакомления с документами и материалами, непосредственно затрагивающими его права и свободы, если иное не предусмотрено законом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Дополнения</a:t>
            </a:r>
            <a:endParaRPr lang="ru-RU" dirty="0"/>
          </a:p>
        </p:txBody>
      </p:sp>
      <p:pic>
        <p:nvPicPr>
          <p:cNvPr id="58370" name="Picture 2" descr="http://pervostolnik.ru.com/wp-content/uploads/2014/12/%D0%B4%D0%BE%D0%BA%D1%83%D0%BC%D0%B5%D0%BD%D1%82%D1%8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33056"/>
            <a:ext cx="2438400" cy="24384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08738"/>
            <a:ext cx="481385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18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67334"/>
            <a:ext cx="8229600" cy="4525962"/>
          </a:xfrm>
        </p:spPr>
        <p:txBody>
          <a:bodyPr/>
          <a:lstStyle/>
          <a:p>
            <a:r>
              <a:rPr lang="ru-RU" dirty="0" smtClean="0"/>
              <a:t>Жилище неприкосновенно. </a:t>
            </a:r>
          </a:p>
          <a:p>
            <a:r>
              <a:rPr lang="ru-RU" dirty="0" smtClean="0"/>
              <a:t>Никто не вправе  проникать в жилище против воли проживающих в нем лиц иначе как в случаях, установленных федеральным законом, или на основании судебного решения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Право на неприкосновенность жилища</a:t>
            </a: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60432" y="6408738"/>
            <a:ext cx="553393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19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0" y="548680"/>
            <a:ext cx="9036496" cy="151216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dirty="0" smtClean="0"/>
              <a:t>«Конституция как защита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от хаоса и беспредела»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4" name="Picture 4" descr="http://68nik-muzeum.ru/139397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20000" cy="2828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579597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Лекция № 1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7798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«Поговорим о наших правах и свободах»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2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700808"/>
            <a:ext cx="5184576" cy="3888432"/>
          </a:xfrm>
        </p:spPr>
        <p:txBody>
          <a:bodyPr/>
          <a:lstStyle/>
          <a:p>
            <a:r>
              <a:rPr lang="ru-RU" sz="2200" dirty="0" smtClean="0"/>
              <a:t>Каждый вправе  определять и указывать свою национальную принадлежность</a:t>
            </a:r>
          </a:p>
          <a:p>
            <a:r>
              <a:rPr lang="ru-RU" sz="2200" dirty="0" smtClean="0"/>
              <a:t>Никто не может быть принужден к указанию своей национальной принадлежности</a:t>
            </a:r>
          </a:p>
          <a:p>
            <a:r>
              <a:rPr lang="ru-RU" sz="2200" dirty="0" smtClean="0"/>
              <a:t>Государство гарантирует равенство прав и свобод человека и гражданина независимо от национальности и языка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Право на определение и указание национальной принадлежности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3"/>
            <a:ext cx="2572773" cy="3449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60432" y="6408738"/>
            <a:ext cx="553393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20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avoslova.info/wp-content/uploads/2013/02/yaziki-300x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88840"/>
            <a:ext cx="2857500" cy="27813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496" y="1567334"/>
            <a:ext cx="5976664" cy="4525962"/>
          </a:xfrm>
        </p:spPr>
        <p:txBody>
          <a:bodyPr/>
          <a:lstStyle/>
          <a:p>
            <a:r>
              <a:rPr lang="ru-RU" sz="2200" dirty="0" smtClean="0"/>
              <a:t>Каждый имеет право на пользование родным языком, на свободный выбор языка общения, воспитания, обучения и творчества</a:t>
            </a:r>
            <a:endParaRPr lang="en-US" sz="2200" dirty="0" smtClean="0"/>
          </a:p>
          <a:p>
            <a:r>
              <a:rPr lang="ru-RU" sz="2200" dirty="0" smtClean="0"/>
              <a:t>Государственным языком РФ на всей ее территории  является русский язык </a:t>
            </a:r>
            <a:endParaRPr lang="en-US" sz="2200" dirty="0" smtClean="0"/>
          </a:p>
          <a:p>
            <a:r>
              <a:rPr lang="ru-RU" sz="2200" dirty="0" smtClean="0"/>
              <a:t>Российская Федерация гарантирует всем ее народам право на сохранение родного языка, создание условий для его изучения и развития</a:t>
            </a:r>
            <a:endParaRPr lang="en-US" sz="2200" dirty="0" smtClean="0"/>
          </a:p>
          <a:p>
            <a:r>
              <a:rPr lang="ru-RU" sz="2200" dirty="0" smtClean="0"/>
              <a:t>Республики вправе устанавливать свои</a:t>
            </a:r>
            <a:r>
              <a:rPr lang="en-US" sz="2200" dirty="0" smtClean="0"/>
              <a:t> </a:t>
            </a:r>
            <a:r>
              <a:rPr lang="ru-RU" sz="2200" dirty="0" smtClean="0"/>
              <a:t>государственные языки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spc="30" dirty="0" smtClean="0">
                <a:latin typeface="Palatino Linotype" pitchFamily="18" charset="0"/>
              </a:rPr>
              <a:t>Право на пользование родным языком </a:t>
            </a:r>
            <a:br>
              <a:rPr lang="ru-RU" sz="4400" spc="30" dirty="0" smtClean="0">
                <a:latin typeface="Palatino Linotype" pitchFamily="18" charset="0"/>
              </a:rPr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2" y="6408738"/>
            <a:ext cx="553393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21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1tvnet.ru/assets/images/news/smetanina/13/16.03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931672"/>
            <a:ext cx="3403748" cy="192632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2"/>
          </a:xfrm>
        </p:spPr>
        <p:txBody>
          <a:bodyPr/>
          <a:lstStyle/>
          <a:p>
            <a:r>
              <a:rPr lang="ru-RU" dirty="0" smtClean="0"/>
              <a:t>Право  каждого человека свободно перемещаться по территории Российской Федерации и за ее пределами, свободно выбирать место жительства в пределах Российской Федерации</a:t>
            </a:r>
          </a:p>
          <a:p>
            <a:r>
              <a:rPr lang="ru-RU" dirty="0" smtClean="0"/>
              <a:t>Право граждан России на выезд из страны может быть ограничено только в  случаях прямо оговоренных в  законе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845840"/>
            <a:ext cx="893933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Palatino Linotype" pitchFamily="18" charset="0"/>
              </a:rPr>
              <a:t>Право на свободное передвижение, выбор места пребывания и жительства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08738"/>
            <a:ext cx="481385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22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496" y="1556792"/>
            <a:ext cx="6840760" cy="3733874"/>
          </a:xfrm>
        </p:spPr>
        <p:txBody>
          <a:bodyPr/>
          <a:lstStyle/>
          <a:p>
            <a:r>
              <a:rPr lang="ru-RU" sz="2600" dirty="0" smtClean="0"/>
              <a:t>Каждому гарантируется 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79532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Свобода совести и свобода вероисповедания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5805264"/>
            <a:ext cx="2768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(статья 28 Конституции)</a:t>
            </a:r>
            <a:endParaRPr lang="ru-RU" dirty="0"/>
          </a:p>
        </p:txBody>
      </p:sp>
      <p:pic>
        <p:nvPicPr>
          <p:cNvPr id="63490" name="Picture 2" descr="http://prousa.info/images/religion/relig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348880"/>
            <a:ext cx="2232248" cy="223224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60432" y="6408738"/>
            <a:ext cx="553393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23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Принадлежат гражданам государства</a:t>
            </a:r>
          </a:p>
          <a:p>
            <a:endParaRPr lang="ru-RU" sz="200" dirty="0" smtClean="0"/>
          </a:p>
          <a:p>
            <a:r>
              <a:rPr lang="ru-RU" dirty="0" smtClean="0"/>
              <a:t>Осуществляются в основном коллективно</a:t>
            </a:r>
          </a:p>
          <a:p>
            <a:endParaRPr lang="ru-RU" sz="200" dirty="0" smtClean="0"/>
          </a:p>
          <a:p>
            <a:r>
              <a:rPr lang="ru-RU" dirty="0" smtClean="0"/>
              <a:t>Служат цели  участия граждан  в управлении делами государства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Публично-политические права и свободы</a:t>
            </a:r>
            <a:endParaRPr lang="ru-RU" dirty="0"/>
          </a:p>
        </p:txBody>
      </p:sp>
      <p:pic>
        <p:nvPicPr>
          <p:cNvPr id="64514" name="Picture 2" descr="http://www.fainaidea.com/wp-content/uploads/2015/02/dividendnaya-poli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3569163" cy="267687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08738"/>
            <a:ext cx="481385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24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finanso.net/uploads/posts/2014-02/1391596389_bd12d7ff0ccd612673dd1a6988158bcd.jpg"/>
          <p:cNvPicPr>
            <a:picLocks noChangeAspect="1" noChangeArrowheads="1"/>
          </p:cNvPicPr>
          <p:nvPr/>
        </p:nvPicPr>
        <p:blipFill>
          <a:blip r:embed="rId2" cstate="print"/>
          <a:srcRect t="8129" r="7487" b="4776"/>
          <a:stretch>
            <a:fillRect/>
          </a:stretch>
        </p:blipFill>
        <p:spPr bwMode="auto">
          <a:xfrm>
            <a:off x="6660232" y="4437111"/>
            <a:ext cx="2160240" cy="2203207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2"/>
          </a:xfrm>
        </p:spPr>
        <p:txBody>
          <a:bodyPr/>
          <a:lstStyle/>
          <a:p>
            <a:r>
              <a:rPr lang="ru-RU" sz="2400" dirty="0" smtClean="0"/>
              <a:t>Каждому гарантируется  свобода мысли и слова </a:t>
            </a:r>
          </a:p>
          <a:p>
            <a:r>
              <a:rPr lang="ru-RU" sz="2400" dirty="0" smtClean="0"/>
              <a:t>Не допускается пропаганда или агитация, возбуждающие социальную, расовую, национальную или религиозную ненависть и вражду</a:t>
            </a:r>
          </a:p>
          <a:p>
            <a:r>
              <a:rPr lang="ru-RU" sz="2400" dirty="0" smtClean="0"/>
              <a:t>Запрещается пропаганда социального, расового, национального, религиозного или языкового превосходства</a:t>
            </a:r>
          </a:p>
          <a:p>
            <a:r>
              <a:rPr lang="ru-RU" sz="2400" dirty="0" smtClean="0"/>
              <a:t>Никто не может быть принужден к высказыванию своих мнений и убеждений или отказу от них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Свобода мысли и слова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2" y="6408738"/>
            <a:ext cx="553393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25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physics.bsu.by/sites/default/files/images/departments/energy/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73016"/>
            <a:ext cx="3073674" cy="306896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имеет право свободно, получать,  передавать, производить и распространять информацию любым законным способом</a:t>
            </a:r>
          </a:p>
          <a:p>
            <a:r>
              <a:rPr lang="ru-RU" dirty="0" smtClean="0"/>
              <a:t>Перечень сведений, составляющих государственную тайну, определяется  федеральным законом</a:t>
            </a:r>
          </a:p>
          <a:p>
            <a:r>
              <a:rPr lang="ru-RU" dirty="0" smtClean="0"/>
              <a:t>Гарантируется свобода массовой информации</a:t>
            </a:r>
          </a:p>
          <a:p>
            <a:r>
              <a:rPr lang="ru-RU" dirty="0" smtClean="0"/>
              <a:t>Цензура запрещается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на информацию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08738"/>
            <a:ext cx="481385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26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496" y="1268760"/>
            <a:ext cx="6840760" cy="4525962"/>
          </a:xfrm>
        </p:spPr>
        <p:txBody>
          <a:bodyPr/>
          <a:lstStyle/>
          <a:p>
            <a:r>
              <a:rPr lang="ru-RU" dirty="0" smtClean="0"/>
              <a:t>Каждый имеет право на объединение, включая право создавать профессиональные союзы для защиты своих интересов</a:t>
            </a:r>
          </a:p>
          <a:p>
            <a:r>
              <a:rPr lang="ru-RU" dirty="0" smtClean="0"/>
              <a:t>Свобода деятельности общественных объединений гарантируется</a:t>
            </a:r>
          </a:p>
          <a:p>
            <a:r>
              <a:rPr lang="ru-RU" dirty="0" smtClean="0"/>
              <a:t>Никто не может быть принужден к вступлению в какое-либо объединение или пребывание в нем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Право на объединение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733256"/>
            <a:ext cx="233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(ст. 30 Конституции)</a:t>
            </a:r>
            <a:endParaRPr lang="ru-RU" dirty="0"/>
          </a:p>
        </p:txBody>
      </p:sp>
      <p:pic>
        <p:nvPicPr>
          <p:cNvPr id="67586" name="Picture 2" descr="http://abali.ru/wp-content/uploads/2011/01/emblema_kpr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16632"/>
            <a:ext cx="1224136" cy="1369266"/>
          </a:xfrm>
          <a:prstGeom prst="rect">
            <a:avLst/>
          </a:prstGeom>
          <a:noFill/>
        </p:spPr>
      </p:pic>
      <p:pic>
        <p:nvPicPr>
          <p:cNvPr id="67588" name="Picture 4" descr="https://upload.wikimedia.org/wikipedia/ru/thumb/d/d5/%D0%9B%D0%BE%D0%B3%D0%BE%D1%82%D0%B8%D0%BF_%D0%BF%D0%B0%D1%80%D1%82%D0%B8%D0%B8_%22%D0%95%D0%B4%D0%B8%D0%BD%D0%B0%D1%8F_%D0%A0%D0%BE%D1%81%D1%81%D0%B8%D1%8F%22.svg/807px-%D0%9B%D0%BE%D0%B3%D0%BE%D1%82%D0%B8%D0%BF_%D0%BF%D0%B0%D1%80%D1%82%D0%B8%D0%B8_%22%D0%95%D0%B4%D0%B8%D0%BD%D0%B0%D1%8F_%D0%A0%D0%BE%D1%81%D1%81%D0%B8%D1%8F%22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556792"/>
            <a:ext cx="1224136" cy="1553436"/>
          </a:xfrm>
          <a:prstGeom prst="rect">
            <a:avLst/>
          </a:prstGeom>
          <a:noFill/>
        </p:spPr>
      </p:pic>
      <p:pic>
        <p:nvPicPr>
          <p:cNvPr id="67592" name="Picture 8" descr="http://toplogos.ru/images/logo-spravedlivaya-rossiy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3212976"/>
            <a:ext cx="1368152" cy="1671045"/>
          </a:xfrm>
          <a:prstGeom prst="rect">
            <a:avLst/>
          </a:prstGeom>
          <a:noFill/>
        </p:spPr>
      </p:pic>
      <p:pic>
        <p:nvPicPr>
          <p:cNvPr id="67594" name="Picture 10" descr="http://toplogos.ru/images/logo-ldp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941168"/>
            <a:ext cx="1296144" cy="1539762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32440" y="6408738"/>
            <a:ext cx="481385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27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Граждане Российской Федерации имеют право собираться мирно, без оружия, проводить собрания, митинги и демонстрации, шествия и пикетирования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Право на манифестации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65073" y="6011996"/>
            <a:ext cx="233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(ст. 31 Конституции)</a:t>
            </a:r>
            <a:endParaRPr lang="ru-RU" dirty="0"/>
          </a:p>
        </p:txBody>
      </p:sp>
      <p:pic>
        <p:nvPicPr>
          <p:cNvPr id="68610" name="Picture 2" descr="http://primamedia.ru/f/big/419/418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606" y="3501008"/>
            <a:ext cx="368557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440" y="6408738"/>
            <a:ext cx="481385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28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700808"/>
            <a:ext cx="5328592" cy="4525962"/>
          </a:xfrm>
        </p:spPr>
        <p:txBody>
          <a:bodyPr/>
          <a:lstStyle/>
          <a:p>
            <a:r>
              <a:rPr lang="ru-RU" sz="2200" dirty="0" smtClean="0"/>
              <a:t>Граждане Российской Федерации имеют право  участвовать в управлении делами государства как непосредственно, так и через своих представителей</a:t>
            </a:r>
            <a:endParaRPr lang="en-US" sz="2200" dirty="0" smtClean="0"/>
          </a:p>
          <a:p>
            <a:r>
              <a:rPr lang="ru-RU" sz="2200" dirty="0" smtClean="0"/>
              <a:t>Граждане Российской Федерации имеют равный доступ к государственной службе</a:t>
            </a:r>
            <a:endParaRPr lang="en-US" sz="2200" dirty="0" smtClean="0"/>
          </a:p>
          <a:p>
            <a:r>
              <a:rPr lang="ru-RU" sz="2200" dirty="0" smtClean="0"/>
              <a:t>Граждане Российской Федерации имеют право участвовать в отправлении правосудия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10729192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Право на участие в управлении делами государства и на осуществление местного </a:t>
            </a:r>
            <a:br>
              <a:rPr lang="ru-RU" sz="3200" dirty="0" smtClean="0"/>
            </a:br>
            <a:r>
              <a:rPr lang="ru-RU" sz="3200" dirty="0" smtClean="0"/>
              <a:t>самоуправления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877272"/>
            <a:ext cx="233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(ст. 32 Конституции)</a:t>
            </a:r>
            <a:endParaRPr lang="ru-RU" dirty="0"/>
          </a:p>
        </p:txBody>
      </p:sp>
      <p:pic>
        <p:nvPicPr>
          <p:cNvPr id="4098" name="Picture 2" descr="http://cs7.pikabu.ru/images/big_size_comm/2014-08_2/14075733942072.jpg"/>
          <p:cNvPicPr>
            <a:picLocks noChangeAspect="1" noChangeArrowheads="1"/>
          </p:cNvPicPr>
          <p:nvPr/>
        </p:nvPicPr>
        <p:blipFill>
          <a:blip r:embed="rId2" cstate="print"/>
          <a:srcRect r="12588" b="1085"/>
          <a:stretch>
            <a:fillRect/>
          </a:stretch>
        </p:blipFill>
        <p:spPr bwMode="auto">
          <a:xfrm>
            <a:off x="5868144" y="3588585"/>
            <a:ext cx="3024336" cy="2288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http://joinfo.ua/images/news/2015/06/557a8daa8cfe5_f4b68b7d89f8616f713650b9f982eba7_9.jpg"/>
          <p:cNvPicPr>
            <a:picLocks noChangeAspect="1" noChangeArrowheads="1"/>
          </p:cNvPicPr>
          <p:nvPr/>
        </p:nvPicPr>
        <p:blipFill>
          <a:blip r:embed="rId3" cstate="print"/>
          <a:srcRect l="-617"/>
          <a:stretch>
            <a:fillRect/>
          </a:stretch>
        </p:blipFill>
        <p:spPr bwMode="auto">
          <a:xfrm>
            <a:off x="5868143" y="1556996"/>
            <a:ext cx="3013645" cy="1944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408738"/>
            <a:ext cx="481385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29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hop.ast.ru/upload/iblock/51f/51f2d4dbc436c714e12f13a329d89304.jpg"/>
          <p:cNvPicPr>
            <a:picLocks noChangeAspect="1" noChangeArrowheads="1"/>
          </p:cNvPicPr>
          <p:nvPr/>
        </p:nvPicPr>
        <p:blipFill>
          <a:blip r:embed="rId2" cstate="print"/>
          <a:srcRect l="18000" t="10806" r="21999" b="2749"/>
          <a:stretch>
            <a:fillRect/>
          </a:stretch>
        </p:blipFill>
        <p:spPr bwMode="auto">
          <a:xfrm>
            <a:off x="5724128" y="3747254"/>
            <a:ext cx="3240360" cy="3110746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777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Понятие основных прав </a:t>
            </a:r>
            <a:r>
              <a:rPr lang="ru-RU" sz="3200" dirty="0"/>
              <a:t>и свобод человека и </a:t>
            </a:r>
            <a:r>
              <a:rPr lang="ru-RU" sz="3200" dirty="0" smtClean="0"/>
              <a:t>гражданина</a:t>
            </a:r>
            <a:endParaRPr lang="ru-RU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8575" y="1389559"/>
            <a:ext cx="6846888" cy="2903537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buFont typeface="Wingdings" pitchFamily="2" charset="2"/>
              <a:buNone/>
              <a:defRPr/>
            </a:pPr>
            <a:r>
              <a:rPr lang="ru-RU" sz="2400" b="1" dirty="0"/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Основные права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и свободы человека и гражданина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–  закрепленные Конституцией Российской Федерации в соответствии с общепризнанными принципами и нормами международного права неотъемлемые права и свободы принадлежащие каждому человеку от рождения либо в силу гражданства, обеспеченные принудительной силой государства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3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Избирательное право</a:t>
            </a:r>
            <a:endParaRPr lang="ru-RU" sz="32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7950" y="1124744"/>
            <a:ext cx="5760194" cy="485298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buFont typeface="Wingdings" pitchFamily="2" charset="2"/>
              <a:buNone/>
              <a:defRPr/>
            </a:pPr>
            <a:r>
              <a:rPr lang="ru-RU" sz="2000" dirty="0"/>
              <a:t>	</a:t>
            </a:r>
            <a:endParaRPr lang="ru-RU" sz="2400" b="1" dirty="0">
              <a:solidFill>
                <a:srgbClr val="FFFF00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ru-RU" sz="2300" dirty="0" smtClean="0"/>
              <a:t>Граждане </a:t>
            </a:r>
            <a:r>
              <a:rPr lang="ru-RU" sz="2300" dirty="0"/>
              <a:t>Российской Федерации  имеют право избирать и быть избранными в органы государственной власти и органы  местного самоуправления, право  участвовать в референдуме</a:t>
            </a:r>
          </a:p>
          <a:p>
            <a:pPr>
              <a:defRPr/>
            </a:pPr>
            <a:r>
              <a:rPr lang="ru-RU" sz="2300" dirty="0" smtClean="0"/>
              <a:t>Не </a:t>
            </a:r>
            <a:r>
              <a:rPr lang="ru-RU" sz="2300" dirty="0"/>
              <a:t>имеют права избирать и быть избранными граждане, признанные судом недееспособными, а также содержащиеся в местах лишения свободы по приговору суда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5949280"/>
            <a:ext cx="233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(ст. 32 Конституции)</a:t>
            </a:r>
            <a:endParaRPr lang="ru-RU" dirty="0"/>
          </a:p>
        </p:txBody>
      </p:sp>
      <p:pic>
        <p:nvPicPr>
          <p:cNvPr id="3074" name="Picture 2" descr="http://nadimov.ru/wp-content/uploads/2015/03/chest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71906"/>
            <a:ext cx="2908528" cy="2417134"/>
          </a:xfrm>
          <a:prstGeom prst="rect">
            <a:avLst/>
          </a:prstGeom>
          <a:noFill/>
        </p:spPr>
      </p:pic>
      <p:pic>
        <p:nvPicPr>
          <p:cNvPr id="3076" name="Picture 4" descr="http://mogvuz.ru/images/avtor/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887794"/>
            <a:ext cx="2880320" cy="191747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408738"/>
            <a:ext cx="481385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30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192" y="1639342"/>
            <a:ext cx="5338936" cy="4525962"/>
          </a:xfrm>
        </p:spPr>
        <p:txBody>
          <a:bodyPr/>
          <a:lstStyle/>
          <a:p>
            <a:r>
              <a:rPr lang="ru-RU" dirty="0" smtClean="0"/>
              <a:t>Граждане Российской Федерации имеют право обращаться лично, а также направлять индивидуальные и  коллективные обращения в государственные органы и органы местного самоуправления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Право на обращение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35798" y="5939988"/>
            <a:ext cx="2768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(статья 33 Конституции)</a:t>
            </a: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22991"/>
            <a:ext cx="2808312" cy="365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60432" y="6408738"/>
            <a:ext cx="553393" cy="365125"/>
          </a:xfrm>
        </p:spPr>
        <p:txBody>
          <a:bodyPr/>
          <a:lstStyle/>
          <a:p>
            <a:pPr>
              <a:defRPr/>
            </a:pPr>
            <a:fld id="{9298D000-FF89-4A69-AFFC-F36078356CF0}" type="slidenum">
              <a:rPr lang="ru-RU" sz="1800" smtClean="0"/>
              <a:pPr>
                <a:defRPr/>
              </a:pPr>
              <a:t>31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a-G4f9-Uo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688632" cy="421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964488" cy="815975"/>
          </a:xfrm>
        </p:spPr>
        <p:txBody>
          <a:bodyPr>
            <a:noAutofit/>
          </a:bodyPr>
          <a:lstStyle/>
          <a:p>
            <a:pPr algn="ctr"/>
            <a:r>
              <a:rPr lang="ru-RU" sz="2800" i="0" dirty="0" smtClean="0"/>
              <a:t>Международные нормативно-правовые акты по </a:t>
            </a:r>
            <a:br>
              <a:rPr lang="ru-RU" sz="2800" i="0" dirty="0" smtClean="0"/>
            </a:br>
            <a:r>
              <a:rPr lang="ru-RU" sz="2800" i="0" dirty="0" smtClean="0"/>
              <a:t>правам человека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07504" y="1196752"/>
            <a:ext cx="8928992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Всеобщая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декларация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прав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человека </a:t>
            </a:r>
            <a:r>
              <a:rPr lang="en-US" sz="2200" b="1" dirty="0">
                <a:solidFill>
                  <a:schemeClr val="bg1"/>
                </a:solidFill>
                <a:latin typeface="+mj-lt"/>
              </a:rPr>
              <a:t>-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рекомендованный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для </a:t>
            </a:r>
            <a:endParaRPr lang="en-US" sz="2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всех 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c</a:t>
            </a:r>
            <a:r>
              <a:rPr lang="ru-RU" sz="2200" b="1" dirty="0" err="1" smtClean="0">
                <a:solidFill>
                  <a:schemeClr val="bg1"/>
                </a:solidFill>
                <a:latin typeface="+mj-lt"/>
              </a:rPr>
              <a:t>тран-членов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ООН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документ,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принятый </a:t>
            </a:r>
            <a:endParaRPr lang="en-US" sz="2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10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декабря 1948 года</a:t>
            </a: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107504" y="2420888"/>
            <a:ext cx="8928992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+mj-lt"/>
              </a:rPr>
              <a:t>10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декабря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-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День прав человека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107504" y="2852936"/>
            <a:ext cx="8928992" cy="790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Декларация имеет </a:t>
            </a:r>
            <a:r>
              <a:rPr lang="ru-RU" sz="2200" b="1" dirty="0" smtClean="0">
                <a:solidFill>
                  <a:schemeClr val="bg1"/>
                </a:solidFill>
              </a:rPr>
              <a:t>только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статус </a:t>
            </a:r>
            <a:r>
              <a:rPr lang="ru-RU" sz="2200" b="1" dirty="0">
                <a:solidFill>
                  <a:schemeClr val="bg1"/>
                </a:solidFill>
              </a:rPr>
              <a:t>рекомендации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107504" y="3717032"/>
            <a:ext cx="8928992" cy="14401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Конвенция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– </a:t>
            </a:r>
            <a:r>
              <a:rPr lang="ru-RU" sz="2200" b="1" dirty="0" smtClean="0">
                <a:solidFill>
                  <a:schemeClr val="bg1"/>
                </a:solidFill>
              </a:rPr>
              <a:t>разновидность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</a:rPr>
              <a:t>международного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договора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 smtClean="0">
                <a:solidFill>
                  <a:schemeClr val="bg1"/>
                </a:solidFill>
              </a:rPr>
              <a:t>в </a:t>
            </a:r>
            <a:r>
              <a:rPr lang="ru-RU" sz="2200" b="1" dirty="0">
                <a:solidFill>
                  <a:schemeClr val="bg1"/>
                </a:solidFill>
              </a:rPr>
              <a:t>котором прописанные нормы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являются </a:t>
            </a:r>
            <a:r>
              <a:rPr lang="ru-RU" sz="2200" b="1" dirty="0" err="1" smtClean="0">
                <a:solidFill>
                  <a:schemeClr val="bg1"/>
                </a:solidFill>
              </a:rPr>
              <a:t>юридически-обязующими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для сторон,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подписавших эту конвенцию</a:t>
            </a:r>
          </a:p>
        </p:txBody>
      </p:sp>
      <p:pic>
        <p:nvPicPr>
          <p:cNvPr id="28674" name="Picture 2" descr="http://www.unrussia.ru/sites/default/files/RussianMasterColourBottomTextMedi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1079">
            <a:off x="6402212" y="5364666"/>
            <a:ext cx="1820586" cy="1388763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4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nimBg="1"/>
      <p:bldP spid="166919" grpId="0" animBg="1"/>
      <p:bldP spid="166920" grpId="0" animBg="1"/>
      <p:bldP spid="1669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96" y="260648"/>
            <a:ext cx="8839200" cy="815975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smtClean="0"/>
              <a:t>Международные нормативно-правовые акты по </a:t>
            </a:r>
            <a:br>
              <a:rPr lang="ru-RU" sz="2800" b="1" i="0" dirty="0" smtClean="0"/>
            </a:br>
            <a:r>
              <a:rPr lang="ru-RU" sz="2800" b="1" i="0" dirty="0" smtClean="0"/>
              <a:t>правам человека</a:t>
            </a: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251520" y="1196752"/>
            <a:ext cx="8568952" cy="72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1950 г. - Европейская конвенция о защите прав человека 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основных свобод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251520" y="1989088"/>
            <a:ext cx="8568952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1959 г. – Декларация прав ребенка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251520" y="2493268"/>
            <a:ext cx="8568952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1989 г. – Конвенция о правах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 ребенка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251520" y="3212977"/>
            <a:ext cx="8568952" cy="14401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1966 г. - «Международный пакт о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гражданских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и </a:t>
            </a:r>
            <a:endParaRPr lang="en-US" sz="2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Политических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правах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»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и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«Международный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пакт об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экономических, социальных и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культурных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правах»   </a:t>
            </a:r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251520" y="4725739"/>
            <a:ext cx="8568952" cy="10075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Пакт  - международный договор,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имеющий большое</a:t>
            </a:r>
            <a:endParaRPr lang="en-US" sz="2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 политическое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значение</a:t>
            </a:r>
            <a:r>
              <a:rPr lang="ru-RU" sz="2200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5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nimBg="1"/>
      <p:bldP spid="167945" grpId="0" animBg="1"/>
      <p:bldP spid="167946" grpId="0" animBg="1"/>
      <p:bldP spid="167947" grpId="0" animBg="1"/>
      <p:bldP spid="1679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35286"/>
            <a:ext cx="8712968" cy="4525962"/>
          </a:xfrm>
        </p:spPr>
        <p:txBody>
          <a:bodyPr/>
          <a:lstStyle/>
          <a:p>
            <a:r>
              <a:rPr lang="ru-RU" sz="2000" dirty="0" smtClean="0"/>
              <a:t>Права и свободы признаются и гарантируются в соответствии с Конституцией РФ и нормами международного права</a:t>
            </a:r>
            <a:endParaRPr lang="en-US" sz="2000" dirty="0" smtClean="0"/>
          </a:p>
          <a:p>
            <a:r>
              <a:rPr lang="ru-RU" sz="2000" dirty="0" smtClean="0"/>
              <a:t>Государство признает права и свободы независимо от того, закреплены ли они в Конституции РФ </a:t>
            </a:r>
            <a:endParaRPr lang="en-US" sz="2000" dirty="0" smtClean="0"/>
          </a:p>
          <a:p>
            <a:r>
              <a:rPr lang="ru-RU" sz="2000" dirty="0" smtClean="0"/>
              <a:t>Основные права и свободы человека неотчуждаемы и принадлежат каждому от рождения (а не дарованы государством) </a:t>
            </a:r>
            <a:endParaRPr lang="en-US" sz="2000" dirty="0" smtClean="0"/>
          </a:p>
          <a:p>
            <a:r>
              <a:rPr lang="ru-RU" sz="2000" dirty="0" smtClean="0"/>
              <a:t>Осуществление прав и свобод человека не должно нарушать прав других лиц </a:t>
            </a:r>
          </a:p>
          <a:p>
            <a:endParaRPr lang="ru-RU" sz="100" dirty="0" smtClean="0"/>
          </a:p>
          <a:p>
            <a:r>
              <a:rPr lang="ru-RU" sz="2000" dirty="0" smtClean="0"/>
              <a:t>Права и свободы человека являются непосредственно действующими</a:t>
            </a:r>
          </a:p>
          <a:p>
            <a:endParaRPr lang="ru-RU" sz="100" dirty="0" smtClean="0"/>
          </a:p>
          <a:p>
            <a:r>
              <a:rPr lang="ru-RU" sz="2000" dirty="0" smtClean="0"/>
              <a:t>Все равны перед законом и судом независимо от пола, возраста, национальности, религии. Государство </a:t>
            </a:r>
            <a:r>
              <a:rPr lang="en-US" sz="2000" dirty="0" smtClean="0"/>
              <a:t>  </a:t>
            </a:r>
            <a:r>
              <a:rPr lang="ru-RU" sz="2000" dirty="0" smtClean="0"/>
              <a:t>гарантирует  равенство прав и</a:t>
            </a:r>
            <a:r>
              <a:rPr lang="en-US" sz="2000" dirty="0" smtClean="0"/>
              <a:t> </a:t>
            </a:r>
            <a:r>
              <a:rPr lang="ru-RU" sz="2000" dirty="0" smtClean="0"/>
              <a:t>запрещает </a:t>
            </a:r>
            <a:r>
              <a:rPr lang="ru-RU" sz="2000" dirty="0" smtClean="0"/>
              <a:t>дискриминацию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8640"/>
            <a:ext cx="7924800" cy="8509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Принципы </a:t>
            </a:r>
            <a:r>
              <a:rPr lang="ru-RU" sz="3200" dirty="0"/>
              <a:t>правового регулирования и реализации прав и свобод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6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cs typeface="Times New Roman" pitchFamily="18" charset="0"/>
              </a:rPr>
              <a:t>В Российской Федерации не должны издаваться законы, отменяющие или умаляющие права и свободы человека и гражданина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8509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Принципы </a:t>
            </a:r>
            <a:r>
              <a:rPr lang="ru-RU" sz="3200" dirty="0"/>
              <a:t>правового регулирования и реализации прав и свобод</a:t>
            </a:r>
          </a:p>
        </p:txBody>
      </p:sp>
      <p:pic>
        <p:nvPicPr>
          <p:cNvPr id="47106" name="Picture 2" descr="http://bezgrusti.ru/images/article/795/%D0%B4%D0%B5%D0%BD%D1%8C%20%D0%B7%D0%B0%20%D0%BF%D1%80%D0%B0%D0%B2%D0%B0%20%D1%87%D0%B5%D0%BB%D0%BE%D0%B2%D0%B5%D0%BA%D0%B0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2"/>
            <a:ext cx="5095875" cy="290512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7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Личные права и свободы</a:t>
            </a:r>
          </a:p>
          <a:p>
            <a:endParaRPr lang="ru-RU" sz="200" dirty="0" smtClean="0"/>
          </a:p>
          <a:p>
            <a:r>
              <a:rPr lang="ru-RU" dirty="0" smtClean="0"/>
              <a:t>Публично-политические права и свободы</a:t>
            </a:r>
          </a:p>
          <a:p>
            <a:endParaRPr lang="ru-RU" sz="200" dirty="0" smtClean="0"/>
          </a:p>
          <a:p>
            <a:r>
              <a:rPr lang="ru-RU" dirty="0" smtClean="0"/>
              <a:t>Экономические, социальные и культурные права и свободы</a:t>
            </a:r>
          </a:p>
          <a:p>
            <a:endParaRPr lang="ru-RU" sz="200" dirty="0" smtClean="0"/>
          </a:p>
          <a:p>
            <a:r>
              <a:rPr lang="ru-RU" dirty="0" smtClean="0"/>
              <a:t>Основные права по защите других прав и свобод граждан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основных прав и свобод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8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3318"/>
            <a:ext cx="8229600" cy="4525962"/>
          </a:xfrm>
        </p:spPr>
        <p:txBody>
          <a:bodyPr/>
          <a:lstStyle/>
          <a:p>
            <a:r>
              <a:rPr lang="ru-RU" dirty="0" smtClean="0"/>
              <a:t>Относятся к категории прав человека, т.е.  не связаны с гражданством</a:t>
            </a:r>
          </a:p>
          <a:p>
            <a:endParaRPr lang="ru-RU" sz="200" dirty="0" smtClean="0"/>
          </a:p>
          <a:p>
            <a:r>
              <a:rPr lang="ru-RU" dirty="0" smtClean="0"/>
              <a:t>Неотчуждаемы</a:t>
            </a:r>
          </a:p>
          <a:p>
            <a:endParaRPr lang="ru-RU" sz="200" dirty="0" smtClean="0"/>
          </a:p>
          <a:p>
            <a:r>
              <a:rPr lang="ru-RU" dirty="0" smtClean="0"/>
              <a:t>Принадлежат каждому человеку от рождения</a:t>
            </a:r>
          </a:p>
          <a:p>
            <a:endParaRPr lang="ru-RU" sz="200" dirty="0" smtClean="0"/>
          </a:p>
          <a:p>
            <a:r>
              <a:rPr lang="ru-RU" dirty="0" smtClean="0"/>
              <a:t>Составляют основу  правового статуса личности</a:t>
            </a:r>
          </a:p>
          <a:p>
            <a:endParaRPr lang="ru-RU" sz="200" dirty="0" smtClean="0"/>
          </a:p>
          <a:p>
            <a:r>
              <a:rPr lang="ru-RU" dirty="0" smtClean="0"/>
              <a:t>Определяют свободу человека в его личной жизни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Личные права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8D000-FF89-4A69-AFFC-F36078356CF0}" type="slidenum">
              <a:rPr lang="ru-RU" sz="2000" smtClean="0"/>
              <a:pPr>
                <a:defRPr/>
              </a:pPr>
              <a:t>9</a:t>
            </a:fld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1363</TotalTime>
  <Words>1157</Words>
  <Application>Microsoft Office PowerPoint</Application>
  <PresentationFormat>Экран (4:3)</PresentationFormat>
  <Paragraphs>177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Школа Права при Юридическом факультете МГУ</vt:lpstr>
      <vt:lpstr>«Конституция как защита  от хаоса и беспредела» </vt:lpstr>
      <vt:lpstr>Понятие основных прав и свобод человека и гражданина</vt:lpstr>
      <vt:lpstr>Международные нормативно-правовые акты по  правам человека</vt:lpstr>
      <vt:lpstr>Международные нормативно-правовые акты по  правам человека</vt:lpstr>
      <vt:lpstr>Принципы правового регулирования и реализации прав и свобод</vt:lpstr>
      <vt:lpstr>Принципы правового регулирования и реализации прав и свобод</vt:lpstr>
      <vt:lpstr>Классификация основных прав и свобод</vt:lpstr>
      <vt:lpstr>Личные права</vt:lpstr>
      <vt:lpstr>Право на жизнь</vt:lpstr>
      <vt:lpstr>Право на достоинство личности</vt:lpstr>
      <vt:lpstr>Слайд 12</vt:lpstr>
      <vt:lpstr>Институт неприкосновенности включает</vt:lpstr>
      <vt:lpstr>Институт неприкосновенности включает</vt:lpstr>
      <vt:lpstr>Право на тайну частной жизни</vt:lpstr>
      <vt:lpstr>Дополнения</vt:lpstr>
      <vt:lpstr>Дополнения</vt:lpstr>
      <vt:lpstr>Дополнения</vt:lpstr>
      <vt:lpstr>Право на неприкосновенность жилища</vt:lpstr>
      <vt:lpstr>Право на определение и указание национальной принадлежности </vt:lpstr>
      <vt:lpstr>Право на пользование родным языком  </vt:lpstr>
      <vt:lpstr>Право на свободное передвижение, выбор места пребывания и жительства </vt:lpstr>
      <vt:lpstr>Свобода совести и свобода вероисповедания  </vt:lpstr>
      <vt:lpstr>Публично-политические права и свободы</vt:lpstr>
      <vt:lpstr>Свобода мысли и слова</vt:lpstr>
      <vt:lpstr>Право на информацию</vt:lpstr>
      <vt:lpstr>Право на объединение</vt:lpstr>
      <vt:lpstr>Право на манифестации</vt:lpstr>
      <vt:lpstr>Право на участие в управлении делами государства и на осуществление местного  самоуправления</vt:lpstr>
      <vt:lpstr>Избирательное право</vt:lpstr>
      <vt:lpstr>Право на обращение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Права при Юридическом факультете МГУ</dc:title>
  <dc:creator>1</dc:creator>
  <cp:lastModifiedBy>Артём</cp:lastModifiedBy>
  <cp:revision>149</cp:revision>
  <dcterms:created xsi:type="dcterms:W3CDTF">2014-11-15T05:55:52Z</dcterms:created>
  <dcterms:modified xsi:type="dcterms:W3CDTF">2015-11-10T20:26:32Z</dcterms:modified>
</cp:coreProperties>
</file>