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B5D1-D96A-4F3D-949F-DC10DE5CD2F7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7E5-87D2-4348-975A-17827AAAB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B5D1-D96A-4F3D-949F-DC10DE5CD2F7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7E5-87D2-4348-975A-17827AAAB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B5D1-D96A-4F3D-949F-DC10DE5CD2F7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7E5-87D2-4348-975A-17827AAAB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B5D1-D96A-4F3D-949F-DC10DE5CD2F7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7E5-87D2-4348-975A-17827AAAB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B5D1-D96A-4F3D-949F-DC10DE5CD2F7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7E5-87D2-4348-975A-17827AAAB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B5D1-D96A-4F3D-949F-DC10DE5CD2F7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7E5-87D2-4348-975A-17827AAAB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B5D1-D96A-4F3D-949F-DC10DE5CD2F7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7E5-87D2-4348-975A-17827AAAB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B5D1-D96A-4F3D-949F-DC10DE5CD2F7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7E5-87D2-4348-975A-17827AAAB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B5D1-D96A-4F3D-949F-DC10DE5CD2F7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7E5-87D2-4348-975A-17827AAAB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B5D1-D96A-4F3D-949F-DC10DE5CD2F7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7E5-87D2-4348-975A-17827AAAB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B5D1-D96A-4F3D-949F-DC10DE5CD2F7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7E5-87D2-4348-975A-17827AAAB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B5D1-D96A-4F3D-949F-DC10DE5CD2F7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A7E5-87D2-4348-975A-17827AAAB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Международная торговля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международная торговля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i="1" dirty="0" smtClean="0"/>
              <a:t>Международная торговля </a:t>
            </a:r>
            <a:r>
              <a:rPr lang="ru-RU" sz="2600" dirty="0" smtClean="0"/>
              <a:t>– форма экономических отношений  в ходе которых фирмы одних стран продают свою продукцию (промежуточные или потребительские блага) в другие страны. </a:t>
            </a:r>
          </a:p>
          <a:p>
            <a:pPr algn="just"/>
            <a:r>
              <a:rPr lang="ru-RU" sz="2600" dirty="0" smtClean="0"/>
              <a:t>Международная торговля складывается из двух противоположно направленных  потоков -  </a:t>
            </a:r>
            <a:r>
              <a:rPr lang="ru-RU" sz="2600" i="1" dirty="0" smtClean="0"/>
              <a:t>экспорта</a:t>
            </a:r>
            <a:r>
              <a:rPr lang="ru-RU" sz="2600" dirty="0" smtClean="0"/>
              <a:t> и </a:t>
            </a:r>
            <a:r>
              <a:rPr lang="ru-RU" sz="2600" i="1" dirty="0" smtClean="0"/>
              <a:t>импорта</a:t>
            </a:r>
            <a:r>
              <a:rPr lang="ru-RU" sz="2600" dirty="0" smtClean="0"/>
              <a:t>. </a:t>
            </a:r>
          </a:p>
          <a:p>
            <a:r>
              <a:rPr lang="ru-RU" sz="2600" b="1" i="1" dirty="0" smtClean="0"/>
              <a:t>Экспорт</a:t>
            </a:r>
            <a:r>
              <a:rPr lang="ru-RU" sz="2600" dirty="0" smtClean="0"/>
              <a:t> страны  -  продажа благ, произведенных фирмами этой страны, в другие страны. </a:t>
            </a:r>
          </a:p>
          <a:p>
            <a:r>
              <a:rPr lang="ru-RU" sz="2600" b="1" i="1" dirty="0" smtClean="0"/>
              <a:t>Импортом</a:t>
            </a:r>
            <a:r>
              <a:rPr lang="ru-RU" sz="2600" dirty="0" smtClean="0"/>
              <a:t> страны - покупка фирмами, населением или государством благ, произведенных фирмами других стран.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Международное разделение труда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основе развития международной торговли лежит </a:t>
            </a:r>
            <a:r>
              <a:rPr lang="ru-RU" sz="2000" b="1" i="1" dirty="0" smtClean="0"/>
              <a:t>международное разделение труда</a:t>
            </a:r>
            <a:r>
              <a:rPr lang="ru-RU" sz="2000" dirty="0" smtClean="0"/>
              <a:t> - страна специализируется на производстве той или иной продукции и выпускает ее в больших количествах, чем это требуется для внутреннего потребления. </a:t>
            </a:r>
          </a:p>
          <a:p>
            <a:r>
              <a:rPr lang="ru-RU" sz="2000" i="1" dirty="0" smtClean="0"/>
              <a:t>Предпосылки специализации</a:t>
            </a:r>
            <a:r>
              <a:rPr lang="ru-RU" sz="2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природные условия –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климат,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географическое положение,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наличие полезных ископаемых;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достигнутый уровень экономического и научно-технического развития;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обеспеченность рабочей силой;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квалификация рабочей силы;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сложившиеся традиции в производстве и.т.п.</a:t>
            </a:r>
          </a:p>
          <a:p>
            <a:r>
              <a:rPr lang="ru-RU" sz="2000" i="1" dirty="0" smtClean="0"/>
              <a:t>Страна может специализироваться</a:t>
            </a:r>
            <a:r>
              <a:rPr lang="ru-RU" sz="2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 развитии отраслей экономики;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производстве отдельных видов продукции;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 выполнении отдельных технологических операций и т.п.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9614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Чем определяются внешнеторговые потоки:</a:t>
            </a:r>
            <a:r>
              <a:rPr lang="ru-RU" dirty="0" smtClean="0"/>
              <a:t> </a:t>
            </a:r>
            <a:r>
              <a:rPr lang="ru-RU" sz="4000" b="1" dirty="0" smtClean="0"/>
              <a:t>Наличие уникальных природных ресурсов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35088"/>
            <a:ext cx="2358008" cy="235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83" y="4149080"/>
            <a:ext cx="3156181" cy="21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9854" y="2811925"/>
            <a:ext cx="2890338" cy="22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98884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Разные страны обладают неодинаковыми природными ресурсами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27376" y="558924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Аналогичное воздействие может оказывать обладание технологией производства какого-то блага.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152128"/>
          </a:xfrm>
        </p:spPr>
        <p:txBody>
          <a:bodyPr>
            <a:noAutofit/>
          </a:bodyPr>
          <a:lstStyle/>
          <a:p>
            <a:r>
              <a:rPr lang="ru-RU" sz="3200" dirty="0" smtClean="0"/>
              <a:t>Чем определяются внешнеторговые потоки</a:t>
            </a:r>
            <a:r>
              <a:rPr lang="ru-RU" sz="3600" dirty="0" smtClean="0"/>
              <a:t>: </a:t>
            </a:r>
            <a:r>
              <a:rPr lang="ru-RU" sz="3600" b="1" dirty="0" smtClean="0"/>
              <a:t>Принцип  абсолютного преимущества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1340768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Каждая страна специализируется на производстве товаров, издержки которых меньше, чем издержки производства этого товара в других странах.</a:t>
            </a:r>
          </a:p>
          <a:p>
            <a:pPr algn="just"/>
            <a:r>
              <a:rPr lang="ru-RU" sz="2400" dirty="0" smtClean="0"/>
              <a:t>Абсолютные преимущества могут быть обусловлены: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особыми природно-климатическими условиями;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развитием технологий;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квалификацией работников и т.п.</a:t>
            </a:r>
          </a:p>
          <a:p>
            <a:pPr algn="just"/>
            <a:r>
              <a:rPr lang="ru-RU" sz="2400" dirty="0" smtClean="0"/>
              <a:t>Экспортируя часть таких товаров, страна на вырученные деньги приобретает те товары, производство которых ей обходится дороже.</a:t>
            </a:r>
          </a:p>
          <a:p>
            <a:pPr algn="just"/>
            <a:r>
              <a:rPr lang="ru-RU" sz="2400" b="1" i="1" dirty="0" smtClean="0"/>
              <a:t>Каждая страна должна экспортировать те товары, в производстве которых она имеет абсолютное преимущество, и импортировать те товары,  в производстве которых нет преимуществ.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3 5"/>
          <p:cNvSpPr/>
          <p:nvPr/>
        </p:nvSpPr>
        <p:spPr>
          <a:xfrm>
            <a:off x="251520" y="2158923"/>
            <a:ext cx="1224136" cy="720080"/>
          </a:xfrm>
          <a:prstGeom prst="borderCallout3">
            <a:avLst>
              <a:gd name="adj1" fmla="val 49438"/>
              <a:gd name="adj2" fmla="val 104186"/>
              <a:gd name="adj3" fmla="val 125765"/>
              <a:gd name="adj4" fmla="val 143647"/>
              <a:gd name="adj5" fmla="val 84559"/>
              <a:gd name="adj6" fmla="val 179867"/>
              <a:gd name="adj7" fmla="val 78428"/>
              <a:gd name="adj8" fmla="val 176252"/>
            </a:avLst>
          </a:prstGeom>
          <a:gradFill flip="none" rotWithShape="1">
            <a:gsLst>
              <a:gs pos="0">
                <a:srgbClr val="FF0000"/>
              </a:gs>
              <a:gs pos="7200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Фирма  «Яблоки»</a:t>
            </a:r>
            <a:endParaRPr lang="ru-RU" dirty="0"/>
          </a:p>
        </p:txBody>
      </p:sp>
      <p:sp>
        <p:nvSpPr>
          <p:cNvPr id="7" name="Выноска 3 6"/>
          <p:cNvSpPr/>
          <p:nvPr/>
        </p:nvSpPr>
        <p:spPr>
          <a:xfrm>
            <a:off x="7236296" y="2230931"/>
            <a:ext cx="1512168" cy="720080"/>
          </a:xfrm>
          <a:prstGeom prst="borderCallout3">
            <a:avLst>
              <a:gd name="adj1" fmla="val 49438"/>
              <a:gd name="adj2" fmla="val -3335"/>
              <a:gd name="adj3" fmla="val 151484"/>
              <a:gd name="adj4" fmla="val -14213"/>
              <a:gd name="adj5" fmla="val 187434"/>
              <a:gd name="adj6" fmla="val -30222"/>
              <a:gd name="adj7" fmla="val 136295"/>
              <a:gd name="adj8" fmla="val -80214"/>
            </a:avLst>
          </a:prstGeom>
          <a:gradFill flip="none" rotWithShape="1">
            <a:gsLst>
              <a:gs pos="0">
                <a:srgbClr val="FFFF00"/>
              </a:gs>
              <a:gs pos="35000">
                <a:srgbClr val="FFC000"/>
              </a:gs>
              <a:gs pos="78000">
                <a:srgbClr val="C00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Фирма  «Тюльпаны»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95636" y="36357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Фирма «Яблоки»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3995772"/>
          <a:ext cx="3744417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/>
                <a:gridCol w="1248139"/>
                <a:gridCol w="12481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Действие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</a:t>
                      </a:r>
                      <a:r>
                        <a:rPr lang="ru-RU" sz="1400" dirty="0" err="1" smtClean="0"/>
                        <a:t>Квинталии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</a:t>
                      </a:r>
                      <a:r>
                        <a:rPr lang="ru-RU" sz="1400" dirty="0" err="1" smtClean="0"/>
                        <a:t>Вестландии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Продала 100 кг яблок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Получила 200 франков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Получила 300 марок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Купила тюльпаны на вырученные деньги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200 штук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300 штук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Продала тюльпаны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300 штук из </a:t>
                      </a:r>
                      <a:r>
                        <a:rPr lang="ru-RU" sz="1200" dirty="0" err="1" smtClean="0"/>
                        <a:t>Вестландии</a:t>
                      </a:r>
                      <a:r>
                        <a:rPr lang="ru-RU" sz="1200" dirty="0" smtClean="0"/>
                        <a:t>, получила 300 франков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96136" y="36357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Фирма «Тюльпаны»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4048" y="4008616"/>
          <a:ext cx="3744417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/>
                <a:gridCol w="1248139"/>
                <a:gridCol w="1248139"/>
              </a:tblGrid>
              <a:tr h="3962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Действие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</a:t>
                      </a:r>
                      <a:r>
                        <a:rPr lang="ru-RU" sz="1400" dirty="0" err="1" smtClean="0"/>
                        <a:t>Квинталии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</a:t>
                      </a:r>
                      <a:r>
                        <a:rPr lang="ru-RU" sz="1400" dirty="0" err="1" smtClean="0"/>
                        <a:t>Вестландии</a:t>
                      </a:r>
                      <a:endParaRPr lang="ru-RU" sz="1400" dirty="0"/>
                    </a:p>
                  </a:txBody>
                  <a:tcPr/>
                </a:tc>
              </a:tr>
              <a:tr h="4885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Продала 100 </a:t>
                      </a:r>
                      <a:r>
                        <a:rPr lang="ru-RU" sz="1200" dirty="0" err="1" smtClean="0"/>
                        <a:t>шт</a:t>
                      </a:r>
                      <a:r>
                        <a:rPr lang="ru-RU" sz="1200" dirty="0" smtClean="0"/>
                        <a:t> тюльпанов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Получила 100 франков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Получила 100 марок</a:t>
                      </a:r>
                      <a:endParaRPr lang="ru-RU" sz="1200" dirty="0"/>
                    </a:p>
                  </a:txBody>
                  <a:tcPr/>
                </a:tc>
              </a:tr>
              <a:tr h="6839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Купила яблоки на вырученные деньги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 кг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 кг</a:t>
                      </a:r>
                      <a:endParaRPr lang="ru-RU" sz="1200" dirty="0"/>
                    </a:p>
                  </a:txBody>
                  <a:tcPr/>
                </a:tc>
              </a:tr>
              <a:tr h="879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Продала яблоки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 кг из </a:t>
                      </a:r>
                      <a:r>
                        <a:rPr lang="ru-RU" sz="1200" dirty="0" err="1" smtClean="0"/>
                        <a:t>Квинталии</a:t>
                      </a:r>
                      <a:r>
                        <a:rPr lang="ru-RU" sz="1200" dirty="0" smtClean="0"/>
                        <a:t>, получила 150 марок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35596" y="64440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Прибыль – 100 франков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88124" y="64440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Прибыль – 50 марок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37518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Каждая страна должна специализироваться  на выпуске товаров, производство которых относительно более выгодно в сопоставлении с производством таких товаров в других странах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995772"/>
            <a:ext cx="3888432" cy="3600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355812"/>
            <a:ext cx="3888432" cy="43204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4787860"/>
            <a:ext cx="3888432" cy="8640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651956"/>
            <a:ext cx="3888432" cy="8640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3995772"/>
            <a:ext cx="3888432" cy="3600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4355812"/>
            <a:ext cx="3888432" cy="43204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4787860"/>
            <a:ext cx="3888432" cy="8640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5651956"/>
            <a:ext cx="3888432" cy="8640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411760" y="1942899"/>
            <a:ext cx="3816424" cy="1702125"/>
            <a:chOff x="2411760" y="1628800"/>
            <a:chExt cx="3816424" cy="1702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2411760" y="1628800"/>
              <a:ext cx="3816424" cy="17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30000"/>
            </a:blip>
            <a:srcRect l="33963" t="25383" r="43396" b="56109"/>
            <a:stretch>
              <a:fillRect/>
            </a:stretch>
          </p:blipFill>
          <p:spPr bwMode="auto">
            <a:xfrm>
              <a:off x="3942008" y="2564904"/>
              <a:ext cx="738000" cy="42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Заголовок 3"/>
          <p:cNvSpPr txBox="1">
            <a:spLocks/>
          </p:cNvSpPr>
          <p:nvPr/>
        </p:nvSpPr>
        <p:spPr>
          <a:xfrm>
            <a:off x="179512" y="-27384"/>
            <a:ext cx="856895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Чем определяются внешнеторговые потоки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Принцип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относительного преимущества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" y="116632"/>
            <a:ext cx="86868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Внешнеторговая политика государства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Внешнеторговая политика государства – деятельность государства, направленная на развитие торговых отношений с другими странами.</a:t>
            </a:r>
          </a:p>
          <a:p>
            <a:pPr algn="just"/>
            <a:r>
              <a:rPr lang="ru-RU" sz="2000" dirty="0" smtClean="0"/>
              <a:t>Задачи внешнеторговой политики: 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обеспечение благоприятных условий для национальных предприятий на мировом рынке;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защита внутреннего рынка от иностранной конкуренции.</a:t>
            </a:r>
          </a:p>
          <a:p>
            <a:pPr algn="just"/>
            <a:r>
              <a:rPr lang="ru-RU" sz="2000" dirty="0" smtClean="0"/>
              <a:t>Направления внешнеторговой политики: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/>
              <a:t>протекционизм</a:t>
            </a:r>
            <a:r>
              <a:rPr lang="ru-RU" sz="2000" dirty="0" smtClean="0"/>
              <a:t> – защита внутреннего рынка от иностранной конкуренции путем ограничения импорта - 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000" dirty="0" smtClean="0"/>
              <a:t>введение таможенных пошлин,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000" dirty="0" smtClean="0"/>
              <a:t>установление импортных квот,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000" dirty="0" smtClean="0"/>
              <a:t>демпинг (установление искусственно заниженных экспортных цен),</a:t>
            </a:r>
            <a:endParaRPr lang="ru-RU" sz="2000" dirty="0" smtClean="0"/>
          </a:p>
          <a:p>
            <a:pPr lvl="1" algn="just">
              <a:buFont typeface="Wingdings" pitchFamily="2" charset="2"/>
              <a:buChar char="ü"/>
            </a:pPr>
            <a:r>
              <a:rPr lang="ru-RU" sz="2000" dirty="0" smtClean="0"/>
              <a:t>установление жестких стандартов для импортных товаров;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/>
              <a:t>либерализация</a:t>
            </a:r>
            <a:r>
              <a:rPr lang="ru-RU" sz="2000" dirty="0" smtClean="0"/>
              <a:t> </a:t>
            </a:r>
            <a:r>
              <a:rPr lang="ru-RU" sz="2000" dirty="0" smtClean="0"/>
              <a:t>(фритредерство)– </a:t>
            </a:r>
            <a:r>
              <a:rPr lang="ru-RU" sz="2000" dirty="0" smtClean="0"/>
              <a:t>снятие всевозможных барьеров, препятствующих развитию внешней торговли.</a:t>
            </a:r>
          </a:p>
          <a:p>
            <a:pPr algn="just"/>
            <a:r>
              <a:rPr lang="ru-RU" sz="2000" dirty="0" smtClean="0"/>
              <a:t>Правительство государства выбирает  направления  внешнеторговой политики в зависимости от экономической ситуации в стране.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Международное регулирование торговли</a:t>
            </a:r>
            <a:endParaRPr lang="ru-RU" sz="3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Международное регулирование торговли осуществляется Всемирной торговой организацией  (ВТО)</a:t>
            </a:r>
          </a:p>
          <a:p>
            <a:pPr algn="just"/>
            <a:r>
              <a:rPr lang="ru-RU" sz="3200" dirty="0" smtClean="0"/>
              <a:t>Принципы ВТО:  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либерализация торговли;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предоставление странами друг другу благоприятного режима 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соблюдения правил торговли услугами и объектами интеллектуальной собственности.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547</Words>
  <Application>Microsoft Office PowerPoint</Application>
  <PresentationFormat>Экран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Международная торговля</vt:lpstr>
      <vt:lpstr>Что такое международная торговля</vt:lpstr>
      <vt:lpstr>Международное разделение труда</vt:lpstr>
      <vt:lpstr>Чем определяются внешнеторговые потоки: Наличие уникальных природных ресурсов</vt:lpstr>
      <vt:lpstr>Чем определяются внешнеторговые потоки: Принцип  абсолютного преимущества</vt:lpstr>
      <vt:lpstr>Слайд 6</vt:lpstr>
      <vt:lpstr>Внешнеторговая политика государства</vt:lpstr>
      <vt:lpstr>Международное регулирование торговли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торговля</dc:title>
  <dc:creator>Мама</dc:creator>
  <cp:lastModifiedBy>Мама</cp:lastModifiedBy>
  <cp:revision>23</cp:revision>
  <dcterms:created xsi:type="dcterms:W3CDTF">2012-07-05T18:54:45Z</dcterms:created>
  <dcterms:modified xsi:type="dcterms:W3CDTF">2013-03-25T17:42:25Z</dcterms:modified>
</cp:coreProperties>
</file>