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9" r:id="rId3"/>
    <p:sldId id="261" r:id="rId4"/>
    <p:sldId id="262" r:id="rId5"/>
    <p:sldId id="263" r:id="rId6"/>
    <p:sldId id="265" r:id="rId7"/>
    <p:sldId id="264" r:id="rId8"/>
    <p:sldId id="266" r:id="rId9"/>
    <p:sldId id="267" r:id="rId10"/>
    <p:sldId id="268" r:id="rId11"/>
    <p:sldId id="271" r:id="rId12"/>
    <p:sldId id="269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F3F7"/>
    <a:srgbClr val="DCEFF4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howGuides="1">
      <p:cViewPr>
        <p:scale>
          <a:sx n="72" d="100"/>
          <a:sy n="72" d="100"/>
        </p:scale>
        <p:origin x="53" y="11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571905-BA77-49F3-9EC9-4D85C7DC5A57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D09A04-9818-4EE9-B73A-BF10BCA435F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486520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D09A04-9818-4EE9-B73A-BF10BCA435F9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4639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1661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0984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933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1470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7450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3521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8766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9515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31492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471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7711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67F5CC-AD1E-46F8-9C6E-A5489006DDDC}" type="datetimeFigureOut">
              <a:rPr lang="ru-RU" smtClean="0"/>
              <a:pPr/>
              <a:t>06.12.2015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38968F-6AA4-48AA-AEAE-A22659048C7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1449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9.png"/><Relationship Id="rId7" Type="http://schemas.microsoft.com/office/2007/relationships/hdphoto" Target="../media/hdphoto10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1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microsoft.com/office/2007/relationships/hdphoto" Target="../media/hdphoto1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13.png"/><Relationship Id="rId7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4.png"/><Relationship Id="rId4" Type="http://schemas.microsoft.com/office/2007/relationships/hdphoto" Target="../media/hdphoto4.wdp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pressepassage.com/wp-content/uploads/2013/03/Kompas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686886"/>
            <a:ext cx="1440160" cy="174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54021" y="1412322"/>
            <a:ext cx="6038459" cy="23835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solidFill>
                  <a:srgbClr val="00153E"/>
                </a:solidFill>
                <a:latin typeface="Arial" pitchFamily="34" charset="0"/>
                <a:ea typeface="Roboto Slab" pitchFamily="2" charset="0"/>
                <a:cs typeface="Arial" pitchFamily="34" charset="0"/>
              </a:rPr>
              <a:t>Стороны горизонта. Ориентирование</a:t>
            </a:r>
            <a:endParaRPr lang="ru-RU" sz="4000" b="1" dirty="0">
              <a:solidFill>
                <a:srgbClr val="00153E"/>
              </a:solidFill>
              <a:latin typeface="Arial" pitchFamily="34" charset="0"/>
              <a:ea typeface="Roboto Slab" pitchFamily="2" charset="0"/>
              <a:cs typeface="Arial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5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6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xmlns="" val="1433719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2" descr="http://www.trans-company.ru/uploads/transcompany_vestnik/%D0%94%D0%95%D0%A0%D0%95%D0%92%D0%9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488722" y="676454"/>
            <a:ext cx="1656184" cy="1766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989" y="908814"/>
            <a:ext cx="3620733" cy="332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4402626" y="1000103"/>
            <a:ext cx="576064" cy="432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pic>
        <p:nvPicPr>
          <p:cNvPr id="7170" name="Picture 2" descr="http://img-fotki.yandex.ru/get/4521/34907849.3/0_730ba_5e4d307a_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9910" b="89790" l="78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4453" y="1635621"/>
            <a:ext cx="1738618" cy="125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Box 7171"/>
          <p:cNvSpPr txBox="1"/>
          <p:nvPr/>
        </p:nvSpPr>
        <p:spPr>
          <a:xfrm rot="1886424">
            <a:off x="4538901" y="1872872"/>
            <a:ext cx="854972" cy="338554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азимут</a:t>
            </a:r>
            <a:endParaRPr lang="ru-RU" sz="1600" b="1" dirty="0"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424453" y="627534"/>
            <a:ext cx="449390" cy="36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36775" y="2390907"/>
            <a:ext cx="567473" cy="399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91376" y="4229174"/>
            <a:ext cx="675011" cy="28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180°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02091" y="2388656"/>
            <a:ext cx="709480" cy="36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270°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Дуга 16"/>
          <p:cNvSpPr/>
          <p:nvPr/>
        </p:nvSpPr>
        <p:spPr>
          <a:xfrm>
            <a:off x="4306209" y="2175151"/>
            <a:ext cx="521362" cy="576064"/>
          </a:xfrm>
          <a:prstGeom prst="arc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flipV="1">
            <a:off x="4572000" y="1923678"/>
            <a:ext cx="1368152" cy="648906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4572000" y="1366529"/>
            <a:ext cx="0" cy="122413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139138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7172" grpId="0" animBg="1"/>
      <p:bldP spid="37" grpId="0"/>
      <p:bldP spid="38" grpId="0"/>
      <p:bldP spid="39" grpId="0"/>
      <p:bldP spid="40" grpId="0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67989" y="908814"/>
            <a:ext cx="3620733" cy="332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TextBox 36"/>
          <p:cNvSpPr txBox="1"/>
          <p:nvPr/>
        </p:nvSpPr>
        <p:spPr>
          <a:xfrm>
            <a:off x="4424453" y="627534"/>
            <a:ext cx="449390" cy="36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236775" y="2390907"/>
            <a:ext cx="567473" cy="3995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9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291376" y="4229174"/>
            <a:ext cx="675011" cy="286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180°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302091" y="2388656"/>
            <a:ext cx="709480" cy="3606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270°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51829" y="3754195"/>
            <a:ext cx="706084" cy="26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225°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03169" y="1182724"/>
            <a:ext cx="669031" cy="333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45°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79701" y="3754195"/>
            <a:ext cx="780596" cy="26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135°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745972" y="1271333"/>
            <a:ext cx="706084" cy="265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315°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1" name="Picture 2" descr="http://www.mrart.ru/imagesTovar/big/windmill.gif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600" b="90000" l="10000" r="97714">
                        <a14:foregroundMark x1="65714" y1="6400" x2="65714" y2="6400"/>
                        <a14:backgroundMark x1="94000" y1="78600" x2="94000" y2="78600"/>
                        <a14:backgroundMark x1="89143" y1="83600" x2="89143" y2="83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112" t="4806" b="16136"/>
          <a:stretch/>
        </p:blipFill>
        <p:spPr bwMode="auto">
          <a:xfrm>
            <a:off x="1763688" y="339502"/>
            <a:ext cx="1081017" cy="1328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voda-spb.ru/kolod0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0800" b="99200" l="9884" r="94913">
                        <a14:foregroundMark x1="47674" y1="64400" x2="47674" y2="64400"/>
                        <a14:foregroundMark x1="48256" y1="64000" x2="48256" y2="64000"/>
                        <a14:foregroundMark x1="46221" y1="65467" x2="47674" y2="64400"/>
                        <a14:foregroundMark x1="49564" y1="63333" x2="47238" y2="642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94228" y="3219822"/>
            <a:ext cx="1421588" cy="154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http://makusha.ru/wp-content/uploads/_2012/09/Kak-risovat-prostoe-derevo-dlya-detey-poetapno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2699" b="98501" l="7667" r="90000">
                        <a14:foregroundMark x1="30833" y1="94003" x2="30833" y2="94003"/>
                        <a14:foregroundMark x1="27000" y1="95052" x2="39667" y2="91754"/>
                        <a14:foregroundMark x1="25833" y1="94903" x2="25833" y2="94903"/>
                        <a14:foregroundMark x1="60833" y1="93403" x2="64833" y2="94003"/>
                        <a14:foregroundMark x1="66333" y1="94453" x2="66333" y2="94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536" r="11572" b="13107"/>
          <a:stretch/>
        </p:blipFill>
        <p:spPr bwMode="auto">
          <a:xfrm>
            <a:off x="6079741" y="352970"/>
            <a:ext cx="1156555" cy="134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0" descr="http://www.get-is.ru/wp-content/uploads/2010/04/vector-ecology-set-5-prev-by-dragonart-425x425.jp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6824" b="89882" l="9882" r="89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383" t="6972" r="10141" b="31255"/>
          <a:stretch/>
        </p:blipFill>
        <p:spPr bwMode="auto">
          <a:xfrm>
            <a:off x="6139779" y="3803401"/>
            <a:ext cx="1312541" cy="1167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25" name="Прямая со стрелкой 24"/>
          <p:cNvCxnSpPr/>
          <p:nvPr/>
        </p:nvCxnSpPr>
        <p:spPr>
          <a:xfrm flipH="1">
            <a:off x="4575461" y="1643437"/>
            <a:ext cx="825191" cy="853965"/>
          </a:xfrm>
          <a:prstGeom prst="straightConnector1">
            <a:avLst/>
          </a:prstGeom>
          <a:ln w="571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 flipV="1">
            <a:off x="4575462" y="2494008"/>
            <a:ext cx="825190" cy="1085854"/>
          </a:xfrm>
          <a:prstGeom prst="straightConnector1">
            <a:avLst/>
          </a:prstGeom>
          <a:ln w="571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3779912" y="2482712"/>
            <a:ext cx="795550" cy="1097150"/>
          </a:xfrm>
          <a:prstGeom prst="straightConnector1">
            <a:avLst/>
          </a:prstGeom>
          <a:ln w="571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3779912" y="1643437"/>
            <a:ext cx="795550" cy="853965"/>
          </a:xfrm>
          <a:prstGeom prst="straightConnector1">
            <a:avLst/>
          </a:prstGeom>
          <a:ln w="57150">
            <a:solidFill>
              <a:srgbClr val="FFC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>
            <a:off x="4575461" y="1349436"/>
            <a:ext cx="0" cy="1147966"/>
          </a:xfrm>
          <a:prstGeom prst="straightConnector1">
            <a:avLst/>
          </a:prstGeom>
          <a:ln w="571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33837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9" dur="1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1" dur="12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" presetClass="emph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7" dur="1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5" grpId="1"/>
      <p:bldP spid="16" grpId="0"/>
      <p:bldP spid="16" grpId="1"/>
      <p:bldP spid="17" grpId="0"/>
      <p:bldP spid="17" grpId="1"/>
      <p:bldP spid="19" grpId="0"/>
      <p:bldP spid="1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" name="TextBox 5"/>
          <p:cNvSpPr txBox="1"/>
          <p:nvPr/>
        </p:nvSpPr>
        <p:spPr>
          <a:xfrm>
            <a:off x="2638039" y="1480586"/>
            <a:ext cx="289745" cy="42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42209" y="4280402"/>
            <a:ext cx="1746750" cy="31070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000" dirty="0" smtClean="0">
                <a:latin typeface="Times New Roman" pitchFamily="18" charset="0"/>
                <a:cs typeface="Times New Roman" pitchFamily="18" charset="0"/>
              </a:rPr>
              <a:t>Масштаб 1: 50 000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1658" y="467617"/>
            <a:ext cx="2820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План местности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7138" y="2294160"/>
            <a:ext cx="28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2785874" y="1739787"/>
            <a:ext cx="0" cy="664901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4399609" y="3511932"/>
            <a:ext cx="2028216" cy="3204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105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55315" y="1071121"/>
            <a:ext cx="4392488" cy="3816424"/>
          </a:xfrm>
          <a:prstGeom prst="rect">
            <a:avLst/>
          </a:prstGeom>
        </p:spPr>
      </p:pic>
      <p:cxnSp>
        <p:nvCxnSpPr>
          <p:cNvPr id="13" name="Прямая соединительная линия 12"/>
          <p:cNvCxnSpPr/>
          <p:nvPr/>
        </p:nvCxnSpPr>
        <p:spPr>
          <a:xfrm>
            <a:off x="2617598" y="1371289"/>
            <a:ext cx="3950185" cy="0"/>
          </a:xfrm>
          <a:prstGeom prst="line">
            <a:avLst/>
          </a:prstGeom>
          <a:ln w="762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750554" y="915566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север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2617597" y="4614784"/>
            <a:ext cx="3950185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707904" y="4606733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юг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 flipH="1" flipV="1">
            <a:off x="2617138" y="1347614"/>
            <a:ext cx="459" cy="3267170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V="1">
            <a:off x="6573310" y="1347615"/>
            <a:ext cx="0" cy="326716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403648" y="2631361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запад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516216" y="2639907"/>
            <a:ext cx="1368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восток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4380138" y="3579862"/>
            <a:ext cx="202821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575698" y="1480585"/>
            <a:ext cx="28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83913" y="4314110"/>
            <a:ext cx="1746750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Масштаб 1: 50 000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554797" y="2294159"/>
            <a:ext cx="28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cxnSp>
        <p:nvCxnSpPr>
          <p:cNvPr id="41" name="Прямая со стрелкой 40"/>
          <p:cNvCxnSpPr/>
          <p:nvPr/>
        </p:nvCxnSpPr>
        <p:spPr>
          <a:xfrm flipV="1">
            <a:off x="2723533" y="1739786"/>
            <a:ext cx="0" cy="66490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6363978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21" grpId="0"/>
      <p:bldP spid="21" grpId="1"/>
      <p:bldP spid="26" grpId="0"/>
      <p:bldP spid="26" grpId="1"/>
      <p:bldP spid="27" grpId="0"/>
      <p:bldP spid="27" grpId="1"/>
      <p:bldP spid="38" grpId="0"/>
      <p:bldP spid="38" grpId="1"/>
      <p:bldP spid="40" grpId="0"/>
      <p:bldP spid="4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23294" y="195486"/>
            <a:ext cx="4804539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899592" y="195486"/>
            <a:ext cx="2880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08675" y="866607"/>
            <a:ext cx="84156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СВ</a:t>
            </a:r>
            <a:endParaRPr lang="ru-RU" sz="1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5738" y="857839"/>
            <a:ext cx="84156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СЗ</a:t>
            </a:r>
            <a:endParaRPr lang="ru-RU" sz="1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29614" y="3736230"/>
            <a:ext cx="84156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sz="1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19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20875" y="3736229"/>
            <a:ext cx="841567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9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Ю</a:t>
            </a:r>
            <a:r>
              <a:rPr lang="ru-RU" sz="19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929955" y="4065864"/>
            <a:ext cx="1136523" cy="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ЮЮВ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440193" y="4065864"/>
            <a:ext cx="1136523" cy="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ЮЮЗ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84664" y="2995118"/>
            <a:ext cx="1136523" cy="56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ЮВ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305136" y="2986651"/>
            <a:ext cx="1136523" cy="56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З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ЮЗ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26231" y="1455318"/>
            <a:ext cx="1136523" cy="56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З</a:t>
            </a:r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72254" y="1448552"/>
            <a:ext cx="1136523" cy="568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82075" y="544808"/>
            <a:ext cx="1136523" cy="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908186" y="544808"/>
            <a:ext cx="1136523" cy="32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СС</a:t>
            </a:r>
            <a:r>
              <a:rPr lang="ru-RU" sz="1600" b="1" dirty="0">
                <a:latin typeface="Arial" pitchFamily="34" charset="0"/>
                <a:cs typeface="Arial" pitchFamily="34" charset="0"/>
              </a:rPr>
              <a:t>В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342858" y="350658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287554" y="4155926"/>
            <a:ext cx="5549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Ю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420853" y="2211710"/>
            <a:ext cx="4090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240027" y="2220174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</a:t>
            </a:r>
            <a:endParaRPr lang="ru-RU" sz="2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4576716" y="778886"/>
            <a:ext cx="0" cy="3521056"/>
          </a:xfrm>
          <a:prstGeom prst="straightConnector1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2829939" y="2491278"/>
            <a:ext cx="3448628" cy="8464"/>
          </a:xfrm>
          <a:prstGeom prst="straightConnector1">
            <a:avLst/>
          </a:prstGeom>
          <a:ln w="76200"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Скругленный прямоугольник 24"/>
          <p:cNvSpPr/>
          <p:nvPr/>
        </p:nvSpPr>
        <p:spPr>
          <a:xfrm>
            <a:off x="5645172" y="232264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240026" y="709343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641513" y="1455318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5620463" y="4328083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278567" y="3796347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Скругленный прямоугольник 36"/>
          <p:cNvSpPr/>
          <p:nvPr/>
        </p:nvSpPr>
        <p:spPr>
          <a:xfrm>
            <a:off x="6658457" y="3118147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1060050" y="4299942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494026" y="3813617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147855" y="3146729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147855" y="1455318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507895" y="699542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1155967" y="195486"/>
            <a:ext cx="2335913" cy="416782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TextBox 43"/>
          <p:cNvSpPr txBox="1"/>
          <p:nvPr/>
        </p:nvSpPr>
        <p:spPr>
          <a:xfrm>
            <a:off x="5548045" y="255989"/>
            <a:ext cx="246316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еверо-северо-восток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6577888" y="1479043"/>
            <a:ext cx="2463162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восток-северо-восток</a:t>
            </a:r>
            <a:endParaRPr lang="ru-RU" sz="1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4230" y="1419622"/>
            <a:ext cx="24631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запад-северо-запад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444270" y="724554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северо-запад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1073555" y="197262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северо-северо-запад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151318" y="738184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северо-восток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6611154" y="3146729"/>
            <a:ext cx="24631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восток-юго-восток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252926" y="3791886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юго-восток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5576707" y="4347392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юго-юго-восток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983359" y="4338645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юго-юго-запад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44270" y="3820072"/>
            <a:ext cx="24631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юго-запад</a:t>
            </a:r>
            <a:endParaRPr lang="ru-RU" sz="2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147855" y="3146729"/>
            <a:ext cx="2463162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запад-юго-запад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340680" y="4452477"/>
            <a:ext cx="246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юг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3360706" y="-158457"/>
            <a:ext cx="246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север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36613" y="2148252"/>
            <a:ext cx="246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запад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6629303" y="2142389"/>
            <a:ext cx="24631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восток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457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9" grpId="0"/>
      <p:bldP spid="60" grpId="0"/>
      <p:bldP spid="61" grpId="0"/>
      <p:bldP spid="6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231" y="627534"/>
            <a:ext cx="4392488" cy="38164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74514" y="1060674"/>
            <a:ext cx="28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65277" y="3113890"/>
            <a:ext cx="2028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Добрынино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3613" y="1874248"/>
            <a:ext cx="28974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ю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flipV="1">
            <a:off x="622349" y="1319875"/>
            <a:ext cx="0" cy="664901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758033" y="1419622"/>
            <a:ext cx="4350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Ориентирование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своего местоположения относительно сторон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горизонта.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" name="Picture 2" descr="http://i069.radikal.ru/1205/d7/7b0d3ec2cece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52536" y="2670947"/>
            <a:ext cx="2486293" cy="1989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475656" y="3925723"/>
            <a:ext cx="1746750" cy="276999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Масштаб 1: 50 000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5419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nevseoboi.com.ua/uploads/posts/2011-06/1307267580_beautiful-wallpapers-124_www.nevseoboi.com.ua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4158"/>
          <a:stretch/>
        </p:blipFill>
        <p:spPr bwMode="auto">
          <a:xfrm>
            <a:off x="-1" y="-308569"/>
            <a:ext cx="9146445" cy="5452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трелка вверх 11"/>
          <p:cNvSpPr/>
          <p:nvPr/>
        </p:nvSpPr>
        <p:spPr>
          <a:xfrm rot="2319763">
            <a:off x="4875506" y="3021173"/>
            <a:ext cx="526936" cy="91100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 rot="18431073">
            <a:off x="4577921" y="3216578"/>
            <a:ext cx="108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север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0" b="100000" l="0" r="9941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2071"/>
            <a:ext cx="2520280" cy="23796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 стрелкой 7"/>
          <p:cNvCxnSpPr/>
          <p:nvPr/>
        </p:nvCxnSpPr>
        <p:spPr>
          <a:xfrm flipV="1">
            <a:off x="1362327" y="480103"/>
            <a:ext cx="0" cy="1800200"/>
          </a:xfrm>
          <a:prstGeom prst="straightConnector1">
            <a:avLst/>
          </a:prstGeom>
          <a:ln w="76200"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35896" y="1958563"/>
            <a:ext cx="1902349" cy="2224070"/>
          </a:xfrm>
          <a:prstGeom prst="rect">
            <a:avLst/>
          </a:prstGeom>
        </p:spPr>
      </p:pic>
      <p:sp>
        <p:nvSpPr>
          <p:cNvPr id="21" name="Стрелка вверх 20"/>
          <p:cNvSpPr/>
          <p:nvPr/>
        </p:nvSpPr>
        <p:spPr>
          <a:xfrm rot="18311642">
            <a:off x="3376896" y="2996870"/>
            <a:ext cx="526936" cy="1049143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 rot="7504519">
            <a:off x="5078661" y="4081941"/>
            <a:ext cx="526936" cy="1056111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 rot="13100911">
            <a:off x="3789658" y="4247827"/>
            <a:ext cx="526936" cy="911000"/>
          </a:xfrm>
          <a:prstGeom prst="up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 rot="18397524">
            <a:off x="3600202" y="4312844"/>
            <a:ext cx="108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юг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84504">
            <a:off x="4767723" y="4446765"/>
            <a:ext cx="14802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восток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147129">
            <a:off x="3242123" y="3343177"/>
            <a:ext cx="10813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запад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20473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9" grpId="0"/>
      <p:bldP spid="21" grpId="0" animBg="1"/>
      <p:bldP spid="22" grpId="0" animBg="1"/>
      <p:bldP spid="23" grpId="0" animBg="1"/>
      <p:bldP spid="20" grpId="0"/>
      <p:bldP spid="17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TextBox 4"/>
          <p:cNvSpPr txBox="1"/>
          <p:nvPr/>
        </p:nvSpPr>
        <p:spPr>
          <a:xfrm>
            <a:off x="0" y="411510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Ориентирование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67" name="Блок-схема: альтернативный процесс 2066"/>
          <p:cNvSpPr/>
          <p:nvPr/>
        </p:nvSpPr>
        <p:spPr>
          <a:xfrm>
            <a:off x="2411759" y="1068293"/>
            <a:ext cx="4279585" cy="690909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солнцу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Блок-схема: альтернативный процесс 73"/>
          <p:cNvSpPr/>
          <p:nvPr/>
        </p:nvSpPr>
        <p:spPr>
          <a:xfrm>
            <a:off x="2411759" y="1995686"/>
            <a:ext cx="4279585" cy="690909"/>
          </a:xfrm>
          <a:prstGeom prst="flowChartAlternateProces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звездам</a:t>
            </a:r>
          </a:p>
        </p:txBody>
      </p:sp>
      <p:sp>
        <p:nvSpPr>
          <p:cNvPr id="75" name="Блок-схема: альтернативный процесс 74"/>
          <p:cNvSpPr/>
          <p:nvPr/>
        </p:nvSpPr>
        <p:spPr>
          <a:xfrm>
            <a:off x="2411759" y="2931790"/>
            <a:ext cx="4279585" cy="864096"/>
          </a:xfrm>
          <a:prstGeom prst="flowChartAlternateProcess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некоторым окружающим объектам</a:t>
            </a:r>
          </a:p>
        </p:txBody>
      </p:sp>
      <p:sp>
        <p:nvSpPr>
          <p:cNvPr id="76" name="Блок-схема: альтернативный процесс 75"/>
          <p:cNvSpPr/>
          <p:nvPr/>
        </p:nvSpPr>
        <p:spPr>
          <a:xfrm>
            <a:off x="2411759" y="4041081"/>
            <a:ext cx="4279585" cy="690909"/>
          </a:xfrm>
          <a:prstGeom prst="flowChartAlternateProcess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по компасу</a:t>
            </a:r>
          </a:p>
        </p:txBody>
      </p:sp>
    </p:spTree>
    <p:extLst>
      <p:ext uri="{BB962C8B-B14F-4D97-AF65-F5344CB8AC3E}">
        <p14:creationId xmlns:p14="http://schemas.microsoft.com/office/powerpoint/2010/main" xmlns="" val="18683994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067" grpId="0" animBg="1"/>
      <p:bldP spid="74" grpId="0" animBg="1"/>
      <p:bldP spid="75" grpId="0" animBg="1"/>
      <p:bldP spid="7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/>
          <p:cNvSpPr/>
          <p:nvPr/>
        </p:nvSpPr>
        <p:spPr>
          <a:xfrm>
            <a:off x="0" y="-8982"/>
            <a:ext cx="9146445" cy="318613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2724983"/>
            <a:ext cx="9146445" cy="2418517"/>
          </a:xfrm>
          <a:prstGeom prst="rect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2" descr="http://www.trans-company.ru/uploads/transcompany_vestnik/%D0%94%D0%95%D0%A0%D0%95%D0%92%D0%9E.png"/>
          <p:cNvPicPr>
            <a:picLocks noChangeAspect="1" noChangeArrowheads="1"/>
          </p:cNvPicPr>
          <p:nvPr/>
        </p:nvPicPr>
        <p:blipFill rotWithShape="1">
          <a:blip r:embed="rId3" cstate="print">
            <a:biLevel thresh="75000"/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rightnessContrast bright="-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0732"/>
          <a:stretch/>
        </p:blipFill>
        <p:spPr bwMode="auto">
          <a:xfrm rot="2534587">
            <a:off x="3666111" y="2468177"/>
            <a:ext cx="2010652" cy="1466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trans-company.ru/uploads/transcompany_vestnik/%D0%94%D0%95%D0%A0%D0%95%D0%92%D0%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412" y="1474438"/>
            <a:ext cx="2500403" cy="266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3440371" y="2287445"/>
            <a:ext cx="2295835" cy="2140678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3369816" y="3818526"/>
            <a:ext cx="719078" cy="72051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 rot="2640255">
            <a:off x="5336931" y="1823129"/>
            <a:ext cx="1149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север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 rot="2622066">
            <a:off x="2755340" y="4212646"/>
            <a:ext cx="11491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юг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 rot="2695619">
            <a:off x="2699792" y="3206497"/>
            <a:ext cx="14479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запад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 rot="2700000">
            <a:off x="3691016" y="4289194"/>
            <a:ext cx="170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восток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http://img-fotki.yandex.ru/get/3505/inmira.10/0_35463_d135c212_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7494"/>
            <a:ext cx="1567201" cy="157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619672" y="195486"/>
            <a:ext cx="5832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Ориентирование по солнцу</a:t>
            </a:r>
            <a:endParaRPr lang="ru-RU" sz="32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1710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" descr="http://www.stihi.ru/pics/2011/08/11/758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415" t="12824" r="384" b="6006"/>
          <a:stretch/>
        </p:blipFill>
        <p:spPr bwMode="auto">
          <a:xfrm>
            <a:off x="-1" y="-1"/>
            <a:ext cx="9144001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 rot="20925303">
            <a:off x="5141186" y="1148293"/>
            <a:ext cx="498903" cy="32610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>
            <a:endCxn id="18" idx="3"/>
          </p:cNvCxnSpPr>
          <p:nvPr/>
        </p:nvCxnSpPr>
        <p:spPr>
          <a:xfrm rot="20925303" flipH="1">
            <a:off x="3457932" y="3159847"/>
            <a:ext cx="434794" cy="25784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4-конечная звезда 5"/>
          <p:cNvSpPr/>
          <p:nvPr/>
        </p:nvSpPr>
        <p:spPr>
          <a:xfrm rot="20925303">
            <a:off x="2340098" y="1678922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 rot="20925303">
            <a:off x="2555186" y="1856187"/>
            <a:ext cx="327214" cy="2937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4-конечная звезда 7"/>
          <p:cNvSpPr/>
          <p:nvPr/>
        </p:nvSpPr>
        <p:spPr>
          <a:xfrm rot="20925303">
            <a:off x="2950767" y="2024117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20925303">
            <a:off x="3166093" y="2209717"/>
            <a:ext cx="163606" cy="293713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4-конечная звезда 9"/>
          <p:cNvSpPr/>
          <p:nvPr/>
        </p:nvSpPr>
        <p:spPr>
          <a:xfrm rot="20925303">
            <a:off x="3371391" y="2418264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20925303">
            <a:off x="3560908" y="2597869"/>
            <a:ext cx="163606" cy="55981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4-конечная звезда 11"/>
          <p:cNvSpPr/>
          <p:nvPr/>
        </p:nvSpPr>
        <p:spPr>
          <a:xfrm rot="20925303">
            <a:off x="3775434" y="2996060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rot="20925303">
            <a:off x="3948979" y="3126890"/>
            <a:ext cx="338507" cy="428031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4-конечная звезда 13"/>
          <p:cNvSpPr/>
          <p:nvPr/>
        </p:nvSpPr>
        <p:spPr>
          <a:xfrm rot="20925303">
            <a:off x="4334863" y="3420589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rot="20925303" flipH="1">
            <a:off x="3989852" y="3611544"/>
            <a:ext cx="372070" cy="162899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4-конечная звезда 15"/>
          <p:cNvSpPr/>
          <p:nvPr/>
        </p:nvSpPr>
        <p:spPr>
          <a:xfrm rot="20925303">
            <a:off x="3842784" y="3699800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rot="20925303">
            <a:off x="3539096" y="3502671"/>
            <a:ext cx="257649" cy="323265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4-конечная звезда 17"/>
          <p:cNvSpPr/>
          <p:nvPr/>
        </p:nvSpPr>
        <p:spPr>
          <a:xfrm rot="20925303">
            <a:off x="3327981" y="3355094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rot="20925303" flipV="1">
            <a:off x="4299771" y="2140954"/>
            <a:ext cx="2293704" cy="1152301"/>
          </a:xfrm>
          <a:prstGeom prst="line">
            <a:avLst/>
          </a:prstGeom>
          <a:ln w="19050">
            <a:solidFill>
              <a:schemeClr val="bg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4-конечная звезда 19"/>
          <p:cNvSpPr/>
          <p:nvPr/>
        </p:nvSpPr>
        <p:spPr>
          <a:xfrm rot="20925303">
            <a:off x="6268471" y="1704644"/>
            <a:ext cx="470472" cy="353128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rot="20925303">
            <a:off x="6123445" y="1678970"/>
            <a:ext cx="169254" cy="225857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4-конечная звезда 21"/>
          <p:cNvSpPr/>
          <p:nvPr/>
        </p:nvSpPr>
        <p:spPr>
          <a:xfrm rot="20925303">
            <a:off x="5915517" y="1493215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20925303">
            <a:off x="5695610" y="1448494"/>
            <a:ext cx="257649" cy="16163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4-конечная звезда 23"/>
          <p:cNvSpPr/>
          <p:nvPr/>
        </p:nvSpPr>
        <p:spPr>
          <a:xfrm rot="20925303">
            <a:off x="5591883" y="1328749"/>
            <a:ext cx="163608" cy="225349"/>
          </a:xfrm>
          <a:prstGeom prst="star4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 rot="21434635">
            <a:off x="4320232" y="647634"/>
            <a:ext cx="784499" cy="853911"/>
            <a:chOff x="4328558" y="534232"/>
            <a:chExt cx="784499" cy="853911"/>
          </a:xfrm>
        </p:grpSpPr>
        <p:cxnSp>
          <p:nvCxnSpPr>
            <p:cNvPr id="3" name="Прямая соединительная линия 2"/>
            <p:cNvCxnSpPr/>
            <p:nvPr/>
          </p:nvCxnSpPr>
          <p:spPr>
            <a:xfrm rot="20925303">
              <a:off x="4507996" y="999372"/>
              <a:ext cx="86009" cy="28667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4-конечная звезда 24"/>
            <p:cNvSpPr/>
            <p:nvPr/>
          </p:nvSpPr>
          <p:spPr>
            <a:xfrm rot="20925303">
              <a:off x="4949449" y="992862"/>
              <a:ext cx="163608" cy="225349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6" name="Прямая соединительная линия 25"/>
            <p:cNvCxnSpPr/>
            <p:nvPr/>
          </p:nvCxnSpPr>
          <p:spPr>
            <a:xfrm rot="20925303" flipV="1">
              <a:off x="4731478" y="1234637"/>
              <a:ext cx="288203" cy="37982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4-конечная звезда 26"/>
            <p:cNvSpPr/>
            <p:nvPr/>
          </p:nvSpPr>
          <p:spPr>
            <a:xfrm rot="20925303">
              <a:off x="4563675" y="1162794"/>
              <a:ext cx="163608" cy="225349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4-конечная звезда 27"/>
            <p:cNvSpPr/>
            <p:nvPr/>
          </p:nvSpPr>
          <p:spPr>
            <a:xfrm rot="20925303">
              <a:off x="4328558" y="853362"/>
              <a:ext cx="163608" cy="225349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4-конечная звезда 28"/>
            <p:cNvSpPr/>
            <p:nvPr/>
          </p:nvSpPr>
          <p:spPr>
            <a:xfrm rot="20925303">
              <a:off x="4723360" y="534232"/>
              <a:ext cx="163608" cy="225349"/>
            </a:xfrm>
            <a:prstGeom prst="star4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30" name="Прямая соединительная линия 29"/>
            <p:cNvCxnSpPr/>
            <p:nvPr/>
          </p:nvCxnSpPr>
          <p:spPr>
            <a:xfrm rot="20925303">
              <a:off x="4894258" y="784180"/>
              <a:ext cx="86009" cy="286670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/>
            <p:cNvCxnSpPr/>
            <p:nvPr/>
          </p:nvCxnSpPr>
          <p:spPr>
            <a:xfrm rot="20925303" flipV="1">
              <a:off x="4468613" y="775142"/>
              <a:ext cx="292274" cy="127971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7" name="TextBox 46"/>
          <p:cNvSpPr txBox="1"/>
          <p:nvPr/>
        </p:nvSpPr>
        <p:spPr>
          <a:xfrm>
            <a:off x="6696201" y="1719699"/>
            <a:ext cx="30603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Полярная звезда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446622" y="718969"/>
            <a:ext cx="30603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Малая Медведица</a:t>
            </a:r>
            <a:endParaRPr lang="ru-RU" sz="2400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796863" y="2705027"/>
            <a:ext cx="306037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Большая Медведица</a:t>
            </a:r>
            <a:endParaRPr lang="ru-RU" sz="2400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9" name="Прямая соединительная линия 58"/>
          <p:cNvCxnSpPr/>
          <p:nvPr/>
        </p:nvCxnSpPr>
        <p:spPr>
          <a:xfrm>
            <a:off x="6516218" y="2054382"/>
            <a:ext cx="0" cy="1539851"/>
          </a:xfrm>
          <a:prstGeom prst="line">
            <a:avLst/>
          </a:prstGeom>
          <a:ln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V="1">
            <a:off x="5321975" y="3847955"/>
            <a:ext cx="1122233" cy="878480"/>
          </a:xfrm>
          <a:prstGeom prst="line">
            <a:avLst/>
          </a:prstGeom>
          <a:ln w="28575">
            <a:solidFill>
              <a:srgbClr val="FF0000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5472385" y="3803506"/>
            <a:ext cx="827807" cy="1000492"/>
          </a:xfrm>
          <a:prstGeom prst="line">
            <a:avLst/>
          </a:prstGeom>
          <a:ln w="28575">
            <a:solidFill>
              <a:srgbClr val="FF0000"/>
            </a:solidFill>
            <a:prstDash val="solid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/>
          <p:cNvSpPr txBox="1"/>
          <p:nvPr/>
        </p:nvSpPr>
        <p:spPr>
          <a:xfrm rot="3054410">
            <a:off x="6029883" y="3600762"/>
            <a:ext cx="12306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север</a:t>
            </a:r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 rot="3096022">
            <a:off x="4901888" y="4630185"/>
            <a:ext cx="7920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юг</a:t>
            </a:r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 rot="3080194">
            <a:off x="5759926" y="4364119"/>
            <a:ext cx="1364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восток</a:t>
            </a:r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6" name="TextBox 75"/>
          <p:cNvSpPr txBox="1"/>
          <p:nvPr/>
        </p:nvSpPr>
        <p:spPr>
          <a:xfrm rot="3052809">
            <a:off x="5205502" y="3521091"/>
            <a:ext cx="10935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запад</a:t>
            </a:r>
            <a:endParaRPr lang="ru-RU" sz="2800" b="1" dirty="0">
              <a:solidFill>
                <a:schemeClr val="tx2">
                  <a:lumMod val="20000"/>
                  <a:lumOff val="8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8" name="Группа 77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79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80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5" name="TextBox 44"/>
          <p:cNvSpPr txBox="1"/>
          <p:nvPr/>
        </p:nvSpPr>
        <p:spPr>
          <a:xfrm>
            <a:off x="1475656" y="186775"/>
            <a:ext cx="62646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Ориентирование по звездам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51577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69" grpId="0"/>
      <p:bldP spid="70" grpId="0"/>
      <p:bldP spid="75" grpId="0"/>
      <p:bldP spid="7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3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4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Группа 5"/>
          <p:cNvGrpSpPr/>
          <p:nvPr/>
        </p:nvGrpSpPr>
        <p:grpSpPr>
          <a:xfrm>
            <a:off x="93821" y="4227934"/>
            <a:ext cx="2966011" cy="523220"/>
            <a:chOff x="179512" y="4227934"/>
            <a:chExt cx="2966011" cy="523220"/>
          </a:xfrm>
        </p:grpSpPr>
        <p:cxnSp>
          <p:nvCxnSpPr>
            <p:cNvPr id="7" name="Прямая со стрелкой 6"/>
            <p:cNvCxnSpPr/>
            <p:nvPr/>
          </p:nvCxnSpPr>
          <p:spPr>
            <a:xfrm>
              <a:off x="1115616" y="4506543"/>
              <a:ext cx="136815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479443" y="4227934"/>
              <a:ext cx="6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юг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79512" y="4227934"/>
              <a:ext cx="12986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север</a:t>
              </a:r>
              <a:endPara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6146" name="Picture 2" descr="http://1.bp.blogspot.com/-AfPsQuakPNU/Ulwl9whIrTI/AAAAAAAAHg4/CBO6THmdoYY/s1600/Bereza-1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backgroundRemoval t="565" b="96610" l="9894" r="89753">
                        <a14:foregroundMark x1="50530" y1="83898" x2="51237" y2="81638"/>
                        <a14:backgroundMark x1="60424" y1="69492" x2="60424" y2="69492"/>
                        <a14:backgroundMark x1="57951" y1="67232" x2="57951" y2="67232"/>
                        <a14:backgroundMark x1="55124" y1="76271" x2="55124" y2="76271"/>
                        <a14:backgroundMark x1="52650" y1="78249" x2="52650" y2="7824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2952216" y="946633"/>
            <a:ext cx="3051913" cy="319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Группа 13"/>
          <p:cNvGrpSpPr/>
          <p:nvPr/>
        </p:nvGrpSpPr>
        <p:grpSpPr>
          <a:xfrm>
            <a:off x="5697807" y="808232"/>
            <a:ext cx="3806741" cy="3304012"/>
            <a:chOff x="3145523" y="389790"/>
            <a:chExt cx="3708412" cy="3785219"/>
          </a:xfrm>
        </p:grpSpPr>
        <p:pic>
          <p:nvPicPr>
            <p:cNvPr id="6158" name="Picture 14" descr="http://makusha.ru/wp-content/uploads/_2012/09/Kak-risovat-prostoe-derevo-dlya-detey-poetapno.jpg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backgroundRemoval t="2549" b="98351" l="7833" r="90000">
                          <a14:backgroundMark x1="27167" y1="91154" x2="18000" y2="95352"/>
                          <a14:backgroundMark x1="29833" y1="91604" x2="34833" y2="89655"/>
                          <a14:backgroundMark x1="61000" y1="91304" x2="88333" y2="95202"/>
                          <a14:backgroundMark x1="58000" y1="97151" x2="35333" y2="9445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b="11462"/>
            <a:stretch/>
          </p:blipFill>
          <p:spPr bwMode="auto">
            <a:xfrm>
              <a:off x="3145523" y="389790"/>
              <a:ext cx="3708412" cy="36499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56" name="Picture 12" descr="http://lh4.googleusercontent.com/-9VY4RIk7pZ0/TpkUxmMcQZI/AAAAAAAAAwo/FC0-JjL6Gdk/s602/Muraveinik.jpg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 xmlns="">
                    <a14:imgLayer r:embed="rId8">
                      <a14:imgEffect>
                        <a14:backgroundRemoval t="10000" b="90000" l="5814" r="94850">
                          <a14:backgroundMark x1="67110" y1="16667" x2="67110" y2="16667"/>
                          <a14:backgroundMark x1="72093" y1="20000" x2="75415" y2="30476"/>
                          <a14:backgroundMark x1="87227" y1="63839" x2="87227" y2="63839"/>
                          <a14:backgroundMark x1="88474" y1="72321" x2="88474" y2="72321"/>
                          <a14:backgroundMark x1="84424" y1="57143" x2="84424" y2="57143"/>
                        </a14:backgroundRemoval>
                      </a14:imgEffect>
                      <a14:imgEffect>
                        <a14:artisticPaintBrush/>
                      </a14:imgEffect>
                      <a14:imgEffect>
                        <a14:saturation sat="4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8813" y="3245080"/>
              <a:ext cx="1332899" cy="92992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0" name="Picture 14" descr="http://makusha.ru/wp-content/uploads/_2012/09/Kak-risovat-prostoe-derevo-dlya-detey-poetapno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backgroundRemoval t="2549" b="98351" l="7833" r="90000">
                        <a14:backgroundMark x1="27167" y1="91154" x2="18000" y2="95352"/>
                        <a14:backgroundMark x1="29833" y1="91604" x2="34833" y2="89655"/>
                        <a14:backgroundMark x1="61000" y1="91304" x2="88333" y2="95202"/>
                        <a14:backgroundMark x1="58000" y1="97151" x2="35333" y2="94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2258"/>
          <a:stretch/>
        </p:blipFill>
        <p:spPr bwMode="auto">
          <a:xfrm>
            <a:off x="-170845" y="881562"/>
            <a:ext cx="3806741" cy="3157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олилиния 8"/>
          <p:cNvSpPr/>
          <p:nvPr/>
        </p:nvSpPr>
        <p:spPr>
          <a:xfrm>
            <a:off x="1259632" y="3508977"/>
            <a:ext cx="475827" cy="552878"/>
          </a:xfrm>
          <a:custGeom>
            <a:avLst/>
            <a:gdLst>
              <a:gd name="connsiteX0" fmla="*/ 273734 w 475827"/>
              <a:gd name="connsiteY0" fmla="*/ 68555 h 552878"/>
              <a:gd name="connsiteX1" fmla="*/ 145547 w 475827"/>
              <a:gd name="connsiteY1" fmla="*/ 205288 h 552878"/>
              <a:gd name="connsiteX2" fmla="*/ 94272 w 475827"/>
              <a:gd name="connsiteY2" fmla="*/ 324929 h 552878"/>
              <a:gd name="connsiteX3" fmla="*/ 34452 w 475827"/>
              <a:gd name="connsiteY3" fmla="*/ 478753 h 552878"/>
              <a:gd name="connsiteX4" fmla="*/ 8814 w 475827"/>
              <a:gd name="connsiteY4" fmla="*/ 547120 h 552878"/>
              <a:gd name="connsiteX5" fmla="*/ 188276 w 475827"/>
              <a:gd name="connsiteY5" fmla="*/ 547120 h 552878"/>
              <a:gd name="connsiteX6" fmla="*/ 325009 w 475827"/>
              <a:gd name="connsiteY6" fmla="*/ 530028 h 552878"/>
              <a:gd name="connsiteX7" fmla="*/ 410467 w 475827"/>
              <a:gd name="connsiteY7" fmla="*/ 444570 h 552878"/>
              <a:gd name="connsiteX8" fmla="*/ 470287 w 475827"/>
              <a:gd name="connsiteY8" fmla="*/ 230925 h 552878"/>
              <a:gd name="connsiteX9" fmla="*/ 470287 w 475827"/>
              <a:gd name="connsiteY9" fmla="*/ 145467 h 552878"/>
              <a:gd name="connsiteX10" fmla="*/ 444650 w 475827"/>
              <a:gd name="connsiteY10" fmla="*/ 51464 h 552878"/>
              <a:gd name="connsiteX11" fmla="*/ 325009 w 475827"/>
              <a:gd name="connsiteY11" fmla="*/ 189 h 552878"/>
              <a:gd name="connsiteX12" fmla="*/ 273734 w 475827"/>
              <a:gd name="connsiteY12" fmla="*/ 68555 h 552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475827" h="552878">
                <a:moveTo>
                  <a:pt x="273734" y="68555"/>
                </a:moveTo>
                <a:cubicBezTo>
                  <a:pt x="243824" y="102738"/>
                  <a:pt x="175457" y="162559"/>
                  <a:pt x="145547" y="205288"/>
                </a:cubicBezTo>
                <a:cubicBezTo>
                  <a:pt x="115637" y="248017"/>
                  <a:pt x="112788" y="279352"/>
                  <a:pt x="94272" y="324929"/>
                </a:cubicBezTo>
                <a:cubicBezTo>
                  <a:pt x="75756" y="370507"/>
                  <a:pt x="48695" y="441721"/>
                  <a:pt x="34452" y="478753"/>
                </a:cubicBezTo>
                <a:cubicBezTo>
                  <a:pt x="20209" y="515785"/>
                  <a:pt x="-16823" y="535726"/>
                  <a:pt x="8814" y="547120"/>
                </a:cubicBezTo>
                <a:cubicBezTo>
                  <a:pt x="34451" y="558514"/>
                  <a:pt x="135577" y="549969"/>
                  <a:pt x="188276" y="547120"/>
                </a:cubicBezTo>
                <a:cubicBezTo>
                  <a:pt x="240975" y="544271"/>
                  <a:pt x="287977" y="547120"/>
                  <a:pt x="325009" y="530028"/>
                </a:cubicBezTo>
                <a:cubicBezTo>
                  <a:pt x="362041" y="512936"/>
                  <a:pt x="386254" y="494420"/>
                  <a:pt x="410467" y="444570"/>
                </a:cubicBezTo>
                <a:cubicBezTo>
                  <a:pt x="434680" y="394720"/>
                  <a:pt x="460317" y="280775"/>
                  <a:pt x="470287" y="230925"/>
                </a:cubicBezTo>
                <a:cubicBezTo>
                  <a:pt x="480257" y="181075"/>
                  <a:pt x="474560" y="175377"/>
                  <a:pt x="470287" y="145467"/>
                </a:cubicBezTo>
                <a:cubicBezTo>
                  <a:pt x="466014" y="115557"/>
                  <a:pt x="468863" y="75677"/>
                  <a:pt x="444650" y="51464"/>
                </a:cubicBezTo>
                <a:cubicBezTo>
                  <a:pt x="420437" y="27251"/>
                  <a:pt x="353495" y="-2660"/>
                  <a:pt x="325009" y="189"/>
                </a:cubicBezTo>
                <a:cubicBezTo>
                  <a:pt x="296523" y="3037"/>
                  <a:pt x="303644" y="34372"/>
                  <a:pt x="273734" y="68555"/>
                </a:cubicBezTo>
                <a:close/>
              </a:path>
            </a:pathLst>
          </a:custGeom>
          <a:ln w="63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3059832" y="4227934"/>
            <a:ext cx="2952328" cy="523220"/>
            <a:chOff x="2987824" y="4227934"/>
            <a:chExt cx="2952328" cy="523220"/>
          </a:xfrm>
        </p:grpSpPr>
        <p:cxnSp>
          <p:nvCxnSpPr>
            <p:cNvPr id="25" name="Прямая со стрелкой 24"/>
            <p:cNvCxnSpPr/>
            <p:nvPr/>
          </p:nvCxnSpPr>
          <p:spPr>
            <a:xfrm>
              <a:off x="3923928" y="4500399"/>
              <a:ext cx="136815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5274072" y="4227934"/>
              <a:ext cx="6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юг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987824" y="4227934"/>
              <a:ext cx="12986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север</a:t>
              </a:r>
              <a:endPara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012160" y="4227934"/>
            <a:ext cx="3026887" cy="523220"/>
            <a:chOff x="5865593" y="4227934"/>
            <a:chExt cx="3026887" cy="523220"/>
          </a:xfrm>
        </p:grpSpPr>
        <p:cxnSp>
          <p:nvCxnSpPr>
            <p:cNvPr id="31" name="Прямая со стрелкой 30"/>
            <p:cNvCxnSpPr/>
            <p:nvPr/>
          </p:nvCxnSpPr>
          <p:spPr>
            <a:xfrm>
              <a:off x="6876256" y="4530687"/>
              <a:ext cx="136815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8226400" y="4227934"/>
              <a:ext cx="6660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юг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5865593" y="4227934"/>
              <a:ext cx="129869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dirty="0" smtClean="0">
                  <a:solidFill>
                    <a:schemeClr val="accent1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север</a:t>
              </a:r>
              <a:endParaRPr lang="ru-RU" sz="28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475656" y="186775"/>
            <a:ext cx="62646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Ориентирование по некоторым природным объектам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4571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384" r="990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1" y="951408"/>
            <a:ext cx="3464260" cy="3204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E5F3F7"/>
          </a:solidFill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4678164" y="555526"/>
            <a:ext cx="42863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Азимут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угол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между направлением на север и направлением на объект.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6691345" y="4796378"/>
            <a:ext cx="2455100" cy="347122"/>
            <a:chOff x="6691345" y="4796378"/>
            <a:chExt cx="2455100" cy="347122"/>
          </a:xfrm>
        </p:grpSpPr>
        <p:sp>
          <p:nvSpPr>
            <p:cNvPr id="12" name="Прямоугольник 7"/>
            <p:cNvSpPr/>
            <p:nvPr/>
          </p:nvSpPr>
          <p:spPr>
            <a:xfrm>
              <a:off x="6691345" y="4796378"/>
              <a:ext cx="2455100" cy="347122"/>
            </a:xfrm>
            <a:custGeom>
              <a:avLst/>
              <a:gdLst>
                <a:gd name="connsiteX0" fmla="*/ 0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0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345688 w 9144000"/>
                <a:gd name="connsiteY0" fmla="*/ 0 h 339502"/>
                <a:gd name="connsiteX1" fmla="*/ 9144000 w 9144000"/>
                <a:gd name="connsiteY1" fmla="*/ 0 h 339502"/>
                <a:gd name="connsiteX2" fmla="*/ 9144000 w 9144000"/>
                <a:gd name="connsiteY2" fmla="*/ 339502 h 339502"/>
                <a:gd name="connsiteX3" fmla="*/ 0 w 9144000"/>
                <a:gd name="connsiteY3" fmla="*/ 339502 h 339502"/>
                <a:gd name="connsiteX4" fmla="*/ 345688 w 9144000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078075 w 10876387"/>
                <a:gd name="connsiteY0" fmla="*/ 0 h 339502"/>
                <a:gd name="connsiteX1" fmla="*/ 10876387 w 10876387"/>
                <a:gd name="connsiteY1" fmla="*/ 0 h 339502"/>
                <a:gd name="connsiteX2" fmla="*/ 10876387 w 10876387"/>
                <a:gd name="connsiteY2" fmla="*/ 339502 h 339502"/>
                <a:gd name="connsiteX3" fmla="*/ 0 w 10876387"/>
                <a:gd name="connsiteY3" fmla="*/ 339502 h 339502"/>
                <a:gd name="connsiteX4" fmla="*/ 2078075 w 10876387"/>
                <a:gd name="connsiteY4" fmla="*/ 0 h 339502"/>
                <a:gd name="connsiteX0" fmla="*/ 2621569 w 10876387"/>
                <a:gd name="connsiteY0" fmla="*/ 0 h 347122"/>
                <a:gd name="connsiteX1" fmla="*/ 10876387 w 10876387"/>
                <a:gd name="connsiteY1" fmla="*/ 7620 h 347122"/>
                <a:gd name="connsiteX2" fmla="*/ 10876387 w 10876387"/>
                <a:gd name="connsiteY2" fmla="*/ 347122 h 347122"/>
                <a:gd name="connsiteX3" fmla="*/ 0 w 10876387"/>
                <a:gd name="connsiteY3" fmla="*/ 347122 h 347122"/>
                <a:gd name="connsiteX4" fmla="*/ 2621569 w 10876387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876387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  <a:gd name="connsiteX0" fmla="*/ 2621569 w 10944324"/>
                <a:gd name="connsiteY0" fmla="*/ 0 h 347122"/>
                <a:gd name="connsiteX1" fmla="*/ 10944324 w 10944324"/>
                <a:gd name="connsiteY1" fmla="*/ 0 h 347122"/>
                <a:gd name="connsiteX2" fmla="*/ 10910356 w 10944324"/>
                <a:gd name="connsiteY2" fmla="*/ 347122 h 347122"/>
                <a:gd name="connsiteX3" fmla="*/ 0 w 10944324"/>
                <a:gd name="connsiteY3" fmla="*/ 347122 h 347122"/>
                <a:gd name="connsiteX4" fmla="*/ 2621569 w 10944324"/>
                <a:gd name="connsiteY4" fmla="*/ 0 h 3471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944324" h="347122">
                  <a:moveTo>
                    <a:pt x="2621569" y="0"/>
                  </a:moveTo>
                  <a:lnTo>
                    <a:pt x="10944324" y="0"/>
                  </a:lnTo>
                  <a:lnTo>
                    <a:pt x="10910356" y="347122"/>
                  </a:lnTo>
                  <a:lnTo>
                    <a:pt x="0" y="347122"/>
                  </a:lnTo>
                  <a:cubicBezTo>
                    <a:pt x="479275" y="107203"/>
                    <a:pt x="1637400" y="1654"/>
                    <a:pt x="2621569" y="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3" name="Picture 4" descr="E:\РАБОЧИЕ ПРОЕКТЫ\FREE-LANCE\2013\октябрь\Логотип_варианты_цвета3.pn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22110" y="4863870"/>
              <a:ext cx="1872260" cy="2243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" name="Picture 2" descr="http://www.trans-company.ru/uploads/transcompany_vestnik/%D0%94%D0%95%D0%A0%D0%95%D0%92%D0%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204711"/>
            <a:ext cx="1078946" cy="115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701146" y="2413213"/>
            <a:ext cx="419133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Отсчитывается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от направления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север по часовой стрелке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Измеряется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градусах.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1641913" y="2156236"/>
            <a:ext cx="521362" cy="576064"/>
          </a:xfrm>
          <a:prstGeom prst="arc">
            <a:avLst/>
          </a:prstGeom>
          <a:noFill/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206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1909366">
            <a:off x="1823620" y="1802176"/>
            <a:ext cx="1031887" cy="400110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азимут</a:t>
            </a:r>
            <a:endParaRPr lang="ru-RU" sz="2000" b="1" dirty="0">
              <a:solidFill>
                <a:srgbClr val="FF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V="1">
            <a:off x="1907704" y="2125181"/>
            <a:ext cx="1080120" cy="428487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prstDash val="sys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flipV="1">
            <a:off x="1907704" y="1347614"/>
            <a:ext cx="0" cy="1224136"/>
          </a:xfrm>
          <a:prstGeom prst="straightConnector1">
            <a:avLst/>
          </a:prstGeom>
          <a:ln w="571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олилиния 2"/>
          <p:cNvSpPr/>
          <p:nvPr/>
        </p:nvSpPr>
        <p:spPr>
          <a:xfrm>
            <a:off x="1986930" y="987574"/>
            <a:ext cx="1504950" cy="1304925"/>
          </a:xfrm>
          <a:custGeom>
            <a:avLst/>
            <a:gdLst>
              <a:gd name="connsiteX0" fmla="*/ 0 w 1504950"/>
              <a:gd name="connsiteY0" fmla="*/ 0 h 1304925"/>
              <a:gd name="connsiteX1" fmla="*/ 271463 w 1504950"/>
              <a:gd name="connsiteY1" fmla="*/ 23813 h 1304925"/>
              <a:gd name="connsiteX2" fmla="*/ 509588 w 1504950"/>
              <a:gd name="connsiteY2" fmla="*/ 85725 h 1304925"/>
              <a:gd name="connsiteX3" fmla="*/ 747713 w 1504950"/>
              <a:gd name="connsiteY3" fmla="*/ 200025 h 1304925"/>
              <a:gd name="connsiteX4" fmla="*/ 952500 w 1504950"/>
              <a:gd name="connsiteY4" fmla="*/ 338138 h 1304925"/>
              <a:gd name="connsiteX5" fmla="*/ 1171575 w 1504950"/>
              <a:gd name="connsiteY5" fmla="*/ 552450 h 1304925"/>
              <a:gd name="connsiteX6" fmla="*/ 1328738 w 1504950"/>
              <a:gd name="connsiteY6" fmla="*/ 785813 h 1304925"/>
              <a:gd name="connsiteX7" fmla="*/ 1443038 w 1504950"/>
              <a:gd name="connsiteY7" fmla="*/ 1019175 h 1304925"/>
              <a:gd name="connsiteX8" fmla="*/ 1504950 w 1504950"/>
              <a:gd name="connsiteY8" fmla="*/ 1304925 h 1304925"/>
              <a:gd name="connsiteX9" fmla="*/ 1504950 w 1504950"/>
              <a:gd name="connsiteY9" fmla="*/ 1304925 h 1304925"/>
              <a:gd name="connsiteX0" fmla="*/ 0 w 1504950"/>
              <a:gd name="connsiteY0" fmla="*/ 0 h 1304925"/>
              <a:gd name="connsiteX1" fmla="*/ 271463 w 1504950"/>
              <a:gd name="connsiteY1" fmla="*/ 23813 h 1304925"/>
              <a:gd name="connsiteX2" fmla="*/ 509588 w 1504950"/>
              <a:gd name="connsiteY2" fmla="*/ 85725 h 1304925"/>
              <a:gd name="connsiteX3" fmla="*/ 747713 w 1504950"/>
              <a:gd name="connsiteY3" fmla="*/ 200025 h 1304925"/>
              <a:gd name="connsiteX4" fmla="*/ 952500 w 1504950"/>
              <a:gd name="connsiteY4" fmla="*/ 338138 h 1304925"/>
              <a:gd name="connsiteX5" fmla="*/ 1171575 w 1504950"/>
              <a:gd name="connsiteY5" fmla="*/ 552450 h 1304925"/>
              <a:gd name="connsiteX6" fmla="*/ 1328738 w 1504950"/>
              <a:gd name="connsiteY6" fmla="*/ 785813 h 1304925"/>
              <a:gd name="connsiteX7" fmla="*/ 1428750 w 1504950"/>
              <a:gd name="connsiteY7" fmla="*/ 1023937 h 1304925"/>
              <a:gd name="connsiteX8" fmla="*/ 1504950 w 1504950"/>
              <a:gd name="connsiteY8" fmla="*/ 1304925 h 1304925"/>
              <a:gd name="connsiteX9" fmla="*/ 1504950 w 1504950"/>
              <a:gd name="connsiteY9" fmla="*/ 1304925 h 1304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04950" h="1304925">
                <a:moveTo>
                  <a:pt x="0" y="0"/>
                </a:moveTo>
                <a:cubicBezTo>
                  <a:pt x="93266" y="4763"/>
                  <a:pt x="186532" y="9526"/>
                  <a:pt x="271463" y="23813"/>
                </a:cubicBezTo>
                <a:cubicBezTo>
                  <a:pt x="356394" y="38101"/>
                  <a:pt x="430213" y="56356"/>
                  <a:pt x="509588" y="85725"/>
                </a:cubicBezTo>
                <a:cubicBezTo>
                  <a:pt x="588963" y="115094"/>
                  <a:pt x="673894" y="157956"/>
                  <a:pt x="747713" y="200025"/>
                </a:cubicBezTo>
                <a:cubicBezTo>
                  <a:pt x="821532" y="242094"/>
                  <a:pt x="881856" y="279401"/>
                  <a:pt x="952500" y="338138"/>
                </a:cubicBezTo>
                <a:cubicBezTo>
                  <a:pt x="1023144" y="396875"/>
                  <a:pt x="1108869" y="477838"/>
                  <a:pt x="1171575" y="552450"/>
                </a:cubicBezTo>
                <a:cubicBezTo>
                  <a:pt x="1234281" y="627063"/>
                  <a:pt x="1285876" y="707232"/>
                  <a:pt x="1328738" y="785813"/>
                </a:cubicBezTo>
                <a:cubicBezTo>
                  <a:pt x="1371601" y="864394"/>
                  <a:pt x="1399381" y="937418"/>
                  <a:pt x="1428750" y="1023937"/>
                </a:cubicBezTo>
                <a:cubicBezTo>
                  <a:pt x="1458119" y="1110456"/>
                  <a:pt x="1492250" y="1258094"/>
                  <a:pt x="1504950" y="1304925"/>
                </a:cubicBezTo>
                <a:lnTo>
                  <a:pt x="1504950" y="1304925"/>
                </a:ln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7785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5" grpId="0" animBg="1"/>
      <p:bldP spid="28" grpId="0" animBg="1"/>
      <p:bldP spid="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888</TotalTime>
  <Words>176</Words>
  <Application>Microsoft Office PowerPoint</Application>
  <PresentationFormat>Экран (16:9)</PresentationFormat>
  <Paragraphs>106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CompEdu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тырнова</cp:lastModifiedBy>
  <cp:revision>83</cp:revision>
  <dcterms:created xsi:type="dcterms:W3CDTF">2014-06-27T12:58:20Z</dcterms:created>
  <dcterms:modified xsi:type="dcterms:W3CDTF">2015-12-06T17:25:33Z</dcterms:modified>
</cp:coreProperties>
</file>